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66" r:id="rId3"/>
    <p:sldId id="267" r:id="rId4"/>
    <p:sldId id="269" r:id="rId5"/>
    <p:sldId id="282" r:id="rId6"/>
    <p:sldId id="281" r:id="rId7"/>
    <p:sldId id="280" r:id="rId8"/>
    <p:sldId id="283" r:id="rId9"/>
    <p:sldId id="284" r:id="rId10"/>
    <p:sldId id="279" r:id="rId11"/>
    <p:sldId id="278" r:id="rId12"/>
    <p:sldId id="288" r:id="rId13"/>
    <p:sldId id="287" r:id="rId14"/>
    <p:sldId id="286" r:id="rId15"/>
    <p:sldId id="285" r:id="rId16"/>
    <p:sldId id="277" r:id="rId17"/>
    <p:sldId id="290" r:id="rId18"/>
    <p:sldId id="289" r:id="rId19"/>
    <p:sldId id="292" r:id="rId20"/>
    <p:sldId id="268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4936" autoAdjust="0"/>
  </p:normalViewPr>
  <p:slideViewPr>
    <p:cSldViewPr snapToGrid="0">
      <p:cViewPr>
        <p:scale>
          <a:sx n="90" d="100"/>
          <a:sy n="90" d="100"/>
        </p:scale>
        <p:origin x="-48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773889-F01B-43C2-A0AC-3798CF5177B5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1CBB7B-8FD8-4D10-8CB3-F2992C944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879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1CBB7B-8FD8-4D10-8CB3-F2992C944EC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06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1CBB7B-8FD8-4D10-8CB3-F2992C944EC7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1741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1CBB7B-8FD8-4D10-8CB3-F2992C944EC7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838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128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881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083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099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675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50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7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510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310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57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3480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Eaquals Slide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9222571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886200"/>
            <a:ext cx="9222571" cy="17526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GB" dirty="0"/>
              <a:t>©</a:t>
            </a:r>
            <a:r>
              <a:rPr lang="en-GB" dirty="0" err="1"/>
              <a:t>Eaquals</a:t>
            </a:r>
            <a:r>
              <a:rPr lang="en-GB" dirty="0"/>
              <a:t>  06/08/2014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FA9234E-1C7A-7447-A59A-962B2A212EA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Eaquals Logo White.eps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825" y="341055"/>
            <a:ext cx="2998828" cy="1134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834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©Eaquals  06/08/2014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234E-1C7A-7447-A59A-962B2A212E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6709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40215"/>
            <a:ext cx="5384800" cy="41859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40215"/>
            <a:ext cx="5384800" cy="41859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©Eaquals  06/08/2014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234E-1C7A-7447-A59A-962B2A212E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71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©Eaquals  06/08/2014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234E-1C7A-7447-A59A-962B2A212E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0357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©Eaquals  06/08/2014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234E-1C7A-7447-A59A-962B2A212E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654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873097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873097"/>
            <a:ext cx="6815667" cy="525306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257705"/>
            <a:ext cx="4011084" cy="386845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©Eaquals  06/08/2014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234E-1C7A-7447-A59A-962B2A212E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9452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800600"/>
            <a:ext cx="9421531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599" y="837820"/>
            <a:ext cx="9421532" cy="38897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5367338"/>
            <a:ext cx="9421531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©Eaquals  06/08/2014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234E-1C7A-7447-A59A-962B2A212E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279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F7B97-2644-4474-A144-D447440582DB}" type="datetimeFigureOut">
              <a:rPr lang="en-GB" smtClean="0"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A53F4-CDF8-403D-BD5C-5B22781964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335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1" y="502692"/>
            <a:ext cx="9421532" cy="116413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2046045"/>
            <a:ext cx="9421532" cy="40801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191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©</a:t>
            </a:r>
            <a:r>
              <a:rPr lang="en-GB" dirty="0" err="1"/>
              <a:t>Eaquals</a:t>
            </a:r>
            <a:r>
              <a:rPr lang="en-GB" dirty="0"/>
              <a:t>  06/08/2014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28363" y="6356351"/>
            <a:ext cx="54980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FA9234E-1C7A-7447-A59A-962B2A212EA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823" y="253373"/>
            <a:ext cx="2998828" cy="1135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046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hf hdr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38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chemeClr val="tx2"/>
        </a:buClr>
        <a:buFont typeface="Arial"/>
        <a:buChar char="•"/>
        <a:defRPr sz="32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chemeClr val="tx2"/>
        </a:buClr>
        <a:buFont typeface="Arial"/>
        <a:buChar char="•"/>
        <a:defRPr sz="2800" b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chemeClr val="tx2"/>
        </a:buClr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chemeClr val="tx2"/>
        </a:buClr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chemeClr val="tx2"/>
        </a:buClr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3sYW_DBi4E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1cz-8n9DGk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4Y59UCsHdRU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4.jpe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09799" y="6173788"/>
            <a:ext cx="1439072" cy="365125"/>
          </a:xfrm>
        </p:spPr>
        <p:txBody>
          <a:bodyPr/>
          <a:lstStyle/>
          <a:p>
            <a:pPr defTabSz="457200"/>
            <a:r>
              <a:rPr lang="en-GB" sz="1800" dirty="0">
                <a:latin typeface="Arial"/>
              </a:rPr>
              <a:t>©</a:t>
            </a:r>
            <a:r>
              <a:rPr lang="en-GB" sz="1800" dirty="0" err="1">
                <a:latin typeface="Arial"/>
              </a:rPr>
              <a:t>Eaquals</a:t>
            </a:r>
            <a:endParaRPr lang="en-US" sz="1800" dirty="0"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66939" y="6173788"/>
            <a:ext cx="4123528" cy="365125"/>
          </a:xfrm>
        </p:spPr>
        <p:txBody>
          <a:bodyPr/>
          <a:lstStyle/>
          <a:p>
            <a:pPr algn="r" defTabSz="457200"/>
            <a:r>
              <a:rPr lang="en-US" sz="1600" dirty="0">
                <a:latin typeface="Arial"/>
              </a:rPr>
              <a:t>#eaquals18prague</a:t>
            </a:r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495207" y="3303639"/>
            <a:ext cx="9514114" cy="2142028"/>
          </a:xfrm>
        </p:spPr>
        <p:txBody>
          <a:bodyPr>
            <a:normAutofit fontScale="90000"/>
          </a:bodyPr>
          <a:lstStyle/>
          <a:p>
            <a:pPr algn="ctr"/>
            <a:r>
              <a:rPr lang="en-IE" sz="3600" dirty="0" err="1"/>
              <a:t>Eaquals</a:t>
            </a:r>
            <a:r>
              <a:rPr lang="en-IE" sz="3600" dirty="0"/>
              <a:t> | Inhouse Training </a:t>
            </a:r>
            <a:r>
              <a:rPr lang="en-IE" sz="3600" dirty="0" smtClean="0"/>
              <a:t>Seminar</a:t>
            </a:r>
            <a:br>
              <a:rPr lang="en-IE" sz="3600" dirty="0" smtClean="0"/>
            </a:br>
            <a:r>
              <a:rPr lang="en-IE" sz="3600" dirty="0" smtClean="0"/>
              <a:t/>
            </a:r>
            <a:br>
              <a:rPr lang="en-IE" sz="3600" dirty="0" smtClean="0"/>
            </a:br>
            <a:r>
              <a:rPr lang="en-IE" sz="3600" dirty="0" smtClean="0"/>
              <a:t>Targeting Fossilised Errors</a:t>
            </a:r>
            <a:r>
              <a:rPr lang="en-IE" sz="3600" dirty="0"/>
              <a:t/>
            </a:r>
            <a:br>
              <a:rPr lang="en-IE" sz="3600" dirty="0"/>
            </a:br>
            <a:r>
              <a:rPr lang="en-IE" sz="3600" dirty="0"/>
              <a:t/>
            </a:r>
            <a:br>
              <a:rPr lang="en-IE" sz="3600" dirty="0"/>
            </a:br>
            <a:r>
              <a:rPr lang="en-IE" sz="3600" dirty="0"/>
              <a:t>Developed </a:t>
            </a:r>
            <a:r>
              <a:rPr lang="en-IE" sz="3600" dirty="0" smtClean="0"/>
              <a:t>by Claire Averis for St Giles London Central</a:t>
            </a:r>
            <a:endParaRPr lang="en-US" sz="3300" dirty="0"/>
          </a:p>
        </p:txBody>
      </p:sp>
      <p:pic>
        <p:nvPicPr>
          <p:cNvPr id="1027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873" y="1651424"/>
            <a:ext cx="2945133" cy="826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57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09799" y="6173788"/>
            <a:ext cx="1439072" cy="365125"/>
          </a:xfrm>
        </p:spPr>
        <p:txBody>
          <a:bodyPr/>
          <a:lstStyle/>
          <a:p>
            <a:pPr defTabSz="457200"/>
            <a:r>
              <a:rPr lang="en-GB" sz="1800" dirty="0">
                <a:latin typeface="Arial"/>
              </a:rPr>
              <a:t>©</a:t>
            </a:r>
            <a:r>
              <a:rPr lang="en-GB" sz="1800" dirty="0" err="1">
                <a:latin typeface="Arial"/>
              </a:rPr>
              <a:t>Eaquals</a:t>
            </a:r>
            <a:endParaRPr lang="en-US" sz="1800" dirty="0">
              <a:latin typeface="Arial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502230" y="2351314"/>
            <a:ext cx="9514114" cy="1175657"/>
          </a:xfrm>
        </p:spPr>
        <p:txBody>
          <a:bodyPr>
            <a:normAutofit/>
          </a:bodyPr>
          <a:lstStyle/>
          <a:p>
            <a:pPr algn="ctr"/>
            <a:endParaRPr lang="en-US" sz="4000" dirty="0"/>
          </a:p>
        </p:txBody>
      </p:sp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952" y="1557757"/>
            <a:ext cx="2804519" cy="786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07" y="162233"/>
            <a:ext cx="8084442" cy="5338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270821" y="5500837"/>
            <a:ext cx="7114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.... to target fossilised errors?</a:t>
            </a:r>
          </a:p>
        </p:txBody>
      </p:sp>
    </p:spTree>
    <p:extLst>
      <p:ext uri="{BB962C8B-B14F-4D97-AF65-F5344CB8AC3E}">
        <p14:creationId xmlns:p14="http://schemas.microsoft.com/office/powerpoint/2010/main" val="41411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325AD8-9FAF-47F5-B11A-92A669A13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Verdana" pitchFamily="34" charset="0"/>
                <a:ea typeface="Verdana" pitchFamily="34" charset="0"/>
                <a:cs typeface="Verdana" pitchFamily="34" charset="0"/>
              </a:rPr>
              <a:t>Targeting Fossilised Errors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EA79E1-5647-4716-BCA6-4C6A5B9438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51471"/>
            <a:ext cx="10515600" cy="3625492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4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we can prevent errors commonly made at A1 and A2 from becoming fossilised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4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eradicating fossilised errors at B1+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953" y="1164331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17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942" y="365125"/>
            <a:ext cx="8716297" cy="1325563"/>
          </a:xfrm>
        </p:spPr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Cute language skills?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711" y="1798005"/>
            <a:ext cx="4277032" cy="48240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</a:t>
            </a:r>
            <a:r>
              <a:rPr lang="en-GB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many of our students just want to settle for "cute" language skills?</a:t>
            </a:r>
          </a:p>
          <a:p>
            <a:pPr marL="0" indent="0">
              <a:buNone/>
            </a:pPr>
            <a:r>
              <a:rPr lang="en-GB" sz="32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to Fix Fossilized Errors (IATEFL) Jaime Miller 2016</a:t>
            </a:r>
          </a:p>
          <a:p>
            <a:pPr marL="0" indent="0">
              <a:buNone/>
            </a:pPr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https://www.youtube.com/watch?v=o3sYW_DBi4E</a:t>
            </a:r>
            <a:r>
              <a:rPr lang="en-GB" sz="12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8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(00:56 - 02:02</a:t>
            </a:r>
            <a:r>
              <a:rPr lang="en-GB" sz="18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marL="0" indent="0">
              <a:buNone/>
            </a:pPr>
            <a:endParaRPr lang="en-GB" sz="1200" i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3sYW_DBi4E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4881716" y="1976284"/>
            <a:ext cx="681375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50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Typical Fossilised Errors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20529"/>
            <a:ext cx="10515600" cy="4156434"/>
          </a:xfrm>
        </p:spPr>
        <p:txBody>
          <a:bodyPr/>
          <a:lstStyle/>
          <a:p>
            <a:r>
              <a:rPr lang="en-GB" sz="3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 are the kind of errors that students make at A1 and A2 that should be eradicated by the time they reach B1+?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27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54540"/>
            <a:ext cx="10813026" cy="497575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According to Scott Thornbury,</a:t>
            </a:r>
          </a:p>
          <a:p>
            <a:pPr marL="0" indent="0">
              <a:buNone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"fossilization – almost by definition – implies the end of the road.... if a non-standard language form becomes fixed, it is fossilized, and there is no way of rescuing it..... [However, all] language learners fossilize at some point – that is to say their 'interlanguage' stabilizes at a </a:t>
            </a:r>
            <a:r>
              <a:rPr lang="en-GB" b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point short of native-speaker proficiency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Some fossilize around about beginner level; others make it to advanced – but eventually there is a </a:t>
            </a:r>
            <a:r>
              <a:rPr lang="en-GB" b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trade-off between the effort that would be required to top up the system, and their current degree of satisfaction at their communicative effectiveness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Unlike mountaineers, most language learners settle for the view from Base Camp. “</a:t>
            </a:r>
          </a:p>
          <a:p>
            <a:pPr marL="0" indent="0">
              <a:buNone/>
            </a:pPr>
            <a:r>
              <a:rPr lang="en-GB" sz="13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http://www.onestopenglish.com/methodology/ask-the-experts/methodology-questions/methodology-fossilized-errors/146396.article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437" y="0"/>
            <a:ext cx="2248588" cy="1932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27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Types of Fossilised Errors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54540"/>
            <a:ext cx="10515600" cy="507899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do you deal with fossilized errors and help students </a:t>
            </a:r>
            <a:r>
              <a:rPr lang="en-GB" sz="20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improve </a:t>
            </a:r>
            <a:r>
              <a:rPr lang="en-GB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their </a:t>
            </a:r>
            <a:endParaRPr lang="en-GB" sz="2000" i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sz="20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accuracy</a:t>
            </a:r>
            <a:r>
              <a:rPr lang="en-GB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 #</a:t>
            </a:r>
            <a:r>
              <a:rPr lang="en-GB" sz="20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ELTchat</a:t>
            </a:r>
            <a:r>
              <a:rPr lang="en-GB" sz="20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Summary 23/02/2011 by Michelle </a:t>
            </a:r>
            <a:r>
              <a:rPr lang="en-GB" sz="20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Worgan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en-GB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Something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known to be wrong but made constantly despite correction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can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 corrected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when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highlighted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but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often still made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from force of habit - no longer aware they are making it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repeated so often that it sounds right to the learner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learnt wrongly and now needs to be "unlearnt"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based in L1 interference and made by many speakers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teachers may not “hear” after a number of years teaching in a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particular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context and therefore goes uncorrected</a:t>
            </a:r>
          </a:p>
          <a:p>
            <a:pPr marL="0" indent="0">
              <a:buNone/>
            </a:pPr>
            <a:endPara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small groups, take 2 minutes to think of examples of these that you have encountered this week.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36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Causes of Fossilisation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54540"/>
            <a:ext cx="10515600" cy="472242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29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do you deal with fossilized errors and help students improve their </a:t>
            </a:r>
            <a:endParaRPr lang="en-GB" sz="2900" i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sz="29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accuracy</a:t>
            </a:r>
            <a:r>
              <a:rPr lang="en-GB" sz="29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 #</a:t>
            </a:r>
            <a:r>
              <a:rPr lang="en-GB" sz="29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ELTchat</a:t>
            </a:r>
            <a:r>
              <a:rPr lang="en-GB" sz="29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Summary 23/02/2011 by Michelle </a:t>
            </a:r>
            <a:r>
              <a:rPr lang="en-GB" sz="29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Worgan</a:t>
            </a:r>
            <a:endParaRPr lang="en-GB" sz="29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en-GB" b="1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sz="3800" b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you agree?  Which have a bigger impact? </a:t>
            </a:r>
          </a:p>
          <a:p>
            <a:r>
              <a:rPr lang="en-GB" sz="3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L1 interference - natural feature of interlanguage development</a:t>
            </a:r>
          </a:p>
          <a:p>
            <a:r>
              <a:rPr lang="en-GB" sz="3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Lack of correction</a:t>
            </a:r>
          </a:p>
          <a:p>
            <a:r>
              <a:rPr lang="en-GB" sz="3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Method of instruction</a:t>
            </a:r>
          </a:p>
          <a:p>
            <a:r>
              <a:rPr lang="en-GB" sz="3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Previous stages of learning (especially with older students).</a:t>
            </a:r>
          </a:p>
          <a:p>
            <a:r>
              <a:rPr lang="en-GB" sz="3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Realisation that despite making a mistake they are still understood</a:t>
            </a:r>
          </a:p>
          <a:p>
            <a:r>
              <a:rPr lang="en-GB" sz="3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Lack of motivation to correct oneself</a:t>
            </a:r>
          </a:p>
          <a:p>
            <a:r>
              <a:rPr lang="en-GB" sz="3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Lack of noticing and discovery and too much presentation, meaning students don’t own the language.</a:t>
            </a:r>
          </a:p>
          <a:p>
            <a:r>
              <a:rPr lang="en-GB" sz="3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Lack of learner autonomy – reliance on correction by teacher.</a:t>
            </a:r>
          </a:p>
          <a:p>
            <a:r>
              <a:rPr lang="en-GB" sz="3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Biological, social-affective, cultural, pedagogical, cognitive and environmental perspectives of a language</a:t>
            </a:r>
          </a:p>
          <a:p>
            <a:pPr marL="0" indent="0">
              <a:buNone/>
            </a:pPr>
            <a:r>
              <a:rPr lang="en-GB" sz="3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 any of this true for the fossilised errors you mentioned?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10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8206" y="365126"/>
            <a:ext cx="8849034" cy="757238"/>
          </a:xfrm>
        </p:spPr>
        <p:txBody>
          <a:bodyPr/>
          <a:lstStyle/>
          <a:p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Teacher Considerations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458" y="1122364"/>
            <a:ext cx="11267768" cy="5054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do you deal with fossilized errors and help students improve their </a:t>
            </a:r>
            <a:endParaRPr lang="en-GB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accuracy</a:t>
            </a:r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 #</a:t>
            </a:r>
            <a:r>
              <a:rPr lang="en-GB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ELTchat</a:t>
            </a:r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Summary 23/02/2011 by Michelle </a:t>
            </a:r>
            <a:r>
              <a:rPr lang="en-GB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Worgan</a:t>
            </a:r>
            <a:endParaRPr lang="en-GB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students communicate meaning, are fossilized errors important?</a:t>
            </a:r>
          </a:p>
          <a:p>
            <a:pPr marL="0" indent="0">
              <a:buNone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It is impossible to correct everything – deal with what affects meaning most.</a:t>
            </a:r>
          </a:p>
          <a:p>
            <a:pPr marL="0" indent="0">
              <a:buNone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Correcting every error can be demotivating.</a:t>
            </a:r>
          </a:p>
          <a:p>
            <a:pPr marL="0" indent="0">
              <a:buNone/>
            </a:pPr>
            <a:r>
              <a:rPr lang="en-GB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But:	 </a:t>
            </a:r>
          </a:p>
          <a:p>
            <a:pPr marL="0" indent="0">
              <a:buNone/>
            </a:pPr>
            <a:r>
              <a:rPr lang="en-GB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Students [generally] love being corrected and prefer teachers that do so.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en-GB" sz="16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Maybe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Focus should be on common and impeding errors.</a:t>
            </a:r>
          </a:p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Students should reflect on and play with their mistakes.</a:t>
            </a:r>
          </a:p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More self-correction should be fostered.</a:t>
            </a:r>
          </a:p>
          <a:p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Wider considerations:</a:t>
            </a:r>
          </a:p>
          <a:p>
            <a:pPr marL="0" indent="0">
              <a:buNone/>
            </a:pPr>
            <a:r>
              <a:rPr lang="en-GB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fossilized errors lead to international English? If so, is there anything wrong with </a:t>
            </a:r>
            <a:r>
              <a:rPr lang="en-GB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making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these errors?</a:t>
            </a:r>
          </a:p>
          <a:p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far should the teacher go?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745794" y="2934929"/>
            <a:ext cx="31209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How far should the teacher go?</a:t>
            </a:r>
            <a:endParaRPr lang="en-GB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920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/>
          <a:lstStyle/>
          <a:p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 correct or not to correct?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5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http://</a:t>
            </a:r>
            <a:r>
              <a:rPr lang="en-GB" sz="15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eltnotebook.blogspot.co.uk/2007/04/deciding-what-and-when-to-correct.html</a:t>
            </a:r>
            <a:endParaRPr lang="en-GB" dirty="0"/>
          </a:p>
          <a:p>
            <a:r>
              <a:rPr lang="en-GB" dirty="0"/>
              <a:t>There are also students who want constant correction and others </a:t>
            </a:r>
            <a:r>
              <a:rPr lang="en-GB" dirty="0" smtClean="0"/>
              <a:t>don’t </a:t>
            </a:r>
            <a:r>
              <a:rPr lang="en-GB" dirty="0"/>
              <a:t>want it </a:t>
            </a:r>
            <a:r>
              <a:rPr lang="en-GB" dirty="0" smtClean="0"/>
              <a:t>at </a:t>
            </a:r>
            <a:r>
              <a:rPr lang="en-GB" dirty="0"/>
              <a:t>all. Correct too much and you annoy the second </a:t>
            </a:r>
            <a:r>
              <a:rPr lang="en-GB" dirty="0" smtClean="0"/>
              <a:t>group</a:t>
            </a:r>
            <a:r>
              <a:rPr lang="en-GB" dirty="0"/>
              <a:t>, don’t correct enough and you lose the confidence of the </a:t>
            </a:r>
            <a:r>
              <a:rPr lang="en-GB" dirty="0" smtClean="0"/>
              <a:t>first</a:t>
            </a:r>
            <a:r>
              <a:rPr lang="en-GB" dirty="0"/>
              <a:t>, who feel that you are not “teaching” them. </a:t>
            </a:r>
          </a:p>
          <a:p>
            <a:r>
              <a:rPr lang="en-GB" dirty="0"/>
              <a:t>If the error occurred during a controlled practice, it would be </a:t>
            </a:r>
            <a:r>
              <a:rPr lang="en-GB" dirty="0" smtClean="0"/>
              <a:t>counterproductive </a:t>
            </a:r>
            <a:r>
              <a:rPr lang="en-GB" dirty="0"/>
              <a:t>not to correct it immediately. </a:t>
            </a:r>
          </a:p>
          <a:p>
            <a:r>
              <a:rPr lang="en-GB" dirty="0"/>
              <a:t>An error should be corrected if there is "the risk that it becomes </a:t>
            </a:r>
            <a:r>
              <a:rPr lang="en-GB" dirty="0" smtClean="0"/>
              <a:t>fossilised</a:t>
            </a:r>
            <a:r>
              <a:rPr lang="en-GB" dirty="0"/>
              <a:t>".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77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/>
          <a:lstStyle/>
          <a:p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Internal Motivation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According to Scott Thornbury, in order to target fossilised errors students need to have </a:t>
            </a:r>
            <a:r>
              <a:rPr lang="en-GB" b="1" u="sng" dirty="0"/>
              <a:t>internal motivation</a:t>
            </a:r>
            <a:r>
              <a:rPr lang="en-GB" u="sng" dirty="0"/>
              <a:t>:</a:t>
            </a:r>
          </a:p>
          <a:p>
            <a:endParaRPr lang="en-GB" u="sng" dirty="0"/>
          </a:p>
          <a:p>
            <a:pPr marL="0" indent="0">
              <a:buNone/>
            </a:pPr>
            <a:r>
              <a:rPr lang="en-GB" b="1" dirty="0"/>
              <a:t>Social: </a:t>
            </a:r>
          </a:p>
          <a:p>
            <a:pPr marL="0" indent="0">
              <a:buNone/>
            </a:pPr>
            <a:r>
              <a:rPr lang="en-GB" dirty="0"/>
              <a:t>A learner living in an English-speaking culture might want to stop sounding like a foreigner. (</a:t>
            </a:r>
            <a:r>
              <a:rPr lang="en-GB" b="1" dirty="0"/>
              <a:t>But</a:t>
            </a:r>
            <a:r>
              <a:rPr lang="en-GB" dirty="0"/>
              <a:t> many learners are not going to use their English with many native-speakers, and very few will be planning to integrate into an English-speaking culture.)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Intelligibility:</a:t>
            </a:r>
          </a:p>
          <a:p>
            <a:pPr marL="0" indent="0">
              <a:buNone/>
            </a:pPr>
            <a:r>
              <a:rPr lang="en-GB" dirty="0"/>
              <a:t>If the learner gets consistent messages that they are unintelligible, they may take steps  to move their interlanguage along a step or two.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640" y="2187735"/>
            <a:ext cx="3032754" cy="1204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9840" y="4218039"/>
            <a:ext cx="1732740" cy="1074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906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/>
          <a:lstStyle/>
          <a:p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Guidance for Teachers: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454540"/>
            <a:ext cx="8704006" cy="472242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Scott Thornbury suggests teachers can/should: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give students learners </a:t>
            </a:r>
            <a:r>
              <a:rPr lang="en-GB" b="1" dirty="0"/>
              <a:t>clear messages about their intelligibility</a:t>
            </a:r>
            <a:r>
              <a:rPr lang="en-GB" dirty="0"/>
              <a:t>, </a:t>
            </a:r>
            <a:r>
              <a:rPr lang="en-GB" dirty="0" err="1"/>
              <a:t>eg</a:t>
            </a:r>
            <a:r>
              <a:rPr lang="en-GB" dirty="0"/>
              <a:t> pretending they don't understand.</a:t>
            </a:r>
          </a:p>
          <a:p>
            <a:r>
              <a:rPr lang="en-GB" dirty="0"/>
              <a:t>set </a:t>
            </a:r>
            <a:r>
              <a:rPr lang="en-GB" b="1" dirty="0"/>
              <a:t>grammar interpretation exercises</a:t>
            </a:r>
            <a:r>
              <a:rPr lang="en-GB" dirty="0"/>
              <a:t> which draw attention to otherwise unnoticed, and often unnoticeable, distinctions in the grammar. (Uncovering Grammar)</a:t>
            </a:r>
          </a:p>
          <a:p>
            <a:r>
              <a:rPr lang="en-GB" b="1" dirty="0"/>
              <a:t>nip fossilisation in the bud</a:t>
            </a:r>
            <a:r>
              <a:rPr lang="en-GB" dirty="0"/>
              <a:t> with little nudges and corrections while students are in full flow (on-the-spot and delayed error correction) </a:t>
            </a:r>
          </a:p>
          <a:p>
            <a:r>
              <a:rPr lang="en-GB" dirty="0" smtClean="0"/>
              <a:t>keep </a:t>
            </a:r>
            <a:r>
              <a:rPr lang="en-GB" dirty="0"/>
              <a:t>the learner in </a:t>
            </a:r>
            <a:r>
              <a:rPr lang="en-GB" b="1" dirty="0"/>
              <a:t>the right state of </a:t>
            </a:r>
            <a:r>
              <a:rPr lang="en-GB" b="1" dirty="0" smtClean="0"/>
              <a:t>anxiety</a:t>
            </a:r>
            <a:r>
              <a:rPr lang="en-GB" dirty="0" smtClean="0"/>
              <a:t> </a:t>
            </a:r>
            <a:r>
              <a:rPr lang="en-GB" dirty="0"/>
              <a:t>(Peter </a:t>
            </a:r>
            <a:r>
              <a:rPr lang="en-GB" dirty="0" err="1"/>
              <a:t>Skehan</a:t>
            </a:r>
            <a:r>
              <a:rPr lang="en-GB" dirty="0"/>
              <a:t>)</a:t>
            </a:r>
          </a:p>
          <a:p>
            <a:endParaRPr lang="en-GB" dirty="0"/>
          </a:p>
          <a:p>
            <a:r>
              <a:rPr lang="en-GB" dirty="0" smtClean="0"/>
              <a:t>But </a:t>
            </a:r>
            <a:r>
              <a:rPr lang="en-GB" dirty="0"/>
              <a:t>in the end you have to ask yourself – and they have to ask themselves – is it worth it? Life is too short to aim for perfection. The view from half-way up may be just fine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0364" y="2014999"/>
            <a:ext cx="1658960" cy="2256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1035" y="4038599"/>
            <a:ext cx="2241812" cy="187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172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690" y="365125"/>
            <a:ext cx="8701549" cy="1325563"/>
          </a:xfrm>
        </p:spPr>
        <p:txBody>
          <a:bodyPr/>
          <a:lstStyle/>
          <a:p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Practical suggestions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445" y="1454539"/>
            <a:ext cx="10852355" cy="502000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5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</a:t>
            </a:r>
            <a:r>
              <a:rPr lang="en-GB" sz="25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you deal with fossilized errors and help students improve their accuracy? </a:t>
            </a:r>
            <a:endParaRPr lang="en-GB" sz="2500" i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sz="2500" i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en-GB" sz="25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ELTchat</a:t>
            </a:r>
            <a:r>
              <a:rPr lang="en-GB" sz="25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Summary 23/02/2011 by Michelle </a:t>
            </a:r>
            <a:r>
              <a:rPr lang="en-GB" sz="25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Worgan</a:t>
            </a:r>
            <a:endParaRPr lang="en-GB" sz="2500" i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  Say: “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Whaaaaat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 - That’s not English/No one in the UK is going to understand what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that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means.”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  Give students a funny look when they make a fossilized error – they will realise 	something is wrong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</a:p>
          <a:p>
            <a:pPr marL="0" indent="0">
              <a:buNone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correct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themselves!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  Use humour to point out errors e.g. “I talk to the phone”, act out talking to your phone!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  Drills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  Playing games with individual mistakes or common errors.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  Focus on one error at a time, stopping students and having them correct it before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moving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on.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  Explain the consequences of mistakes, especially embarrassing ones.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  Create better noticing opportunities.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  Mixing correct and incorrect sentences on the board and asking students to spot those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errors.</a:t>
            </a:r>
          </a:p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   More self-correction and peer correction,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recording students to correct own or peer’s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errors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maybe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going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through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tapescript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  (Recording students can actually make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students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more careful in the first </a:t>
            </a:r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place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.)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82064" y="6076335"/>
            <a:ext cx="7020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Would they work for the fossilised errors you mentioned?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719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/>
          <a:lstStyle/>
          <a:p>
            <a:r>
              <a:rPr lang="en-GB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Practical Suggestions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What about these suggestions?</a:t>
            </a:r>
          </a:p>
          <a:p>
            <a:endParaRPr lang="en-GB" dirty="0"/>
          </a:p>
          <a:p>
            <a:r>
              <a:rPr lang="en-GB" dirty="0">
                <a:solidFill>
                  <a:srgbClr val="7030A0"/>
                </a:solidFill>
              </a:rPr>
              <a:t>Personalized “fossil” diaries where students record their </a:t>
            </a:r>
            <a:r>
              <a:rPr lang="en-GB" dirty="0" smtClean="0">
                <a:solidFill>
                  <a:srgbClr val="7030A0"/>
                </a:solidFill>
              </a:rPr>
              <a:t>particular </a:t>
            </a:r>
            <a:r>
              <a:rPr lang="en-GB" dirty="0">
                <a:solidFill>
                  <a:srgbClr val="7030A0"/>
                </a:solidFill>
              </a:rPr>
              <a:t>errors</a:t>
            </a:r>
          </a:p>
          <a:p>
            <a:r>
              <a:rPr lang="en-GB" dirty="0">
                <a:solidFill>
                  <a:srgbClr val="7030A0"/>
                </a:solidFill>
              </a:rPr>
              <a:t>Students could observe themselves [or even each other] out </a:t>
            </a:r>
            <a:r>
              <a:rPr lang="en-GB" dirty="0" smtClean="0">
                <a:solidFill>
                  <a:srgbClr val="7030A0"/>
                </a:solidFill>
              </a:rPr>
              <a:t>of </a:t>
            </a:r>
            <a:r>
              <a:rPr lang="en-GB" dirty="0">
                <a:solidFill>
                  <a:srgbClr val="7030A0"/>
                </a:solidFill>
              </a:rPr>
              <a:t>class and report back on their usage.</a:t>
            </a:r>
          </a:p>
          <a:p>
            <a:r>
              <a:rPr lang="en-GB" dirty="0">
                <a:solidFill>
                  <a:srgbClr val="7030A0"/>
                </a:solidFill>
              </a:rPr>
              <a:t>Teacher could compile a list of each students' fossilised </a:t>
            </a:r>
            <a:r>
              <a:rPr lang="en-GB" dirty="0" smtClean="0">
                <a:solidFill>
                  <a:srgbClr val="7030A0"/>
                </a:solidFill>
              </a:rPr>
              <a:t>errors</a:t>
            </a:r>
            <a:endParaRPr lang="en-GB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What do you think?</a:t>
            </a:r>
          </a:p>
          <a:p>
            <a:pPr marL="0" indent="0">
              <a:buNone/>
            </a:pPr>
            <a:r>
              <a:rPr lang="en-GB" dirty="0"/>
              <a:t>How could you </a:t>
            </a:r>
            <a:r>
              <a:rPr lang="en-GB" dirty="0" smtClean="0"/>
              <a:t>develop </a:t>
            </a:r>
            <a:r>
              <a:rPr lang="en-GB" dirty="0"/>
              <a:t>this?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90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Jeremy Harmer’s Suggestions</a:t>
            </a:r>
            <a:endParaRPr lang="en-GB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8362"/>
            <a:ext cx="10515600" cy="4908602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What does Jeremy Harmer suggest? (from 00:30)</a:t>
            </a:r>
          </a:p>
          <a:p>
            <a:pPr marL="0" indent="0">
              <a:buNone/>
            </a:pPr>
            <a:r>
              <a:rPr lang="en-GB" sz="2000" dirty="0"/>
              <a:t>https://www.youtube.com/watch?v=l1cz-8n9DGk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l1cz-8n9DGk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3612586" y="2140358"/>
            <a:ext cx="7859474" cy="442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18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Jeremy Harmer’s Suggestions</a:t>
            </a:r>
            <a:endParaRPr lang="en-GB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98005"/>
            <a:ext cx="10515600" cy="4378958"/>
          </a:xfrm>
        </p:spPr>
        <p:txBody>
          <a:bodyPr>
            <a:normAutofit/>
          </a:bodyPr>
          <a:lstStyle/>
          <a:p>
            <a:r>
              <a:rPr lang="en-GB" sz="3200" dirty="0"/>
              <a:t>critical awareness in students</a:t>
            </a:r>
          </a:p>
          <a:p>
            <a:r>
              <a:rPr lang="en-GB" sz="3200" dirty="0"/>
              <a:t>compare examples of good writing with student's writing</a:t>
            </a:r>
          </a:p>
          <a:p>
            <a:r>
              <a:rPr lang="en-GB" sz="3200" dirty="0"/>
              <a:t>How could you write this differently?</a:t>
            </a:r>
          </a:p>
          <a:p>
            <a:r>
              <a:rPr lang="en-GB" sz="3200" dirty="0"/>
              <a:t>students to write a list of things to evaluate - have they met their own criteria?</a:t>
            </a:r>
          </a:p>
          <a:p>
            <a:r>
              <a:rPr lang="en-GB" sz="3200" dirty="0"/>
              <a:t>Students to collect a list of their typical errors from teacher and work out when they've made them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74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Summary</a:t>
            </a:r>
            <a:endParaRPr lang="en-GB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32039"/>
            <a:ext cx="10515600" cy="4244924"/>
          </a:xfrm>
        </p:spPr>
        <p:txBody>
          <a:bodyPr/>
          <a:lstStyle/>
          <a:p>
            <a:r>
              <a:rPr lang="en-GB" dirty="0" smtClean="0"/>
              <a:t>We </a:t>
            </a:r>
            <a:r>
              <a:rPr lang="en-GB" dirty="0"/>
              <a:t>want our students to be intelligible and taken seriously </a:t>
            </a:r>
            <a:r>
              <a:rPr lang="en-GB" dirty="0" smtClean="0"/>
              <a:t>with </a:t>
            </a:r>
            <a:r>
              <a:rPr lang="en-GB" dirty="0"/>
              <a:t>their English</a:t>
            </a:r>
          </a:p>
          <a:p>
            <a:r>
              <a:rPr lang="en-GB" dirty="0"/>
              <a:t>Prevention is better than </a:t>
            </a:r>
            <a:r>
              <a:rPr lang="en-GB" dirty="0" err="1"/>
              <a:t>defossilization</a:t>
            </a:r>
            <a:r>
              <a:rPr lang="en-GB" dirty="0"/>
              <a:t> (an apple a day…)</a:t>
            </a:r>
          </a:p>
          <a:p>
            <a:r>
              <a:rPr lang="en-GB" dirty="0"/>
              <a:t>Teachers have to be very proactive and inventive with error </a:t>
            </a:r>
            <a:r>
              <a:rPr lang="en-GB" dirty="0" smtClean="0"/>
              <a:t>correction </a:t>
            </a:r>
            <a:r>
              <a:rPr lang="en-GB" dirty="0"/>
              <a:t>and prevention</a:t>
            </a:r>
          </a:p>
          <a:p>
            <a:r>
              <a:rPr lang="en-GB" dirty="0"/>
              <a:t> Students must be invested in correcting </a:t>
            </a:r>
            <a:r>
              <a:rPr lang="en-GB" dirty="0" smtClean="0"/>
              <a:t>errors </a:t>
            </a:r>
            <a:r>
              <a:rPr lang="en-GB" dirty="0"/>
              <a:t>and teachers </a:t>
            </a:r>
            <a:r>
              <a:rPr lang="en-GB" dirty="0" smtClean="0"/>
              <a:t>need </a:t>
            </a:r>
            <a:r>
              <a:rPr lang="en-GB" dirty="0"/>
              <a:t>to facilitate this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0818" y="4695751"/>
            <a:ext cx="2555724" cy="2112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614" y="4712447"/>
            <a:ext cx="4291012" cy="2079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278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409039" cy="1325563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Advice for your students</a:t>
            </a:r>
            <a:endParaRPr lang="en-GB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98005"/>
            <a:ext cx="10515600" cy="437895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What advice can you offer your students regarding fossilization and avoiding being "cute</a:t>
            </a:r>
            <a:r>
              <a:rPr lang="en-GB" dirty="0" smtClean="0"/>
              <a:t>"? 	</a:t>
            </a:r>
            <a:r>
              <a:rPr lang="en-GB" sz="2000" dirty="0" smtClean="0"/>
              <a:t>https</a:t>
            </a:r>
            <a:r>
              <a:rPr lang="en-GB" sz="2000" dirty="0"/>
              <a:t>://www.youtube.com/watch?v=4Y59UCsHdRU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6E38C97-7B43-49EE-A976-5B34B35D6F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364" y="285157"/>
            <a:ext cx="1658960" cy="837206"/>
          </a:xfrm>
          <a:prstGeom prst="rect">
            <a:avLst/>
          </a:prstGeom>
        </p:spPr>
      </p:pic>
      <p:pic>
        <p:nvPicPr>
          <p:cNvPr id="5" name="Picture 3" descr="T:\26. Logos\St Giles Logos\St Giles final logo London Centra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394" y="1111075"/>
            <a:ext cx="2448372" cy="68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4Y59UCsHdRU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007806" y="2939537"/>
            <a:ext cx="6366388" cy="3581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23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09799" y="6173788"/>
            <a:ext cx="1439072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©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Eaquals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502230" y="2351314"/>
            <a:ext cx="9514114" cy="2699657"/>
          </a:xfrm>
        </p:spPr>
        <p:txBody>
          <a:bodyPr>
            <a:normAutofit fontScale="90000"/>
          </a:bodyPr>
          <a:lstStyle/>
          <a:p>
            <a:pPr algn="ctr"/>
            <a:r>
              <a:rPr lang="en-IE" sz="4000" dirty="0"/>
              <a:t>Thank you </a:t>
            </a:r>
            <a:r>
              <a:rPr lang="en-IE" sz="4000"/>
              <a:t>to for </a:t>
            </a:r>
            <a:r>
              <a:rPr lang="en-IE" sz="4000" dirty="0"/>
              <a:t>the time &amp; effort in preparing these materials for the </a:t>
            </a:r>
            <a:r>
              <a:rPr lang="en-IE" sz="4000" dirty="0" err="1"/>
              <a:t>Eaquals</a:t>
            </a:r>
            <a:r>
              <a:rPr lang="en-IE" sz="4000" dirty="0"/>
              <a:t> network.</a:t>
            </a:r>
            <a:br>
              <a:rPr lang="en-IE" sz="4000" dirty="0"/>
            </a:br>
            <a:r>
              <a:rPr lang="en-IE" sz="4000" dirty="0"/>
              <a:t/>
            </a:r>
            <a:br>
              <a:rPr lang="en-IE" sz="4000" dirty="0"/>
            </a:br>
            <a:r>
              <a:rPr lang="en-IE" sz="4000" dirty="0"/>
              <a:t>#</a:t>
            </a:r>
            <a:r>
              <a:rPr lang="en-IE" sz="4000" dirty="0" err="1"/>
              <a:t>eaquals</a:t>
            </a:r>
            <a:r>
              <a:rPr lang="en-IE" sz="4000" dirty="0"/>
              <a:t>   #</a:t>
            </a:r>
            <a:r>
              <a:rPr lang="en-IE" sz="4000" dirty="0" err="1"/>
              <a:t>eaqualsfamily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81846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Expo">
      <a:dk1>
        <a:sysClr val="windowText" lastClr="000000"/>
      </a:dk1>
      <a:lt1>
        <a:sysClr val="window" lastClr="FFFFFF"/>
      </a:lt1>
      <a:dk2>
        <a:srgbClr val="263B86"/>
      </a:dk2>
      <a:lt2>
        <a:srgbClr val="76B6F2"/>
      </a:lt2>
      <a:accent1>
        <a:srgbClr val="FBC01E"/>
      </a:accent1>
      <a:accent2>
        <a:srgbClr val="EFE1A2"/>
      </a:accent2>
      <a:accent3>
        <a:srgbClr val="FA8716"/>
      </a:accent3>
      <a:accent4>
        <a:srgbClr val="BE0204"/>
      </a:accent4>
      <a:accent5>
        <a:srgbClr val="640F10"/>
      </a:accent5>
      <a:accent6>
        <a:srgbClr val="7E13E3"/>
      </a:accent6>
      <a:hlink>
        <a:srgbClr val="D2D200"/>
      </a:hlink>
      <a:folHlink>
        <a:srgbClr val="D0B9F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1013</Words>
  <Application>Microsoft Office PowerPoint</Application>
  <PresentationFormat>Custom</PresentationFormat>
  <Paragraphs>137</Paragraphs>
  <Slides>19</Slides>
  <Notes>3</Notes>
  <HiddenSlides>0</HiddenSlides>
  <MMClips>3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Office Theme</vt:lpstr>
      <vt:lpstr>1_Office Theme</vt:lpstr>
      <vt:lpstr>Eaquals | Inhouse Training Seminar  Targeting Fossilised Errors  Developed by Claire Averis for St Giles London Central</vt:lpstr>
      <vt:lpstr>PowerPoint Presentation</vt:lpstr>
      <vt:lpstr>Targeting Fossilised Errors</vt:lpstr>
      <vt:lpstr>Cute language skills?</vt:lpstr>
      <vt:lpstr>Typical Fossilised Errors</vt:lpstr>
      <vt:lpstr>Definition</vt:lpstr>
      <vt:lpstr>Types of Fossilised Errors</vt:lpstr>
      <vt:lpstr>Causes of Fossilisation</vt:lpstr>
      <vt:lpstr>Teacher Considerations</vt:lpstr>
      <vt:lpstr>To correct or not to correct?</vt:lpstr>
      <vt:lpstr>Internal Motivation</vt:lpstr>
      <vt:lpstr>Guidance for Teachers:</vt:lpstr>
      <vt:lpstr>Practical suggestions</vt:lpstr>
      <vt:lpstr>Practical Suggestions</vt:lpstr>
      <vt:lpstr>Jeremy Harmer’s Suggestions</vt:lpstr>
      <vt:lpstr>Jeremy Harmer’s Suggestions</vt:lpstr>
      <vt:lpstr>Summary</vt:lpstr>
      <vt:lpstr>Advice for your students</vt:lpstr>
      <vt:lpstr>Thank you to for the time &amp; effort in preparing these materials for the Eaquals network.  #eaquals   #eaqualsfamily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Eaquals training seminar: Tracking Student Progress</dc:title>
  <dc:creator>Local Admin</dc:creator>
  <cp:lastModifiedBy>Josh Round</cp:lastModifiedBy>
  <cp:revision>38</cp:revision>
  <dcterms:created xsi:type="dcterms:W3CDTF">2017-09-20T06:56:57Z</dcterms:created>
  <dcterms:modified xsi:type="dcterms:W3CDTF">2018-03-26T16:32:55Z</dcterms:modified>
</cp:coreProperties>
</file>