
<file path=[Content_Types].xml><?xml version="1.0" encoding="utf-8"?>
<Types xmlns="http://schemas.openxmlformats.org/package/2006/content-types">
  <Default Extension="emf" ContentType="image/x-emf"/>
  <Default Extension="gif" ContentType="image/gi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20"/>
  </p:notesMasterIdLst>
  <p:handoutMasterIdLst>
    <p:handoutMasterId r:id="rId21"/>
  </p:handoutMasterIdLst>
  <p:sldIdLst>
    <p:sldId id="256" r:id="rId2"/>
    <p:sldId id="546" r:id="rId3"/>
    <p:sldId id="526" r:id="rId4"/>
    <p:sldId id="529" r:id="rId5"/>
    <p:sldId id="528" r:id="rId6"/>
    <p:sldId id="530" r:id="rId7"/>
    <p:sldId id="535" r:id="rId8"/>
    <p:sldId id="536" r:id="rId9"/>
    <p:sldId id="537" r:id="rId10"/>
    <p:sldId id="538" r:id="rId11"/>
    <p:sldId id="539" r:id="rId12"/>
    <p:sldId id="540" r:id="rId13"/>
    <p:sldId id="541" r:id="rId14"/>
    <p:sldId id="542" r:id="rId15"/>
    <p:sldId id="543" r:id="rId16"/>
    <p:sldId id="544" r:id="rId17"/>
    <p:sldId id="545" r:id="rId18"/>
    <p:sldId id="54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iodhna McManamon" initials="CM" lastIdx="33" clrIdx="0">
    <p:extLst>
      <p:ext uri="{19B8F6BF-5375-455C-9EA6-DF929625EA0E}">
        <p15:presenceInfo xmlns:p15="http://schemas.microsoft.com/office/powerpoint/2012/main" userId="S003BFFD986EDC6E@LIVE.COM" providerId="AD"/>
      </p:ext>
    </p:extLst>
  </p:cmAuthor>
  <p:cmAuthor id="2" name="Elisabeth Butler" initials="EB" lastIdx="1" clrIdx="1">
    <p:extLst>
      <p:ext uri="{19B8F6BF-5375-455C-9EA6-DF929625EA0E}">
        <p15:presenceInfo xmlns:p15="http://schemas.microsoft.com/office/powerpoint/2012/main" userId="S::elisabeth.butler@jct.ie::2a56d088-e89f-4a4a-b863-6d7e79d70f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B8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snapToGrid="0" snapToObjects="1">
      <p:cViewPr varScale="1">
        <p:scale>
          <a:sx n="62" d="100"/>
          <a:sy n="62" d="100"/>
        </p:scale>
        <p:origin x="96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1" d="100"/>
          <a:sy n="51" d="100"/>
        </p:scale>
        <p:origin x="269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0CB935-F635-4601-AD7A-5FAD2570A95E}"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EAA74599-E452-47C4-AAC7-D805A4073E11}" type="pres">
      <dgm:prSet presAssocID="{110CB935-F635-4601-AD7A-5FAD2570A95E}" presName="Name0" presStyleCnt="0">
        <dgm:presLayoutVars>
          <dgm:dir/>
          <dgm:resizeHandles val="exact"/>
        </dgm:presLayoutVars>
      </dgm:prSet>
      <dgm:spPr/>
    </dgm:pt>
    <dgm:pt modelId="{9D5CA685-6969-496B-B7D3-FF63BD87F4B0}" type="pres">
      <dgm:prSet presAssocID="{110CB935-F635-4601-AD7A-5FAD2570A95E}" presName="arrow" presStyleLbl="bgShp" presStyleIdx="0" presStyleCnt="1" custScaleY="64073" custLinFactNeighborX="-355" custLinFactNeighborY="-72855"/>
      <dgm:spPr>
        <a:solidFill>
          <a:schemeClr val="accent6"/>
        </a:solidFill>
      </dgm:spPr>
    </dgm:pt>
    <dgm:pt modelId="{47460B86-31BB-49ED-9400-3A4F3A6173C6}" type="pres">
      <dgm:prSet presAssocID="{110CB935-F635-4601-AD7A-5FAD2570A95E}" presName="points" presStyleCnt="0"/>
      <dgm:spPr/>
    </dgm:pt>
  </dgm:ptLst>
  <dgm:cxnLst>
    <dgm:cxn modelId="{7D5EF447-428F-4C86-BDAE-DE6AF791C64F}" type="presOf" srcId="{110CB935-F635-4601-AD7A-5FAD2570A95E}" destId="{EAA74599-E452-47C4-AAC7-D805A4073E11}" srcOrd="0" destOrd="0" presId="urn:microsoft.com/office/officeart/2005/8/layout/hProcess11"/>
    <dgm:cxn modelId="{0488D693-9F6A-47C6-AE08-03BCD74DC0DC}" type="presParOf" srcId="{EAA74599-E452-47C4-AAC7-D805A4073E11}" destId="{9D5CA685-6969-496B-B7D3-FF63BD87F4B0}" srcOrd="0" destOrd="0" presId="urn:microsoft.com/office/officeart/2005/8/layout/hProcess11"/>
    <dgm:cxn modelId="{4CE79108-8110-404A-BF0E-961F580FC758}" type="presParOf" srcId="{EAA74599-E452-47C4-AAC7-D805A4073E11}" destId="{47460B86-31BB-49ED-9400-3A4F3A6173C6}" srcOrd="1" destOrd="0" presId="urn:microsoft.com/office/officeart/2005/8/layout/hProcess1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039E1A-FA3D-4EED-ADA7-A8319B9229EA}" type="doc">
      <dgm:prSet loTypeId="urn:microsoft.com/office/officeart/2016/7/layout/RepeatingBendingProcessNew" loCatId="process" qsTypeId="urn:microsoft.com/office/officeart/2005/8/quickstyle/simple1" qsCatId="simple" csTypeId="urn:microsoft.com/office/officeart/2005/8/colors/accent0_2" csCatId="mainScheme" phldr="1"/>
      <dgm:spPr/>
      <dgm:t>
        <a:bodyPr/>
        <a:lstStyle/>
        <a:p>
          <a:endParaRPr lang="en-US"/>
        </a:p>
      </dgm:t>
    </dgm:pt>
    <dgm:pt modelId="{8FA8D027-E227-42CF-B91B-6AC10B5C4BAD}">
      <dgm:prSet custT="1"/>
      <dgm:spPr/>
      <dgm:t>
        <a:bodyPr/>
        <a:lstStyle/>
        <a:p>
          <a:r>
            <a:rPr lang="en-US" sz="2000" b="1" dirty="0"/>
            <a:t>Phase 1</a:t>
          </a:r>
        </a:p>
        <a:p>
          <a:r>
            <a:rPr lang="en-US" sz="2000" b="1" dirty="0"/>
            <a:t>(</a:t>
          </a:r>
          <a:r>
            <a:rPr lang="en-US" sz="2000" dirty="0"/>
            <a:t>Open to MFL teachers qualified to teach in Ireland)</a:t>
          </a:r>
        </a:p>
      </dgm:t>
    </dgm:pt>
    <dgm:pt modelId="{7C18879C-6558-42CF-B205-111D8BA6BB7F}" type="parTrans" cxnId="{C42C3CFD-98E0-4A6C-8588-B5F9CF450909}">
      <dgm:prSet/>
      <dgm:spPr/>
      <dgm:t>
        <a:bodyPr/>
        <a:lstStyle/>
        <a:p>
          <a:endParaRPr lang="en-US" sz="2000"/>
        </a:p>
      </dgm:t>
    </dgm:pt>
    <dgm:pt modelId="{5E97549A-F8B9-4F76-8EA4-7AF78B6FED2F}" type="sibTrans" cxnId="{C42C3CFD-98E0-4A6C-8588-B5F9CF450909}">
      <dgm:prSet custT="1"/>
      <dgm:spPr/>
      <dgm:t>
        <a:bodyPr/>
        <a:lstStyle/>
        <a:p>
          <a:endParaRPr lang="en-US" sz="600"/>
        </a:p>
      </dgm:t>
    </dgm:pt>
    <dgm:pt modelId="{26B0346A-7890-446A-AB9B-E08446161F9E}">
      <dgm:prSet custT="1"/>
      <dgm:spPr/>
      <dgm:t>
        <a:bodyPr/>
        <a:lstStyle/>
        <a:p>
          <a:pPr>
            <a:lnSpc>
              <a:spcPct val="100000"/>
            </a:lnSpc>
            <a:spcAft>
              <a:spcPts val="0"/>
            </a:spcAft>
          </a:pPr>
          <a:r>
            <a:rPr lang="en-US" sz="2000" b="1" dirty="0"/>
            <a:t>Questionnaire </a:t>
          </a:r>
        </a:p>
        <a:p>
          <a:pPr>
            <a:lnSpc>
              <a:spcPct val="100000"/>
            </a:lnSpc>
            <a:spcAft>
              <a:spcPts val="0"/>
            </a:spcAft>
          </a:pPr>
          <a:r>
            <a:rPr lang="en-US" sz="2000" dirty="0"/>
            <a:t>(social media, email )</a:t>
          </a:r>
        </a:p>
        <a:p>
          <a:pPr>
            <a:lnSpc>
              <a:spcPct val="100000"/>
            </a:lnSpc>
            <a:spcAft>
              <a:spcPts val="0"/>
            </a:spcAft>
          </a:pPr>
          <a:r>
            <a:rPr lang="en-US" sz="2000" dirty="0"/>
            <a:t>Multiple Choice, Likert Scale and Open Questions</a:t>
          </a:r>
        </a:p>
      </dgm:t>
    </dgm:pt>
    <dgm:pt modelId="{3D87E838-AD30-4B41-B301-1CB6EC0CA640}" type="parTrans" cxnId="{D16EFD5A-5DBA-45DD-9D54-8A73FBDD57CB}">
      <dgm:prSet/>
      <dgm:spPr/>
      <dgm:t>
        <a:bodyPr/>
        <a:lstStyle/>
        <a:p>
          <a:endParaRPr lang="en-US" sz="2000"/>
        </a:p>
      </dgm:t>
    </dgm:pt>
    <dgm:pt modelId="{91CEC19C-8E7D-423F-98D3-AEB51C372EBF}" type="sibTrans" cxnId="{D16EFD5A-5DBA-45DD-9D54-8A73FBDD57CB}">
      <dgm:prSet custT="1"/>
      <dgm:spPr/>
      <dgm:t>
        <a:bodyPr/>
        <a:lstStyle/>
        <a:p>
          <a:endParaRPr lang="en-US" sz="600"/>
        </a:p>
      </dgm:t>
    </dgm:pt>
    <dgm:pt modelId="{67F7E23C-BA93-424B-B144-570C33A61236}">
      <dgm:prSet custT="1"/>
      <dgm:spPr/>
      <dgm:t>
        <a:bodyPr/>
        <a:lstStyle/>
        <a:p>
          <a:r>
            <a:rPr lang="en-US" sz="2000" dirty="0"/>
            <a:t>58 valid responses</a:t>
          </a:r>
        </a:p>
      </dgm:t>
    </dgm:pt>
    <dgm:pt modelId="{F2B093AA-B4E9-4017-A98B-73DBF5A95FD4}" type="parTrans" cxnId="{20CEA634-488B-45A9-BE00-5EBF8F65B122}">
      <dgm:prSet/>
      <dgm:spPr/>
      <dgm:t>
        <a:bodyPr/>
        <a:lstStyle/>
        <a:p>
          <a:endParaRPr lang="en-US" sz="2000"/>
        </a:p>
      </dgm:t>
    </dgm:pt>
    <dgm:pt modelId="{B57B7C80-0A67-4541-93EA-F31DCE3D6849}" type="sibTrans" cxnId="{20CEA634-488B-45A9-BE00-5EBF8F65B122}">
      <dgm:prSet custT="1"/>
      <dgm:spPr/>
      <dgm:t>
        <a:bodyPr/>
        <a:lstStyle/>
        <a:p>
          <a:endParaRPr lang="en-US" sz="600"/>
        </a:p>
      </dgm:t>
    </dgm:pt>
    <dgm:pt modelId="{2BAA6557-D29E-408A-B763-1CFF452EC8E8}">
      <dgm:prSet custT="1"/>
      <dgm:spPr/>
      <dgm:t>
        <a:bodyPr/>
        <a:lstStyle/>
        <a:p>
          <a:pPr>
            <a:spcAft>
              <a:spcPts val="0"/>
            </a:spcAft>
          </a:pPr>
          <a:r>
            <a:rPr lang="en-US" sz="2000" b="1" dirty="0"/>
            <a:t>Phase 2</a:t>
          </a:r>
        </a:p>
        <a:p>
          <a:pPr>
            <a:spcAft>
              <a:spcPts val="0"/>
            </a:spcAft>
          </a:pPr>
          <a:r>
            <a:rPr lang="en-US" sz="2000" b="0" dirty="0"/>
            <a:t>(</a:t>
          </a:r>
          <a:r>
            <a:rPr lang="en-GB" sz="2000" b="0" dirty="0">
              <a:effectLst/>
              <a:latin typeface="+mn-lt"/>
              <a:ea typeface="+mn-ea"/>
              <a:cs typeface="+mn-cs"/>
            </a:rPr>
            <a:t>selected from </a:t>
          </a:r>
        </a:p>
        <a:p>
          <a:pPr>
            <a:spcAft>
              <a:spcPts val="0"/>
            </a:spcAft>
          </a:pPr>
          <a:r>
            <a:rPr lang="en-GB" sz="2000" b="0" dirty="0">
              <a:effectLst/>
              <a:latin typeface="+mn-lt"/>
              <a:ea typeface="+mn-ea"/>
              <a:cs typeface="+mn-cs"/>
            </a:rPr>
            <a:t>phase 1)</a:t>
          </a:r>
          <a:endParaRPr lang="en-US" sz="2000" b="0" dirty="0"/>
        </a:p>
      </dgm:t>
    </dgm:pt>
    <dgm:pt modelId="{F64B5F5A-8D99-4A2C-B5BA-EBAA6E843968}" type="parTrans" cxnId="{724B51CF-0DA6-4309-BD02-598E651106AE}">
      <dgm:prSet/>
      <dgm:spPr/>
      <dgm:t>
        <a:bodyPr/>
        <a:lstStyle/>
        <a:p>
          <a:endParaRPr lang="en-US" sz="2000"/>
        </a:p>
      </dgm:t>
    </dgm:pt>
    <dgm:pt modelId="{7DE64203-97E5-4213-BC73-C51E2FA59883}" type="sibTrans" cxnId="{724B51CF-0DA6-4309-BD02-598E651106AE}">
      <dgm:prSet custT="1"/>
      <dgm:spPr/>
      <dgm:t>
        <a:bodyPr/>
        <a:lstStyle/>
        <a:p>
          <a:endParaRPr lang="en-US" sz="600"/>
        </a:p>
      </dgm:t>
    </dgm:pt>
    <dgm:pt modelId="{16C2C73B-98F0-45E2-92EB-168637D80FE0}">
      <dgm:prSet custT="1"/>
      <dgm:spPr/>
      <dgm:t>
        <a:bodyPr/>
        <a:lstStyle/>
        <a:p>
          <a:pPr>
            <a:spcAft>
              <a:spcPts val="0"/>
            </a:spcAft>
          </a:pPr>
          <a:r>
            <a:rPr lang="en-US" sz="2000" b="1" dirty="0"/>
            <a:t>Focused Group Interview </a:t>
          </a:r>
        </a:p>
        <a:p>
          <a:pPr>
            <a:spcAft>
              <a:spcPts val="0"/>
            </a:spcAft>
          </a:pPr>
          <a:r>
            <a:rPr lang="en-US" sz="2000" dirty="0"/>
            <a:t>Adobe Connect </a:t>
          </a:r>
        </a:p>
        <a:p>
          <a:pPr>
            <a:spcAft>
              <a:spcPts val="0"/>
            </a:spcAft>
          </a:pPr>
          <a:r>
            <a:rPr lang="en-US" sz="2000" dirty="0"/>
            <a:t>4 participants</a:t>
          </a:r>
        </a:p>
      </dgm:t>
    </dgm:pt>
    <dgm:pt modelId="{9B4C363B-614A-4681-B363-4900A272E37C}" type="parTrans" cxnId="{998FFD17-E5A9-435C-B95B-ABD6A9D7854B}">
      <dgm:prSet/>
      <dgm:spPr/>
      <dgm:t>
        <a:bodyPr/>
        <a:lstStyle/>
        <a:p>
          <a:endParaRPr lang="en-US" sz="2000"/>
        </a:p>
      </dgm:t>
    </dgm:pt>
    <dgm:pt modelId="{EE85DC7F-0999-4CAA-A8CF-C817EA7DED12}" type="sibTrans" cxnId="{998FFD17-E5A9-435C-B95B-ABD6A9D7854B}">
      <dgm:prSet custT="1"/>
      <dgm:spPr/>
      <dgm:t>
        <a:bodyPr/>
        <a:lstStyle/>
        <a:p>
          <a:endParaRPr lang="en-US" sz="600"/>
        </a:p>
      </dgm:t>
    </dgm:pt>
    <dgm:pt modelId="{E9955634-16E4-4253-9B38-DB8D2B572F4C}">
      <dgm:prSet custT="1"/>
      <dgm:spPr/>
      <dgm:t>
        <a:bodyPr/>
        <a:lstStyle/>
        <a:p>
          <a:pPr>
            <a:lnSpc>
              <a:spcPct val="100000"/>
            </a:lnSpc>
            <a:spcAft>
              <a:spcPts val="0"/>
            </a:spcAft>
          </a:pPr>
          <a:r>
            <a:rPr lang="en-US" sz="2000" b="1" dirty="0"/>
            <a:t>Individual Interviews</a:t>
          </a:r>
        </a:p>
        <a:p>
          <a:pPr>
            <a:lnSpc>
              <a:spcPct val="100000"/>
            </a:lnSpc>
            <a:spcAft>
              <a:spcPts val="0"/>
            </a:spcAft>
          </a:pPr>
          <a:r>
            <a:rPr lang="en-US" sz="2000" dirty="0"/>
            <a:t>in person/ via phone </a:t>
          </a:r>
        </a:p>
        <a:p>
          <a:pPr>
            <a:lnSpc>
              <a:spcPct val="100000"/>
            </a:lnSpc>
            <a:spcAft>
              <a:spcPts val="0"/>
            </a:spcAft>
          </a:pPr>
          <a:r>
            <a:rPr lang="en-US" sz="2000" dirty="0"/>
            <a:t>4 participants</a:t>
          </a:r>
        </a:p>
      </dgm:t>
    </dgm:pt>
    <dgm:pt modelId="{525DF12C-6424-42D4-B0E3-28752F2A4E09}" type="parTrans" cxnId="{C5A9E686-D469-462D-9C8F-1B093142678C}">
      <dgm:prSet/>
      <dgm:spPr/>
      <dgm:t>
        <a:bodyPr/>
        <a:lstStyle/>
        <a:p>
          <a:endParaRPr lang="en-US" sz="2000"/>
        </a:p>
      </dgm:t>
    </dgm:pt>
    <dgm:pt modelId="{797B59D2-3F51-4307-BF83-4B7532927B89}" type="sibTrans" cxnId="{C5A9E686-D469-462D-9C8F-1B093142678C}">
      <dgm:prSet/>
      <dgm:spPr/>
      <dgm:t>
        <a:bodyPr/>
        <a:lstStyle/>
        <a:p>
          <a:endParaRPr lang="en-US" sz="2000"/>
        </a:p>
      </dgm:t>
    </dgm:pt>
    <dgm:pt modelId="{4A1A2FF5-98E7-48D0-B072-71FDA08590B0}" type="pres">
      <dgm:prSet presAssocID="{B3039E1A-FA3D-4EED-ADA7-A8319B9229EA}" presName="Name0" presStyleCnt="0">
        <dgm:presLayoutVars>
          <dgm:dir/>
          <dgm:resizeHandles val="exact"/>
        </dgm:presLayoutVars>
      </dgm:prSet>
      <dgm:spPr/>
    </dgm:pt>
    <dgm:pt modelId="{DCB86555-C240-41D0-AFF5-F6B6A1F73749}" type="pres">
      <dgm:prSet presAssocID="{8FA8D027-E227-42CF-B91B-6AC10B5C4BAD}" presName="node" presStyleLbl="node1" presStyleIdx="0" presStyleCnt="6">
        <dgm:presLayoutVars>
          <dgm:bulletEnabled val="1"/>
        </dgm:presLayoutVars>
      </dgm:prSet>
      <dgm:spPr/>
    </dgm:pt>
    <dgm:pt modelId="{8F4D9B93-753C-4357-869A-02AE28B6AE02}" type="pres">
      <dgm:prSet presAssocID="{5E97549A-F8B9-4F76-8EA4-7AF78B6FED2F}" presName="sibTrans" presStyleLbl="sibTrans1D1" presStyleIdx="0" presStyleCnt="5"/>
      <dgm:spPr/>
    </dgm:pt>
    <dgm:pt modelId="{1B098A93-CFEE-4E20-9D7D-05FFAAA357BF}" type="pres">
      <dgm:prSet presAssocID="{5E97549A-F8B9-4F76-8EA4-7AF78B6FED2F}" presName="connectorText" presStyleLbl="sibTrans1D1" presStyleIdx="0" presStyleCnt="5"/>
      <dgm:spPr/>
    </dgm:pt>
    <dgm:pt modelId="{B62C4523-185C-465C-9303-29BEAEB0E29D}" type="pres">
      <dgm:prSet presAssocID="{26B0346A-7890-446A-AB9B-E08446161F9E}" presName="node" presStyleLbl="node1" presStyleIdx="1" presStyleCnt="6">
        <dgm:presLayoutVars>
          <dgm:bulletEnabled val="1"/>
        </dgm:presLayoutVars>
      </dgm:prSet>
      <dgm:spPr/>
    </dgm:pt>
    <dgm:pt modelId="{5C293935-7053-4F34-B7E8-02DC493A04F0}" type="pres">
      <dgm:prSet presAssocID="{91CEC19C-8E7D-423F-98D3-AEB51C372EBF}" presName="sibTrans" presStyleLbl="sibTrans1D1" presStyleIdx="1" presStyleCnt="5"/>
      <dgm:spPr/>
    </dgm:pt>
    <dgm:pt modelId="{30BBA8AA-191D-400F-A7AA-1C5E89159BAE}" type="pres">
      <dgm:prSet presAssocID="{91CEC19C-8E7D-423F-98D3-AEB51C372EBF}" presName="connectorText" presStyleLbl="sibTrans1D1" presStyleIdx="1" presStyleCnt="5"/>
      <dgm:spPr/>
    </dgm:pt>
    <dgm:pt modelId="{79580068-193C-4216-80A4-BB36BD04FD27}" type="pres">
      <dgm:prSet presAssocID="{67F7E23C-BA93-424B-B144-570C33A61236}" presName="node" presStyleLbl="node1" presStyleIdx="2" presStyleCnt="6">
        <dgm:presLayoutVars>
          <dgm:bulletEnabled val="1"/>
        </dgm:presLayoutVars>
      </dgm:prSet>
      <dgm:spPr/>
    </dgm:pt>
    <dgm:pt modelId="{36A73D35-6999-439D-A44E-1117E7C2C5E8}" type="pres">
      <dgm:prSet presAssocID="{B57B7C80-0A67-4541-93EA-F31DCE3D6849}" presName="sibTrans" presStyleLbl="sibTrans1D1" presStyleIdx="2" presStyleCnt="5"/>
      <dgm:spPr/>
    </dgm:pt>
    <dgm:pt modelId="{CA61915B-C97A-408A-9E90-3409A1C75BFC}" type="pres">
      <dgm:prSet presAssocID="{B57B7C80-0A67-4541-93EA-F31DCE3D6849}" presName="connectorText" presStyleLbl="sibTrans1D1" presStyleIdx="2" presStyleCnt="5"/>
      <dgm:spPr/>
    </dgm:pt>
    <dgm:pt modelId="{1EE12951-7110-4A46-9EA7-0AA4FB3178DE}" type="pres">
      <dgm:prSet presAssocID="{2BAA6557-D29E-408A-B763-1CFF452EC8E8}" presName="node" presStyleLbl="node1" presStyleIdx="3" presStyleCnt="6">
        <dgm:presLayoutVars>
          <dgm:bulletEnabled val="1"/>
        </dgm:presLayoutVars>
      </dgm:prSet>
      <dgm:spPr/>
    </dgm:pt>
    <dgm:pt modelId="{988E19B2-A17E-47D6-831B-A4BEB9CD6F06}" type="pres">
      <dgm:prSet presAssocID="{7DE64203-97E5-4213-BC73-C51E2FA59883}" presName="sibTrans" presStyleLbl="sibTrans1D1" presStyleIdx="3" presStyleCnt="5"/>
      <dgm:spPr/>
    </dgm:pt>
    <dgm:pt modelId="{0C77F843-C078-4CC4-8794-4D4970A99020}" type="pres">
      <dgm:prSet presAssocID="{7DE64203-97E5-4213-BC73-C51E2FA59883}" presName="connectorText" presStyleLbl="sibTrans1D1" presStyleIdx="3" presStyleCnt="5"/>
      <dgm:spPr/>
    </dgm:pt>
    <dgm:pt modelId="{36B700B3-14E0-495B-A5E6-A4A4730448F9}" type="pres">
      <dgm:prSet presAssocID="{16C2C73B-98F0-45E2-92EB-168637D80FE0}" presName="node" presStyleLbl="node1" presStyleIdx="4" presStyleCnt="6">
        <dgm:presLayoutVars>
          <dgm:bulletEnabled val="1"/>
        </dgm:presLayoutVars>
      </dgm:prSet>
      <dgm:spPr/>
    </dgm:pt>
    <dgm:pt modelId="{1DC78C42-9351-49B0-ABC1-5E9D92EE314B}" type="pres">
      <dgm:prSet presAssocID="{EE85DC7F-0999-4CAA-A8CF-C817EA7DED12}" presName="sibTrans" presStyleLbl="sibTrans1D1" presStyleIdx="4" presStyleCnt="5"/>
      <dgm:spPr/>
    </dgm:pt>
    <dgm:pt modelId="{49F63F9F-7F4B-47C0-922B-053E04428E44}" type="pres">
      <dgm:prSet presAssocID="{EE85DC7F-0999-4CAA-A8CF-C817EA7DED12}" presName="connectorText" presStyleLbl="sibTrans1D1" presStyleIdx="4" presStyleCnt="5"/>
      <dgm:spPr/>
    </dgm:pt>
    <dgm:pt modelId="{ED3FF81B-0529-40A0-BA92-314E5D8C5297}" type="pres">
      <dgm:prSet presAssocID="{E9955634-16E4-4253-9B38-DB8D2B572F4C}" presName="node" presStyleLbl="node1" presStyleIdx="5" presStyleCnt="6">
        <dgm:presLayoutVars>
          <dgm:bulletEnabled val="1"/>
        </dgm:presLayoutVars>
      </dgm:prSet>
      <dgm:spPr/>
    </dgm:pt>
  </dgm:ptLst>
  <dgm:cxnLst>
    <dgm:cxn modelId="{998FFD17-E5A9-435C-B95B-ABD6A9D7854B}" srcId="{B3039E1A-FA3D-4EED-ADA7-A8319B9229EA}" destId="{16C2C73B-98F0-45E2-92EB-168637D80FE0}" srcOrd="4" destOrd="0" parTransId="{9B4C363B-614A-4681-B363-4900A272E37C}" sibTransId="{EE85DC7F-0999-4CAA-A8CF-C817EA7DED12}"/>
    <dgm:cxn modelId="{44211018-A30C-4114-A5CD-FCCEEADEBB59}" type="presOf" srcId="{5E97549A-F8B9-4F76-8EA4-7AF78B6FED2F}" destId="{8F4D9B93-753C-4357-869A-02AE28B6AE02}" srcOrd="0" destOrd="0" presId="urn:microsoft.com/office/officeart/2016/7/layout/RepeatingBendingProcessNew"/>
    <dgm:cxn modelId="{C8031523-C3D8-4175-B54F-5D5C9B474F67}" type="presOf" srcId="{5E97549A-F8B9-4F76-8EA4-7AF78B6FED2F}" destId="{1B098A93-CFEE-4E20-9D7D-05FFAAA357BF}" srcOrd="1" destOrd="0" presId="urn:microsoft.com/office/officeart/2016/7/layout/RepeatingBendingProcessNew"/>
    <dgm:cxn modelId="{20CEA634-488B-45A9-BE00-5EBF8F65B122}" srcId="{B3039E1A-FA3D-4EED-ADA7-A8319B9229EA}" destId="{67F7E23C-BA93-424B-B144-570C33A61236}" srcOrd="2" destOrd="0" parTransId="{F2B093AA-B4E9-4017-A98B-73DBF5A95FD4}" sibTransId="{B57B7C80-0A67-4541-93EA-F31DCE3D6849}"/>
    <dgm:cxn modelId="{86F9413C-0FD9-4429-BD01-6B6243BE22AC}" type="presOf" srcId="{7DE64203-97E5-4213-BC73-C51E2FA59883}" destId="{988E19B2-A17E-47D6-831B-A4BEB9CD6F06}" srcOrd="0" destOrd="0" presId="urn:microsoft.com/office/officeart/2016/7/layout/RepeatingBendingProcessNew"/>
    <dgm:cxn modelId="{A6539B63-629F-4ACE-BADC-DE78BA3D0F32}" type="presOf" srcId="{91CEC19C-8E7D-423F-98D3-AEB51C372EBF}" destId="{30BBA8AA-191D-400F-A7AA-1C5E89159BAE}" srcOrd="1" destOrd="0" presId="urn:microsoft.com/office/officeart/2016/7/layout/RepeatingBendingProcessNew"/>
    <dgm:cxn modelId="{72C79C45-9818-434D-B917-9B7C9099E8AD}" type="presOf" srcId="{16C2C73B-98F0-45E2-92EB-168637D80FE0}" destId="{36B700B3-14E0-495B-A5E6-A4A4730448F9}" srcOrd="0" destOrd="0" presId="urn:microsoft.com/office/officeart/2016/7/layout/RepeatingBendingProcessNew"/>
    <dgm:cxn modelId="{D6511246-E437-4D8E-A890-62D6A394EC62}" type="presOf" srcId="{67F7E23C-BA93-424B-B144-570C33A61236}" destId="{79580068-193C-4216-80A4-BB36BD04FD27}" srcOrd="0" destOrd="0" presId="urn:microsoft.com/office/officeart/2016/7/layout/RepeatingBendingProcessNew"/>
    <dgm:cxn modelId="{3959FC54-708C-4190-8804-A7EE440C94F8}" type="presOf" srcId="{EE85DC7F-0999-4CAA-A8CF-C817EA7DED12}" destId="{1DC78C42-9351-49B0-ABC1-5E9D92EE314B}" srcOrd="0" destOrd="0" presId="urn:microsoft.com/office/officeart/2016/7/layout/RepeatingBendingProcessNew"/>
    <dgm:cxn modelId="{CDCC0D79-474F-4271-B094-CF291D955140}" type="presOf" srcId="{B3039E1A-FA3D-4EED-ADA7-A8319B9229EA}" destId="{4A1A2FF5-98E7-48D0-B072-71FDA08590B0}" srcOrd="0" destOrd="0" presId="urn:microsoft.com/office/officeart/2016/7/layout/RepeatingBendingProcessNew"/>
    <dgm:cxn modelId="{D16EFD5A-5DBA-45DD-9D54-8A73FBDD57CB}" srcId="{B3039E1A-FA3D-4EED-ADA7-A8319B9229EA}" destId="{26B0346A-7890-446A-AB9B-E08446161F9E}" srcOrd="1" destOrd="0" parTransId="{3D87E838-AD30-4B41-B301-1CB6EC0CA640}" sibTransId="{91CEC19C-8E7D-423F-98D3-AEB51C372EBF}"/>
    <dgm:cxn modelId="{C5A9E686-D469-462D-9C8F-1B093142678C}" srcId="{B3039E1A-FA3D-4EED-ADA7-A8319B9229EA}" destId="{E9955634-16E4-4253-9B38-DB8D2B572F4C}" srcOrd="5" destOrd="0" parTransId="{525DF12C-6424-42D4-B0E3-28752F2A4E09}" sibTransId="{797B59D2-3F51-4307-BF83-4B7532927B89}"/>
    <dgm:cxn modelId="{F660EF90-FFDD-4D7C-956C-E246D740ADD2}" type="presOf" srcId="{7DE64203-97E5-4213-BC73-C51E2FA59883}" destId="{0C77F843-C078-4CC4-8794-4D4970A99020}" srcOrd="1" destOrd="0" presId="urn:microsoft.com/office/officeart/2016/7/layout/RepeatingBendingProcessNew"/>
    <dgm:cxn modelId="{EAB5EAA0-27B3-477B-B6E9-7E762E7EE65A}" type="presOf" srcId="{B57B7C80-0A67-4541-93EA-F31DCE3D6849}" destId="{36A73D35-6999-439D-A44E-1117E7C2C5E8}" srcOrd="0" destOrd="0" presId="urn:microsoft.com/office/officeart/2016/7/layout/RepeatingBendingProcessNew"/>
    <dgm:cxn modelId="{6F58A0C2-8F46-4325-A297-8D74C50F859B}" type="presOf" srcId="{B57B7C80-0A67-4541-93EA-F31DCE3D6849}" destId="{CA61915B-C97A-408A-9E90-3409A1C75BFC}" srcOrd="1" destOrd="0" presId="urn:microsoft.com/office/officeart/2016/7/layout/RepeatingBendingProcessNew"/>
    <dgm:cxn modelId="{659ADCCB-C434-4E26-8B83-4E70525E0F7A}" type="presOf" srcId="{EE85DC7F-0999-4CAA-A8CF-C817EA7DED12}" destId="{49F63F9F-7F4B-47C0-922B-053E04428E44}" srcOrd="1" destOrd="0" presId="urn:microsoft.com/office/officeart/2016/7/layout/RepeatingBendingProcessNew"/>
    <dgm:cxn modelId="{724B51CF-0DA6-4309-BD02-598E651106AE}" srcId="{B3039E1A-FA3D-4EED-ADA7-A8319B9229EA}" destId="{2BAA6557-D29E-408A-B763-1CFF452EC8E8}" srcOrd="3" destOrd="0" parTransId="{F64B5F5A-8D99-4A2C-B5BA-EBAA6E843968}" sibTransId="{7DE64203-97E5-4213-BC73-C51E2FA59883}"/>
    <dgm:cxn modelId="{F80168D1-7AC4-4389-A285-75FC0F11928D}" type="presOf" srcId="{26B0346A-7890-446A-AB9B-E08446161F9E}" destId="{B62C4523-185C-465C-9303-29BEAEB0E29D}" srcOrd="0" destOrd="0" presId="urn:microsoft.com/office/officeart/2016/7/layout/RepeatingBendingProcessNew"/>
    <dgm:cxn modelId="{DA010DD5-AD11-4485-BAF9-270A4D48997F}" type="presOf" srcId="{2BAA6557-D29E-408A-B763-1CFF452EC8E8}" destId="{1EE12951-7110-4A46-9EA7-0AA4FB3178DE}" srcOrd="0" destOrd="0" presId="urn:microsoft.com/office/officeart/2016/7/layout/RepeatingBendingProcessNew"/>
    <dgm:cxn modelId="{F96E25DB-315B-4B42-A8B9-F6756005D42F}" type="presOf" srcId="{E9955634-16E4-4253-9B38-DB8D2B572F4C}" destId="{ED3FF81B-0529-40A0-BA92-314E5D8C5297}" srcOrd="0" destOrd="0" presId="urn:microsoft.com/office/officeart/2016/7/layout/RepeatingBendingProcessNew"/>
    <dgm:cxn modelId="{CEC59FDF-CABD-4148-9ACB-9CAFEA93FD5A}" type="presOf" srcId="{91CEC19C-8E7D-423F-98D3-AEB51C372EBF}" destId="{5C293935-7053-4F34-B7E8-02DC493A04F0}" srcOrd="0" destOrd="0" presId="urn:microsoft.com/office/officeart/2016/7/layout/RepeatingBendingProcessNew"/>
    <dgm:cxn modelId="{3853EEF2-51A3-427D-A6ED-030801475C77}" type="presOf" srcId="{8FA8D027-E227-42CF-B91B-6AC10B5C4BAD}" destId="{DCB86555-C240-41D0-AFF5-F6B6A1F73749}" srcOrd="0" destOrd="0" presId="urn:microsoft.com/office/officeart/2016/7/layout/RepeatingBendingProcessNew"/>
    <dgm:cxn modelId="{C42C3CFD-98E0-4A6C-8588-B5F9CF450909}" srcId="{B3039E1A-FA3D-4EED-ADA7-A8319B9229EA}" destId="{8FA8D027-E227-42CF-B91B-6AC10B5C4BAD}" srcOrd="0" destOrd="0" parTransId="{7C18879C-6558-42CF-B205-111D8BA6BB7F}" sibTransId="{5E97549A-F8B9-4F76-8EA4-7AF78B6FED2F}"/>
    <dgm:cxn modelId="{50DB46D5-9F4B-4BC5-869A-00B779DD5F92}" type="presParOf" srcId="{4A1A2FF5-98E7-48D0-B072-71FDA08590B0}" destId="{DCB86555-C240-41D0-AFF5-F6B6A1F73749}" srcOrd="0" destOrd="0" presId="urn:microsoft.com/office/officeart/2016/7/layout/RepeatingBendingProcessNew"/>
    <dgm:cxn modelId="{55A7DD47-4AA6-4F6F-969D-A97A65C1F2E4}" type="presParOf" srcId="{4A1A2FF5-98E7-48D0-B072-71FDA08590B0}" destId="{8F4D9B93-753C-4357-869A-02AE28B6AE02}" srcOrd="1" destOrd="0" presId="urn:microsoft.com/office/officeart/2016/7/layout/RepeatingBendingProcessNew"/>
    <dgm:cxn modelId="{82C183FF-94D6-4C09-A4B6-A14695FB8B68}" type="presParOf" srcId="{8F4D9B93-753C-4357-869A-02AE28B6AE02}" destId="{1B098A93-CFEE-4E20-9D7D-05FFAAA357BF}" srcOrd="0" destOrd="0" presId="urn:microsoft.com/office/officeart/2016/7/layout/RepeatingBendingProcessNew"/>
    <dgm:cxn modelId="{3C3E4CBA-D7DC-4329-94F2-6686189E0EED}" type="presParOf" srcId="{4A1A2FF5-98E7-48D0-B072-71FDA08590B0}" destId="{B62C4523-185C-465C-9303-29BEAEB0E29D}" srcOrd="2" destOrd="0" presId="urn:microsoft.com/office/officeart/2016/7/layout/RepeatingBendingProcessNew"/>
    <dgm:cxn modelId="{FDC0A49B-DF94-484C-9315-31C8C478DDAC}" type="presParOf" srcId="{4A1A2FF5-98E7-48D0-B072-71FDA08590B0}" destId="{5C293935-7053-4F34-B7E8-02DC493A04F0}" srcOrd="3" destOrd="0" presId="urn:microsoft.com/office/officeart/2016/7/layout/RepeatingBendingProcessNew"/>
    <dgm:cxn modelId="{304EB4DC-FC3A-4A4E-AA9E-DAF06751597B}" type="presParOf" srcId="{5C293935-7053-4F34-B7E8-02DC493A04F0}" destId="{30BBA8AA-191D-400F-A7AA-1C5E89159BAE}" srcOrd="0" destOrd="0" presId="urn:microsoft.com/office/officeart/2016/7/layout/RepeatingBendingProcessNew"/>
    <dgm:cxn modelId="{0472E888-38E7-4D28-AE32-17F62D4F83BA}" type="presParOf" srcId="{4A1A2FF5-98E7-48D0-B072-71FDA08590B0}" destId="{79580068-193C-4216-80A4-BB36BD04FD27}" srcOrd="4" destOrd="0" presId="urn:microsoft.com/office/officeart/2016/7/layout/RepeatingBendingProcessNew"/>
    <dgm:cxn modelId="{6D28C9DD-B294-4678-A1F2-ABD8874040C3}" type="presParOf" srcId="{4A1A2FF5-98E7-48D0-B072-71FDA08590B0}" destId="{36A73D35-6999-439D-A44E-1117E7C2C5E8}" srcOrd="5" destOrd="0" presId="urn:microsoft.com/office/officeart/2016/7/layout/RepeatingBendingProcessNew"/>
    <dgm:cxn modelId="{D9AEEB5D-D8E2-4CBB-8217-E070EECEA930}" type="presParOf" srcId="{36A73D35-6999-439D-A44E-1117E7C2C5E8}" destId="{CA61915B-C97A-408A-9E90-3409A1C75BFC}" srcOrd="0" destOrd="0" presId="urn:microsoft.com/office/officeart/2016/7/layout/RepeatingBendingProcessNew"/>
    <dgm:cxn modelId="{9F2C3D75-46DA-4310-A913-926E99BDC48D}" type="presParOf" srcId="{4A1A2FF5-98E7-48D0-B072-71FDA08590B0}" destId="{1EE12951-7110-4A46-9EA7-0AA4FB3178DE}" srcOrd="6" destOrd="0" presId="urn:microsoft.com/office/officeart/2016/7/layout/RepeatingBendingProcessNew"/>
    <dgm:cxn modelId="{6A6FCA99-DB22-49E7-9171-DDC6478A4F1C}" type="presParOf" srcId="{4A1A2FF5-98E7-48D0-B072-71FDA08590B0}" destId="{988E19B2-A17E-47D6-831B-A4BEB9CD6F06}" srcOrd="7" destOrd="0" presId="urn:microsoft.com/office/officeart/2016/7/layout/RepeatingBendingProcessNew"/>
    <dgm:cxn modelId="{F66B1CB4-3FA1-487E-9092-849CEA45B063}" type="presParOf" srcId="{988E19B2-A17E-47D6-831B-A4BEB9CD6F06}" destId="{0C77F843-C078-4CC4-8794-4D4970A99020}" srcOrd="0" destOrd="0" presId="urn:microsoft.com/office/officeart/2016/7/layout/RepeatingBendingProcessNew"/>
    <dgm:cxn modelId="{95E1825C-9356-4BD2-8589-C36E43CD86B9}" type="presParOf" srcId="{4A1A2FF5-98E7-48D0-B072-71FDA08590B0}" destId="{36B700B3-14E0-495B-A5E6-A4A4730448F9}" srcOrd="8" destOrd="0" presId="urn:microsoft.com/office/officeart/2016/7/layout/RepeatingBendingProcessNew"/>
    <dgm:cxn modelId="{8C5D62D7-EA22-4928-B611-2382B7579CE4}" type="presParOf" srcId="{4A1A2FF5-98E7-48D0-B072-71FDA08590B0}" destId="{1DC78C42-9351-49B0-ABC1-5E9D92EE314B}" srcOrd="9" destOrd="0" presId="urn:microsoft.com/office/officeart/2016/7/layout/RepeatingBendingProcessNew"/>
    <dgm:cxn modelId="{C92B42E9-405B-4B45-A8A3-2AAFB70D8444}" type="presParOf" srcId="{1DC78C42-9351-49B0-ABC1-5E9D92EE314B}" destId="{49F63F9F-7F4B-47C0-922B-053E04428E44}" srcOrd="0" destOrd="0" presId="urn:microsoft.com/office/officeart/2016/7/layout/RepeatingBendingProcessNew"/>
    <dgm:cxn modelId="{9FF74FC5-B99B-42C6-972C-A26E2DA4BBA5}" type="presParOf" srcId="{4A1A2FF5-98E7-48D0-B072-71FDA08590B0}" destId="{ED3FF81B-0529-40A0-BA92-314E5D8C5297}"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AB136B28-9679-4CDE-8009-FAAA97498857}" type="doc">
      <dgm:prSet loTypeId="urn:microsoft.com/office/officeart/2005/8/layout/matrix3" loCatId="matrix" qsTypeId="urn:microsoft.com/office/officeart/2005/8/quickstyle/simple1" qsCatId="simple" csTypeId="urn:microsoft.com/office/officeart/2005/8/colors/accent1_1" csCatId="accent1" phldr="1"/>
      <dgm:spPr/>
      <dgm:t>
        <a:bodyPr/>
        <a:lstStyle/>
        <a:p>
          <a:endParaRPr lang="en-US"/>
        </a:p>
      </dgm:t>
    </dgm:pt>
    <dgm:pt modelId="{CBC4FA95-9F26-4B52-91B3-6EA85DCBE276}">
      <dgm:prSet custT="1"/>
      <dgm:spPr/>
      <dgm:t>
        <a:bodyPr/>
        <a:lstStyle/>
        <a:p>
          <a:r>
            <a:rPr lang="en-GB" sz="1600" b="1" dirty="0"/>
            <a:t>Internal Validity</a:t>
          </a:r>
          <a:r>
            <a:rPr lang="en-GB" sz="1600" dirty="0"/>
            <a:t>:</a:t>
          </a:r>
          <a:endParaRPr lang="en-US" sz="1600" dirty="0"/>
        </a:p>
      </dgm:t>
    </dgm:pt>
    <dgm:pt modelId="{8C94B11A-F64D-4CC7-BDF0-8BD1F5F153C0}" type="parTrans" cxnId="{6071BC8C-FCB0-45A9-A548-ABF68D8F8BC8}">
      <dgm:prSet/>
      <dgm:spPr/>
      <dgm:t>
        <a:bodyPr/>
        <a:lstStyle/>
        <a:p>
          <a:endParaRPr lang="en-US"/>
        </a:p>
      </dgm:t>
    </dgm:pt>
    <dgm:pt modelId="{7F6A64A4-B12E-4B81-99EE-BB4C32982F49}" type="sibTrans" cxnId="{6071BC8C-FCB0-45A9-A548-ABF68D8F8BC8}">
      <dgm:prSet/>
      <dgm:spPr/>
      <dgm:t>
        <a:bodyPr/>
        <a:lstStyle/>
        <a:p>
          <a:endParaRPr lang="en-US"/>
        </a:p>
      </dgm:t>
    </dgm:pt>
    <dgm:pt modelId="{5550AF8F-8709-4647-A67F-10345A1F3A35}">
      <dgm:prSet custT="1"/>
      <dgm:spPr/>
      <dgm:t>
        <a:bodyPr/>
        <a:lstStyle/>
        <a:p>
          <a:r>
            <a:rPr lang="en-GB" sz="1800" dirty="0"/>
            <a:t>Geographical </a:t>
          </a:r>
          <a:r>
            <a:rPr lang="en-GB" sz="1800" b="1" dirty="0"/>
            <a:t>Triangulation, </a:t>
          </a:r>
          <a:r>
            <a:rPr lang="en-GB" sz="1800" dirty="0"/>
            <a:t>triangulation of methods, </a:t>
          </a:r>
        </a:p>
        <a:p>
          <a:r>
            <a:rPr lang="en-GB" sz="1800" b="1" dirty="0"/>
            <a:t>member checking </a:t>
          </a:r>
          <a:r>
            <a:rPr lang="en-GB" sz="1800" dirty="0"/>
            <a:t>and </a:t>
          </a:r>
        </a:p>
        <a:p>
          <a:r>
            <a:rPr lang="en-GB" sz="1800" b="1" dirty="0"/>
            <a:t>trial </a:t>
          </a:r>
          <a:r>
            <a:rPr lang="en-GB" sz="1800" dirty="0"/>
            <a:t>questionnaire</a:t>
          </a:r>
          <a:endParaRPr lang="en-US" sz="1800" dirty="0"/>
        </a:p>
      </dgm:t>
    </dgm:pt>
    <dgm:pt modelId="{8EA85591-328A-45B2-9F76-B9BA0B906B23}" type="parTrans" cxnId="{88A73409-F22E-4946-B4C5-A729853C2C7A}">
      <dgm:prSet/>
      <dgm:spPr/>
      <dgm:t>
        <a:bodyPr/>
        <a:lstStyle/>
        <a:p>
          <a:endParaRPr lang="en-US"/>
        </a:p>
      </dgm:t>
    </dgm:pt>
    <dgm:pt modelId="{C1ED3337-B821-4921-833B-DFC430AFD917}" type="sibTrans" cxnId="{88A73409-F22E-4946-B4C5-A729853C2C7A}">
      <dgm:prSet/>
      <dgm:spPr/>
      <dgm:t>
        <a:bodyPr/>
        <a:lstStyle/>
        <a:p>
          <a:endParaRPr lang="en-US"/>
        </a:p>
      </dgm:t>
    </dgm:pt>
    <dgm:pt modelId="{83599C0B-9BB9-4F08-8978-A3E81583F267}">
      <dgm:prSet custT="1"/>
      <dgm:spPr/>
      <dgm:t>
        <a:bodyPr/>
        <a:lstStyle/>
        <a:p>
          <a:r>
            <a:rPr lang="en-GB" sz="1600" b="1" dirty="0"/>
            <a:t>External Validity:</a:t>
          </a:r>
          <a:endParaRPr lang="en-US" sz="1600" b="1" dirty="0"/>
        </a:p>
      </dgm:t>
    </dgm:pt>
    <dgm:pt modelId="{CFD18EA5-ED4F-4832-BBBE-89499308D7D6}" type="parTrans" cxnId="{0B4060C4-D6E4-40B7-832D-C4D13D4EEE39}">
      <dgm:prSet/>
      <dgm:spPr/>
      <dgm:t>
        <a:bodyPr/>
        <a:lstStyle/>
        <a:p>
          <a:endParaRPr lang="en-US"/>
        </a:p>
      </dgm:t>
    </dgm:pt>
    <dgm:pt modelId="{A18CC0FF-06E5-47D2-B47A-C5D3F976EACF}" type="sibTrans" cxnId="{0B4060C4-D6E4-40B7-832D-C4D13D4EEE39}">
      <dgm:prSet/>
      <dgm:spPr/>
      <dgm:t>
        <a:bodyPr/>
        <a:lstStyle/>
        <a:p>
          <a:endParaRPr lang="en-US"/>
        </a:p>
      </dgm:t>
    </dgm:pt>
    <dgm:pt modelId="{E3E1BFBC-ABFC-4AD6-BD36-9037CF1BD86F}">
      <dgm:prSet custT="1"/>
      <dgm:spPr/>
      <dgm:t>
        <a:bodyPr/>
        <a:lstStyle/>
        <a:p>
          <a:r>
            <a:rPr lang="en-GB" sz="1800" b="0" dirty="0"/>
            <a:t>Thick description of patterns  themes,</a:t>
          </a:r>
        </a:p>
        <a:p>
          <a:r>
            <a:rPr lang="en-GB" sz="1800" dirty="0"/>
            <a:t>catalytic validity</a:t>
          </a:r>
          <a:endParaRPr lang="en-US" sz="1800" dirty="0"/>
        </a:p>
      </dgm:t>
    </dgm:pt>
    <dgm:pt modelId="{87949CDA-FE34-4349-A3A6-D2726269166D}" type="parTrans" cxnId="{443EBF38-D936-405A-96E2-4275A48BA90F}">
      <dgm:prSet/>
      <dgm:spPr/>
      <dgm:t>
        <a:bodyPr/>
        <a:lstStyle/>
        <a:p>
          <a:endParaRPr lang="en-US"/>
        </a:p>
      </dgm:t>
    </dgm:pt>
    <dgm:pt modelId="{0C190893-D38D-452D-8EE1-7DEF0CE47078}" type="sibTrans" cxnId="{443EBF38-D936-405A-96E2-4275A48BA90F}">
      <dgm:prSet/>
      <dgm:spPr/>
      <dgm:t>
        <a:bodyPr/>
        <a:lstStyle/>
        <a:p>
          <a:endParaRPr lang="en-US"/>
        </a:p>
      </dgm:t>
    </dgm:pt>
    <dgm:pt modelId="{F805B1C3-3BBE-48B2-A0B1-3F14C6F2A069}" type="pres">
      <dgm:prSet presAssocID="{AB136B28-9679-4CDE-8009-FAAA97498857}" presName="matrix" presStyleCnt="0">
        <dgm:presLayoutVars>
          <dgm:chMax val="1"/>
          <dgm:dir/>
          <dgm:resizeHandles val="exact"/>
        </dgm:presLayoutVars>
      </dgm:prSet>
      <dgm:spPr/>
    </dgm:pt>
    <dgm:pt modelId="{0A02FF95-47BB-4233-A6DA-3FC0EB9353EF}" type="pres">
      <dgm:prSet presAssocID="{AB136B28-9679-4CDE-8009-FAAA97498857}" presName="diamond" presStyleLbl="bgShp" presStyleIdx="0" presStyleCnt="1" custLinFactNeighborX="-12385" custLinFactNeighborY="10485"/>
      <dgm:spPr/>
    </dgm:pt>
    <dgm:pt modelId="{6CAA6D3E-0C63-4BF6-B7F3-0F2F22514367}" type="pres">
      <dgm:prSet presAssocID="{AB136B28-9679-4CDE-8009-FAAA97498857}" presName="quad1" presStyleLbl="node1" presStyleIdx="0" presStyleCnt="4">
        <dgm:presLayoutVars>
          <dgm:chMax val="0"/>
          <dgm:chPref val="0"/>
          <dgm:bulletEnabled val="1"/>
        </dgm:presLayoutVars>
      </dgm:prSet>
      <dgm:spPr/>
    </dgm:pt>
    <dgm:pt modelId="{5C82DDBD-5CFC-4540-A8D6-2DF911558A99}" type="pres">
      <dgm:prSet presAssocID="{AB136B28-9679-4CDE-8009-FAAA97498857}" presName="quad2" presStyleLbl="node1" presStyleIdx="1" presStyleCnt="4">
        <dgm:presLayoutVars>
          <dgm:chMax val="0"/>
          <dgm:chPref val="0"/>
          <dgm:bulletEnabled val="1"/>
        </dgm:presLayoutVars>
      </dgm:prSet>
      <dgm:spPr/>
    </dgm:pt>
    <dgm:pt modelId="{B4AD692D-A66E-43A9-A5A2-EDE4D4FA0375}" type="pres">
      <dgm:prSet presAssocID="{AB136B28-9679-4CDE-8009-FAAA97498857}" presName="quad3" presStyleLbl="node1" presStyleIdx="2" presStyleCnt="4">
        <dgm:presLayoutVars>
          <dgm:chMax val="0"/>
          <dgm:chPref val="0"/>
          <dgm:bulletEnabled val="1"/>
        </dgm:presLayoutVars>
      </dgm:prSet>
      <dgm:spPr/>
    </dgm:pt>
    <dgm:pt modelId="{0CEDE288-A8D1-476D-B8F0-99A406F40800}" type="pres">
      <dgm:prSet presAssocID="{AB136B28-9679-4CDE-8009-FAAA97498857}" presName="quad4" presStyleLbl="node1" presStyleIdx="3" presStyleCnt="4">
        <dgm:presLayoutVars>
          <dgm:chMax val="0"/>
          <dgm:chPref val="0"/>
          <dgm:bulletEnabled val="1"/>
        </dgm:presLayoutVars>
      </dgm:prSet>
      <dgm:spPr/>
    </dgm:pt>
  </dgm:ptLst>
  <dgm:cxnLst>
    <dgm:cxn modelId="{88A73409-F22E-4946-B4C5-A729853C2C7A}" srcId="{AB136B28-9679-4CDE-8009-FAAA97498857}" destId="{5550AF8F-8709-4647-A67F-10345A1F3A35}" srcOrd="1" destOrd="0" parTransId="{8EA85591-328A-45B2-9F76-B9BA0B906B23}" sibTransId="{C1ED3337-B821-4921-833B-DFC430AFD917}"/>
    <dgm:cxn modelId="{192D700A-062B-4DBD-B894-AC58AF734666}" type="presOf" srcId="{5550AF8F-8709-4647-A67F-10345A1F3A35}" destId="{5C82DDBD-5CFC-4540-A8D6-2DF911558A99}" srcOrd="0" destOrd="0" presId="urn:microsoft.com/office/officeart/2005/8/layout/matrix3"/>
    <dgm:cxn modelId="{80D5F22E-6674-42D9-86E5-793D77AB7A75}" type="presOf" srcId="{AB136B28-9679-4CDE-8009-FAAA97498857}" destId="{F805B1C3-3BBE-48B2-A0B1-3F14C6F2A069}" srcOrd="0" destOrd="0" presId="urn:microsoft.com/office/officeart/2005/8/layout/matrix3"/>
    <dgm:cxn modelId="{443EBF38-D936-405A-96E2-4275A48BA90F}" srcId="{AB136B28-9679-4CDE-8009-FAAA97498857}" destId="{E3E1BFBC-ABFC-4AD6-BD36-9037CF1BD86F}" srcOrd="3" destOrd="0" parTransId="{87949CDA-FE34-4349-A3A6-D2726269166D}" sibTransId="{0C190893-D38D-452D-8EE1-7DEF0CE47078}"/>
    <dgm:cxn modelId="{052A5A7F-47A3-4E98-A311-F2C55D96170D}" type="presOf" srcId="{83599C0B-9BB9-4F08-8978-A3E81583F267}" destId="{B4AD692D-A66E-43A9-A5A2-EDE4D4FA0375}" srcOrd="0" destOrd="0" presId="urn:microsoft.com/office/officeart/2005/8/layout/matrix3"/>
    <dgm:cxn modelId="{6071BC8C-FCB0-45A9-A548-ABF68D8F8BC8}" srcId="{AB136B28-9679-4CDE-8009-FAAA97498857}" destId="{CBC4FA95-9F26-4B52-91B3-6EA85DCBE276}" srcOrd="0" destOrd="0" parTransId="{8C94B11A-F64D-4CC7-BDF0-8BD1F5F153C0}" sibTransId="{7F6A64A4-B12E-4B81-99EE-BB4C32982F49}"/>
    <dgm:cxn modelId="{4F8C34B3-E6E6-4546-B309-DEB5B0B168DF}" type="presOf" srcId="{E3E1BFBC-ABFC-4AD6-BD36-9037CF1BD86F}" destId="{0CEDE288-A8D1-476D-B8F0-99A406F40800}" srcOrd="0" destOrd="0" presId="urn:microsoft.com/office/officeart/2005/8/layout/matrix3"/>
    <dgm:cxn modelId="{0B4060C4-D6E4-40B7-832D-C4D13D4EEE39}" srcId="{AB136B28-9679-4CDE-8009-FAAA97498857}" destId="{83599C0B-9BB9-4F08-8978-A3E81583F267}" srcOrd="2" destOrd="0" parTransId="{CFD18EA5-ED4F-4832-BBBE-89499308D7D6}" sibTransId="{A18CC0FF-06E5-47D2-B47A-C5D3F976EACF}"/>
    <dgm:cxn modelId="{D05F52DF-A999-49FF-AAA2-65C17A13CD0E}" type="presOf" srcId="{CBC4FA95-9F26-4B52-91B3-6EA85DCBE276}" destId="{6CAA6D3E-0C63-4BF6-B7F3-0F2F22514367}" srcOrd="0" destOrd="0" presId="urn:microsoft.com/office/officeart/2005/8/layout/matrix3"/>
    <dgm:cxn modelId="{EE71E4E1-7EB3-4909-8784-2479196BAE2F}" type="presParOf" srcId="{F805B1C3-3BBE-48B2-A0B1-3F14C6F2A069}" destId="{0A02FF95-47BB-4233-A6DA-3FC0EB9353EF}" srcOrd="0" destOrd="0" presId="urn:microsoft.com/office/officeart/2005/8/layout/matrix3"/>
    <dgm:cxn modelId="{382CA975-9A60-425D-99EC-69E416D0ED68}" type="presParOf" srcId="{F805B1C3-3BBE-48B2-A0B1-3F14C6F2A069}" destId="{6CAA6D3E-0C63-4BF6-B7F3-0F2F22514367}" srcOrd="1" destOrd="0" presId="urn:microsoft.com/office/officeart/2005/8/layout/matrix3"/>
    <dgm:cxn modelId="{F4A720C3-B9BA-4A74-BAA6-E254D582B0F6}" type="presParOf" srcId="{F805B1C3-3BBE-48B2-A0B1-3F14C6F2A069}" destId="{5C82DDBD-5CFC-4540-A8D6-2DF911558A99}" srcOrd="2" destOrd="0" presId="urn:microsoft.com/office/officeart/2005/8/layout/matrix3"/>
    <dgm:cxn modelId="{CA95E606-1284-4A8F-AE96-4ECFA5FAC1E2}" type="presParOf" srcId="{F805B1C3-3BBE-48B2-A0B1-3F14C6F2A069}" destId="{B4AD692D-A66E-43A9-A5A2-EDE4D4FA0375}" srcOrd="3" destOrd="0" presId="urn:microsoft.com/office/officeart/2005/8/layout/matrix3"/>
    <dgm:cxn modelId="{1AB5B5FE-8059-4C33-8A50-7D583112743F}" type="presParOf" srcId="{F805B1C3-3BBE-48B2-A0B1-3F14C6F2A069}" destId="{0CEDE288-A8D1-476D-B8F0-99A406F40800}"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CA685-6969-496B-B7D3-FF63BD87F4B0}">
      <dsp:nvSpPr>
        <dsp:cNvPr id="0" name=""/>
        <dsp:cNvSpPr/>
      </dsp:nvSpPr>
      <dsp:spPr>
        <a:xfrm>
          <a:off x="0" y="207946"/>
          <a:ext cx="8056255" cy="662592"/>
        </a:xfrm>
        <a:prstGeom prst="notchedRightArrow">
          <a:avLst/>
        </a:prstGeom>
        <a:solidFill>
          <a:schemeClr val="accent6"/>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D9B93-753C-4357-869A-02AE28B6AE02}">
      <dsp:nvSpPr>
        <dsp:cNvPr id="0" name=""/>
        <dsp:cNvSpPr/>
      </dsp:nvSpPr>
      <dsp:spPr>
        <a:xfrm>
          <a:off x="2507917" y="1360281"/>
          <a:ext cx="544134" cy="91440"/>
        </a:xfrm>
        <a:custGeom>
          <a:avLst/>
          <a:gdLst/>
          <a:ahLst/>
          <a:cxnLst/>
          <a:rect l="0" t="0" r="0" b="0"/>
          <a:pathLst>
            <a:path>
              <a:moveTo>
                <a:pt x="0" y="45720"/>
              </a:moveTo>
              <a:lnTo>
                <a:pt x="544134"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765616" y="1403124"/>
        <a:ext cx="28736" cy="5752"/>
      </dsp:txXfrm>
    </dsp:sp>
    <dsp:sp modelId="{DCB86555-C240-41D0-AFF5-F6B6A1F73749}">
      <dsp:nvSpPr>
        <dsp:cNvPr id="0" name=""/>
        <dsp:cNvSpPr/>
      </dsp:nvSpPr>
      <dsp:spPr>
        <a:xfrm>
          <a:off x="10870" y="656347"/>
          <a:ext cx="2498846" cy="149930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446" tIns="128528" rIns="122446" bIns="128528" numCol="1" spcCol="1270" anchor="ctr" anchorCtr="0">
          <a:noAutofit/>
        </a:bodyPr>
        <a:lstStyle/>
        <a:p>
          <a:pPr marL="0" lvl="0" indent="0" algn="ctr" defTabSz="889000">
            <a:lnSpc>
              <a:spcPct val="90000"/>
            </a:lnSpc>
            <a:spcBef>
              <a:spcPct val="0"/>
            </a:spcBef>
            <a:spcAft>
              <a:spcPct val="35000"/>
            </a:spcAft>
            <a:buNone/>
          </a:pPr>
          <a:r>
            <a:rPr lang="en-US" sz="2000" b="1" kern="1200" dirty="0"/>
            <a:t>Phase 1</a:t>
          </a:r>
        </a:p>
        <a:p>
          <a:pPr marL="0" lvl="0" indent="0" algn="ctr" defTabSz="889000">
            <a:lnSpc>
              <a:spcPct val="90000"/>
            </a:lnSpc>
            <a:spcBef>
              <a:spcPct val="0"/>
            </a:spcBef>
            <a:spcAft>
              <a:spcPct val="35000"/>
            </a:spcAft>
            <a:buNone/>
          </a:pPr>
          <a:r>
            <a:rPr lang="en-US" sz="2000" b="1" kern="1200" dirty="0"/>
            <a:t>(</a:t>
          </a:r>
          <a:r>
            <a:rPr lang="en-US" sz="2000" kern="1200" dirty="0"/>
            <a:t>Open to MFL teachers qualified to teach in Ireland)</a:t>
          </a:r>
        </a:p>
      </dsp:txBody>
      <dsp:txXfrm>
        <a:off x="10870" y="656347"/>
        <a:ext cx="2498846" cy="1499307"/>
      </dsp:txXfrm>
    </dsp:sp>
    <dsp:sp modelId="{5C293935-7053-4F34-B7E8-02DC493A04F0}">
      <dsp:nvSpPr>
        <dsp:cNvPr id="0" name=""/>
        <dsp:cNvSpPr/>
      </dsp:nvSpPr>
      <dsp:spPr>
        <a:xfrm>
          <a:off x="5581498" y="1360281"/>
          <a:ext cx="544134" cy="91440"/>
        </a:xfrm>
        <a:custGeom>
          <a:avLst/>
          <a:gdLst/>
          <a:ahLst/>
          <a:cxnLst/>
          <a:rect l="0" t="0" r="0" b="0"/>
          <a:pathLst>
            <a:path>
              <a:moveTo>
                <a:pt x="0" y="45720"/>
              </a:moveTo>
              <a:lnTo>
                <a:pt x="544134"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5839197" y="1403124"/>
        <a:ext cx="28736" cy="5752"/>
      </dsp:txXfrm>
    </dsp:sp>
    <dsp:sp modelId="{B62C4523-185C-465C-9303-29BEAEB0E29D}">
      <dsp:nvSpPr>
        <dsp:cNvPr id="0" name=""/>
        <dsp:cNvSpPr/>
      </dsp:nvSpPr>
      <dsp:spPr>
        <a:xfrm>
          <a:off x="3084451" y="656347"/>
          <a:ext cx="2498846" cy="149930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446" tIns="128528" rIns="122446" bIns="128528" numCol="1" spcCol="1270" anchor="ctr" anchorCtr="0">
          <a:noAutofit/>
        </a:bodyPr>
        <a:lstStyle/>
        <a:p>
          <a:pPr marL="0" lvl="0" indent="0" algn="ctr" defTabSz="889000">
            <a:lnSpc>
              <a:spcPct val="100000"/>
            </a:lnSpc>
            <a:spcBef>
              <a:spcPct val="0"/>
            </a:spcBef>
            <a:spcAft>
              <a:spcPts val="0"/>
            </a:spcAft>
            <a:buNone/>
          </a:pPr>
          <a:r>
            <a:rPr lang="en-US" sz="2000" b="1" kern="1200" dirty="0"/>
            <a:t>Questionnaire </a:t>
          </a:r>
        </a:p>
        <a:p>
          <a:pPr marL="0" lvl="0" indent="0" algn="ctr" defTabSz="889000">
            <a:lnSpc>
              <a:spcPct val="100000"/>
            </a:lnSpc>
            <a:spcBef>
              <a:spcPct val="0"/>
            </a:spcBef>
            <a:spcAft>
              <a:spcPts val="0"/>
            </a:spcAft>
            <a:buNone/>
          </a:pPr>
          <a:r>
            <a:rPr lang="en-US" sz="2000" kern="1200" dirty="0"/>
            <a:t>(social media, email )</a:t>
          </a:r>
        </a:p>
        <a:p>
          <a:pPr marL="0" lvl="0" indent="0" algn="ctr" defTabSz="889000">
            <a:lnSpc>
              <a:spcPct val="100000"/>
            </a:lnSpc>
            <a:spcBef>
              <a:spcPct val="0"/>
            </a:spcBef>
            <a:spcAft>
              <a:spcPts val="0"/>
            </a:spcAft>
            <a:buNone/>
          </a:pPr>
          <a:r>
            <a:rPr lang="en-US" sz="2000" kern="1200" dirty="0"/>
            <a:t>Multiple Choice, Likert Scale and Open Questions</a:t>
          </a:r>
        </a:p>
      </dsp:txBody>
      <dsp:txXfrm>
        <a:off x="3084451" y="656347"/>
        <a:ext cx="2498846" cy="1499307"/>
      </dsp:txXfrm>
    </dsp:sp>
    <dsp:sp modelId="{36A73D35-6999-439D-A44E-1117E7C2C5E8}">
      <dsp:nvSpPr>
        <dsp:cNvPr id="0" name=""/>
        <dsp:cNvSpPr/>
      </dsp:nvSpPr>
      <dsp:spPr>
        <a:xfrm>
          <a:off x="1260293" y="2153855"/>
          <a:ext cx="6147162" cy="544134"/>
        </a:xfrm>
        <a:custGeom>
          <a:avLst/>
          <a:gdLst/>
          <a:ahLst/>
          <a:cxnLst/>
          <a:rect l="0" t="0" r="0" b="0"/>
          <a:pathLst>
            <a:path>
              <a:moveTo>
                <a:pt x="6147162" y="0"/>
              </a:moveTo>
              <a:lnTo>
                <a:pt x="6147162" y="289167"/>
              </a:lnTo>
              <a:lnTo>
                <a:pt x="0" y="289167"/>
              </a:lnTo>
              <a:lnTo>
                <a:pt x="0" y="544134"/>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4179525" y="2423046"/>
        <a:ext cx="308698" cy="5752"/>
      </dsp:txXfrm>
    </dsp:sp>
    <dsp:sp modelId="{79580068-193C-4216-80A4-BB36BD04FD27}">
      <dsp:nvSpPr>
        <dsp:cNvPr id="0" name=""/>
        <dsp:cNvSpPr/>
      </dsp:nvSpPr>
      <dsp:spPr>
        <a:xfrm>
          <a:off x="6158032" y="656347"/>
          <a:ext cx="2498846" cy="149930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446" tIns="128528" rIns="122446" bIns="128528" numCol="1" spcCol="1270" anchor="ctr" anchorCtr="0">
          <a:noAutofit/>
        </a:bodyPr>
        <a:lstStyle/>
        <a:p>
          <a:pPr marL="0" lvl="0" indent="0" algn="ctr" defTabSz="889000">
            <a:lnSpc>
              <a:spcPct val="90000"/>
            </a:lnSpc>
            <a:spcBef>
              <a:spcPct val="0"/>
            </a:spcBef>
            <a:spcAft>
              <a:spcPct val="35000"/>
            </a:spcAft>
            <a:buNone/>
          </a:pPr>
          <a:r>
            <a:rPr lang="en-US" sz="2000" kern="1200" dirty="0"/>
            <a:t>58 valid responses</a:t>
          </a:r>
        </a:p>
      </dsp:txBody>
      <dsp:txXfrm>
        <a:off x="6158032" y="656347"/>
        <a:ext cx="2498846" cy="1499307"/>
      </dsp:txXfrm>
    </dsp:sp>
    <dsp:sp modelId="{988E19B2-A17E-47D6-831B-A4BEB9CD6F06}">
      <dsp:nvSpPr>
        <dsp:cNvPr id="0" name=""/>
        <dsp:cNvSpPr/>
      </dsp:nvSpPr>
      <dsp:spPr>
        <a:xfrm>
          <a:off x="2507917" y="3434323"/>
          <a:ext cx="544134" cy="91440"/>
        </a:xfrm>
        <a:custGeom>
          <a:avLst/>
          <a:gdLst/>
          <a:ahLst/>
          <a:cxnLst/>
          <a:rect l="0" t="0" r="0" b="0"/>
          <a:pathLst>
            <a:path>
              <a:moveTo>
                <a:pt x="0" y="45720"/>
              </a:moveTo>
              <a:lnTo>
                <a:pt x="544134"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765616" y="3477167"/>
        <a:ext cx="28736" cy="5752"/>
      </dsp:txXfrm>
    </dsp:sp>
    <dsp:sp modelId="{1EE12951-7110-4A46-9EA7-0AA4FB3178DE}">
      <dsp:nvSpPr>
        <dsp:cNvPr id="0" name=""/>
        <dsp:cNvSpPr/>
      </dsp:nvSpPr>
      <dsp:spPr>
        <a:xfrm>
          <a:off x="10870" y="2730389"/>
          <a:ext cx="2498846" cy="149930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446" tIns="128528" rIns="122446" bIns="128528" numCol="1" spcCol="1270" anchor="ctr" anchorCtr="0">
          <a:noAutofit/>
        </a:bodyPr>
        <a:lstStyle/>
        <a:p>
          <a:pPr marL="0" lvl="0" indent="0" algn="ctr" defTabSz="889000">
            <a:lnSpc>
              <a:spcPct val="90000"/>
            </a:lnSpc>
            <a:spcBef>
              <a:spcPct val="0"/>
            </a:spcBef>
            <a:spcAft>
              <a:spcPts val="0"/>
            </a:spcAft>
            <a:buNone/>
          </a:pPr>
          <a:r>
            <a:rPr lang="en-US" sz="2000" b="1" kern="1200" dirty="0"/>
            <a:t>Phase 2</a:t>
          </a:r>
        </a:p>
        <a:p>
          <a:pPr marL="0" lvl="0" indent="0" algn="ctr" defTabSz="889000">
            <a:lnSpc>
              <a:spcPct val="90000"/>
            </a:lnSpc>
            <a:spcBef>
              <a:spcPct val="0"/>
            </a:spcBef>
            <a:spcAft>
              <a:spcPts val="0"/>
            </a:spcAft>
            <a:buNone/>
          </a:pPr>
          <a:r>
            <a:rPr lang="en-US" sz="2000" b="0" kern="1200" dirty="0"/>
            <a:t>(</a:t>
          </a:r>
          <a:r>
            <a:rPr lang="en-GB" sz="2000" b="0" kern="1200" dirty="0">
              <a:effectLst/>
              <a:latin typeface="+mn-lt"/>
              <a:ea typeface="+mn-ea"/>
              <a:cs typeface="+mn-cs"/>
            </a:rPr>
            <a:t>selected from </a:t>
          </a:r>
        </a:p>
        <a:p>
          <a:pPr marL="0" lvl="0" indent="0" algn="ctr" defTabSz="889000">
            <a:lnSpc>
              <a:spcPct val="90000"/>
            </a:lnSpc>
            <a:spcBef>
              <a:spcPct val="0"/>
            </a:spcBef>
            <a:spcAft>
              <a:spcPts val="0"/>
            </a:spcAft>
            <a:buNone/>
          </a:pPr>
          <a:r>
            <a:rPr lang="en-GB" sz="2000" b="0" kern="1200" dirty="0">
              <a:effectLst/>
              <a:latin typeface="+mn-lt"/>
              <a:ea typeface="+mn-ea"/>
              <a:cs typeface="+mn-cs"/>
            </a:rPr>
            <a:t>phase 1)</a:t>
          </a:r>
          <a:endParaRPr lang="en-US" sz="2000" b="0" kern="1200" dirty="0"/>
        </a:p>
      </dsp:txBody>
      <dsp:txXfrm>
        <a:off x="10870" y="2730389"/>
        <a:ext cx="2498846" cy="1499307"/>
      </dsp:txXfrm>
    </dsp:sp>
    <dsp:sp modelId="{1DC78C42-9351-49B0-ABC1-5E9D92EE314B}">
      <dsp:nvSpPr>
        <dsp:cNvPr id="0" name=""/>
        <dsp:cNvSpPr/>
      </dsp:nvSpPr>
      <dsp:spPr>
        <a:xfrm>
          <a:off x="5581498" y="3434323"/>
          <a:ext cx="544134" cy="91440"/>
        </a:xfrm>
        <a:custGeom>
          <a:avLst/>
          <a:gdLst/>
          <a:ahLst/>
          <a:cxnLst/>
          <a:rect l="0" t="0" r="0" b="0"/>
          <a:pathLst>
            <a:path>
              <a:moveTo>
                <a:pt x="0" y="45720"/>
              </a:moveTo>
              <a:lnTo>
                <a:pt x="544134"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5839197" y="3477167"/>
        <a:ext cx="28736" cy="5752"/>
      </dsp:txXfrm>
    </dsp:sp>
    <dsp:sp modelId="{36B700B3-14E0-495B-A5E6-A4A4730448F9}">
      <dsp:nvSpPr>
        <dsp:cNvPr id="0" name=""/>
        <dsp:cNvSpPr/>
      </dsp:nvSpPr>
      <dsp:spPr>
        <a:xfrm>
          <a:off x="3084451" y="2730389"/>
          <a:ext cx="2498846" cy="149930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446" tIns="128528" rIns="122446" bIns="128528" numCol="1" spcCol="1270" anchor="ctr" anchorCtr="0">
          <a:noAutofit/>
        </a:bodyPr>
        <a:lstStyle/>
        <a:p>
          <a:pPr marL="0" lvl="0" indent="0" algn="ctr" defTabSz="889000">
            <a:lnSpc>
              <a:spcPct val="90000"/>
            </a:lnSpc>
            <a:spcBef>
              <a:spcPct val="0"/>
            </a:spcBef>
            <a:spcAft>
              <a:spcPts val="0"/>
            </a:spcAft>
            <a:buNone/>
          </a:pPr>
          <a:r>
            <a:rPr lang="en-US" sz="2000" b="1" kern="1200" dirty="0"/>
            <a:t>Focused Group Interview </a:t>
          </a:r>
        </a:p>
        <a:p>
          <a:pPr marL="0" lvl="0" indent="0" algn="ctr" defTabSz="889000">
            <a:lnSpc>
              <a:spcPct val="90000"/>
            </a:lnSpc>
            <a:spcBef>
              <a:spcPct val="0"/>
            </a:spcBef>
            <a:spcAft>
              <a:spcPts val="0"/>
            </a:spcAft>
            <a:buNone/>
          </a:pPr>
          <a:r>
            <a:rPr lang="en-US" sz="2000" kern="1200" dirty="0"/>
            <a:t>Adobe Connect </a:t>
          </a:r>
        </a:p>
        <a:p>
          <a:pPr marL="0" lvl="0" indent="0" algn="ctr" defTabSz="889000">
            <a:lnSpc>
              <a:spcPct val="90000"/>
            </a:lnSpc>
            <a:spcBef>
              <a:spcPct val="0"/>
            </a:spcBef>
            <a:spcAft>
              <a:spcPts val="0"/>
            </a:spcAft>
            <a:buNone/>
          </a:pPr>
          <a:r>
            <a:rPr lang="en-US" sz="2000" kern="1200" dirty="0"/>
            <a:t>4 participants</a:t>
          </a:r>
        </a:p>
      </dsp:txBody>
      <dsp:txXfrm>
        <a:off x="3084451" y="2730389"/>
        <a:ext cx="2498846" cy="1499307"/>
      </dsp:txXfrm>
    </dsp:sp>
    <dsp:sp modelId="{ED3FF81B-0529-40A0-BA92-314E5D8C5297}">
      <dsp:nvSpPr>
        <dsp:cNvPr id="0" name=""/>
        <dsp:cNvSpPr/>
      </dsp:nvSpPr>
      <dsp:spPr>
        <a:xfrm>
          <a:off x="6158032" y="2730389"/>
          <a:ext cx="2498846" cy="149930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446" tIns="128528" rIns="122446" bIns="128528" numCol="1" spcCol="1270" anchor="ctr" anchorCtr="0">
          <a:noAutofit/>
        </a:bodyPr>
        <a:lstStyle/>
        <a:p>
          <a:pPr marL="0" lvl="0" indent="0" algn="ctr" defTabSz="889000">
            <a:lnSpc>
              <a:spcPct val="100000"/>
            </a:lnSpc>
            <a:spcBef>
              <a:spcPct val="0"/>
            </a:spcBef>
            <a:spcAft>
              <a:spcPts val="0"/>
            </a:spcAft>
            <a:buNone/>
          </a:pPr>
          <a:r>
            <a:rPr lang="en-US" sz="2000" b="1" kern="1200" dirty="0"/>
            <a:t>Individual Interviews</a:t>
          </a:r>
        </a:p>
        <a:p>
          <a:pPr marL="0" lvl="0" indent="0" algn="ctr" defTabSz="889000">
            <a:lnSpc>
              <a:spcPct val="100000"/>
            </a:lnSpc>
            <a:spcBef>
              <a:spcPct val="0"/>
            </a:spcBef>
            <a:spcAft>
              <a:spcPts val="0"/>
            </a:spcAft>
            <a:buNone/>
          </a:pPr>
          <a:r>
            <a:rPr lang="en-US" sz="2000" kern="1200" dirty="0"/>
            <a:t>in person/ via phone </a:t>
          </a:r>
        </a:p>
        <a:p>
          <a:pPr marL="0" lvl="0" indent="0" algn="ctr" defTabSz="889000">
            <a:lnSpc>
              <a:spcPct val="100000"/>
            </a:lnSpc>
            <a:spcBef>
              <a:spcPct val="0"/>
            </a:spcBef>
            <a:spcAft>
              <a:spcPts val="0"/>
            </a:spcAft>
            <a:buNone/>
          </a:pPr>
          <a:r>
            <a:rPr lang="en-US" sz="2000" kern="1200" dirty="0"/>
            <a:t>4 participants</a:t>
          </a:r>
        </a:p>
      </dsp:txBody>
      <dsp:txXfrm>
        <a:off x="6158032" y="2730389"/>
        <a:ext cx="2498846" cy="14993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2FF95-47BB-4233-A6DA-3FC0EB9353EF}">
      <dsp:nvSpPr>
        <dsp:cNvPr id="0" name=""/>
        <dsp:cNvSpPr/>
      </dsp:nvSpPr>
      <dsp:spPr>
        <a:xfrm>
          <a:off x="0" y="285991"/>
          <a:ext cx="5619104" cy="5619104"/>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AA6D3E-0C63-4BF6-B7F3-0F2F22514367}">
      <dsp:nvSpPr>
        <dsp:cNvPr id="0" name=""/>
        <dsp:cNvSpPr/>
      </dsp:nvSpPr>
      <dsp:spPr>
        <a:xfrm>
          <a:off x="533814" y="676810"/>
          <a:ext cx="2191450" cy="21914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t>Internal Validity</a:t>
          </a:r>
          <a:r>
            <a:rPr lang="en-GB" sz="1600" kern="1200" dirty="0"/>
            <a:t>:</a:t>
          </a:r>
          <a:endParaRPr lang="en-US" sz="1600" kern="1200" dirty="0"/>
        </a:p>
      </dsp:txBody>
      <dsp:txXfrm>
        <a:off x="640792" y="783788"/>
        <a:ext cx="1977494" cy="1977494"/>
      </dsp:txXfrm>
    </dsp:sp>
    <dsp:sp modelId="{5C82DDBD-5CFC-4540-A8D6-2DF911558A99}">
      <dsp:nvSpPr>
        <dsp:cNvPr id="0" name=""/>
        <dsp:cNvSpPr/>
      </dsp:nvSpPr>
      <dsp:spPr>
        <a:xfrm>
          <a:off x="2893838" y="676810"/>
          <a:ext cx="2191450" cy="21914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Geographical </a:t>
          </a:r>
          <a:r>
            <a:rPr lang="en-GB" sz="1800" b="1" kern="1200" dirty="0"/>
            <a:t>Triangulation, </a:t>
          </a:r>
          <a:r>
            <a:rPr lang="en-GB" sz="1800" kern="1200" dirty="0"/>
            <a:t>triangulation of methods, </a:t>
          </a:r>
        </a:p>
        <a:p>
          <a:pPr marL="0" lvl="0" indent="0" algn="ctr" defTabSz="800100">
            <a:lnSpc>
              <a:spcPct val="90000"/>
            </a:lnSpc>
            <a:spcBef>
              <a:spcPct val="0"/>
            </a:spcBef>
            <a:spcAft>
              <a:spcPct val="35000"/>
            </a:spcAft>
            <a:buNone/>
          </a:pPr>
          <a:r>
            <a:rPr lang="en-GB" sz="1800" b="1" kern="1200" dirty="0"/>
            <a:t>member checking </a:t>
          </a:r>
          <a:r>
            <a:rPr lang="en-GB" sz="1800" kern="1200" dirty="0"/>
            <a:t>and </a:t>
          </a:r>
        </a:p>
        <a:p>
          <a:pPr marL="0" lvl="0" indent="0" algn="ctr" defTabSz="800100">
            <a:lnSpc>
              <a:spcPct val="90000"/>
            </a:lnSpc>
            <a:spcBef>
              <a:spcPct val="0"/>
            </a:spcBef>
            <a:spcAft>
              <a:spcPct val="35000"/>
            </a:spcAft>
            <a:buNone/>
          </a:pPr>
          <a:r>
            <a:rPr lang="en-GB" sz="1800" b="1" kern="1200" dirty="0"/>
            <a:t>trial </a:t>
          </a:r>
          <a:r>
            <a:rPr lang="en-GB" sz="1800" kern="1200" dirty="0"/>
            <a:t>questionnaire</a:t>
          </a:r>
          <a:endParaRPr lang="en-US" sz="1800" kern="1200" dirty="0"/>
        </a:p>
      </dsp:txBody>
      <dsp:txXfrm>
        <a:off x="3000816" y="783788"/>
        <a:ext cx="1977494" cy="1977494"/>
      </dsp:txXfrm>
    </dsp:sp>
    <dsp:sp modelId="{B4AD692D-A66E-43A9-A5A2-EDE4D4FA0375}">
      <dsp:nvSpPr>
        <dsp:cNvPr id="0" name=""/>
        <dsp:cNvSpPr/>
      </dsp:nvSpPr>
      <dsp:spPr>
        <a:xfrm>
          <a:off x="533814" y="3036834"/>
          <a:ext cx="2191450" cy="21914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t>External Validity:</a:t>
          </a:r>
          <a:endParaRPr lang="en-US" sz="1600" b="1" kern="1200" dirty="0"/>
        </a:p>
      </dsp:txBody>
      <dsp:txXfrm>
        <a:off x="640792" y="3143812"/>
        <a:ext cx="1977494" cy="1977494"/>
      </dsp:txXfrm>
    </dsp:sp>
    <dsp:sp modelId="{0CEDE288-A8D1-476D-B8F0-99A406F40800}">
      <dsp:nvSpPr>
        <dsp:cNvPr id="0" name=""/>
        <dsp:cNvSpPr/>
      </dsp:nvSpPr>
      <dsp:spPr>
        <a:xfrm>
          <a:off x="2893838" y="3036834"/>
          <a:ext cx="2191450" cy="219145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kern="1200" dirty="0"/>
            <a:t>Thick description of patterns  themes,</a:t>
          </a:r>
        </a:p>
        <a:p>
          <a:pPr marL="0" lvl="0" indent="0" algn="ctr" defTabSz="800100">
            <a:lnSpc>
              <a:spcPct val="90000"/>
            </a:lnSpc>
            <a:spcBef>
              <a:spcPct val="0"/>
            </a:spcBef>
            <a:spcAft>
              <a:spcPct val="35000"/>
            </a:spcAft>
            <a:buNone/>
          </a:pPr>
          <a:r>
            <a:rPr lang="en-GB" sz="1800" kern="1200" dirty="0"/>
            <a:t>catalytic validity</a:t>
          </a:r>
          <a:endParaRPr lang="en-US" sz="1800" kern="1200" dirty="0"/>
        </a:p>
      </dsp:txBody>
      <dsp:txXfrm>
        <a:off x="3000816" y="3143812"/>
        <a:ext cx="1977494" cy="197749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9EB348-6F50-3B47-A052-965CDB7B328A}" type="datetimeFigureOut">
              <a:rPr lang="en-US" smtClean="0"/>
              <a:t>4/12/2019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A08DD1-7888-A443-9C75-FCE6E5837CBC}" type="slidenum">
              <a:rPr lang="en-US" smtClean="0"/>
              <a:t>‹Nº›</a:t>
            </a:fld>
            <a:endParaRPr lang="en-US"/>
          </a:p>
        </p:txBody>
      </p:sp>
    </p:spTree>
    <p:extLst>
      <p:ext uri="{BB962C8B-B14F-4D97-AF65-F5344CB8AC3E}">
        <p14:creationId xmlns:p14="http://schemas.microsoft.com/office/powerpoint/2010/main" val="578329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4D9B99-3A34-724E-8917-BB1C2D5A0A1B}" type="datetimeFigureOut">
              <a:rPr lang="en-US" smtClean="0"/>
              <a:t>4/12/2019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31FDF-3055-5F4C-A08B-525F67FB616F}" type="slidenum">
              <a:rPr lang="en-US" smtClean="0"/>
              <a:t>‹Nº›</a:t>
            </a:fld>
            <a:endParaRPr lang="en-US"/>
          </a:p>
        </p:txBody>
      </p:sp>
    </p:spTree>
    <p:extLst>
      <p:ext uri="{BB962C8B-B14F-4D97-AF65-F5344CB8AC3E}">
        <p14:creationId xmlns:p14="http://schemas.microsoft.com/office/powerpoint/2010/main" val="29699204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Afternoon and thank you for joining me here today. My name is Elisabeth Butler and I am joining you from my adopted home country of Ireland where I have lived for more than twenty years. Anyone here from Ireland today? …I am originally from Austria ..anyone from Austria? …Very good.  This is my first </a:t>
            </a:r>
            <a:r>
              <a:rPr lang="en-GB" dirty="0" err="1"/>
              <a:t>Eaquals</a:t>
            </a:r>
            <a:r>
              <a:rPr lang="en-GB" dirty="0"/>
              <a:t> conference and I am delighted to be here today. I am presenting to you the findings from my recent study of language teachers’ beliefs about language learning and their attitude towards curricular reform. </a:t>
            </a:r>
          </a:p>
        </p:txBody>
      </p:sp>
      <p:sp>
        <p:nvSpPr>
          <p:cNvPr id="4" name="Slide Number Placeholder 3"/>
          <p:cNvSpPr>
            <a:spLocks noGrp="1"/>
          </p:cNvSpPr>
          <p:nvPr>
            <p:ph type="sldNum" sz="quarter" idx="5"/>
          </p:nvPr>
        </p:nvSpPr>
        <p:spPr/>
        <p:txBody>
          <a:bodyPr/>
          <a:lstStyle/>
          <a:p>
            <a:fld id="{09431FDF-3055-5F4C-A08B-525F67FB616F}" type="slidenum">
              <a:rPr lang="en-US" smtClean="0"/>
              <a:t>1</a:t>
            </a:fld>
            <a:endParaRPr lang="en-US"/>
          </a:p>
        </p:txBody>
      </p:sp>
    </p:spTree>
    <p:extLst>
      <p:ext uri="{BB962C8B-B14F-4D97-AF65-F5344CB8AC3E}">
        <p14:creationId xmlns:p14="http://schemas.microsoft.com/office/powerpoint/2010/main" val="1446321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two examples. Take a moment to read these statements and reflect…do you believe this or do you know this? </a:t>
            </a:r>
          </a:p>
          <a:p>
            <a:endParaRPr lang="en-GB" dirty="0"/>
          </a:p>
          <a:p>
            <a:r>
              <a:rPr lang="en-GB" dirty="0"/>
              <a:t>Did this make you wonder? </a:t>
            </a:r>
          </a:p>
          <a:p>
            <a:endParaRPr lang="en-GB" dirty="0"/>
          </a:p>
          <a:p>
            <a:r>
              <a:rPr lang="en-GB" dirty="0"/>
              <a:t>There is considerable research that suggests that what we believe has an impact on what we do so what we believe affects how we teach. I did not want to just watch teachers teach and draw my own conclusions. Instead I wanted to ask teachers what they believed and also find out how they teach. The complex nature of teacher beliefs meant that my research had to capture teachers’ complex thoughts as well as their behaviour so this is how I went about it….</a:t>
            </a:r>
          </a:p>
          <a:p>
            <a:pPr marL="0" indent="0" algn="r">
              <a:buNone/>
            </a:pPr>
            <a:r>
              <a:rPr lang="en-GB" i="1" dirty="0"/>
              <a:t>(Fives and </a:t>
            </a:r>
            <a:r>
              <a:rPr lang="en-GB" i="1" dirty="0" err="1"/>
              <a:t>Buehl</a:t>
            </a:r>
            <a:r>
              <a:rPr lang="en-GB" i="1" dirty="0"/>
              <a:t>, 2016) </a:t>
            </a:r>
          </a:p>
        </p:txBody>
      </p:sp>
      <p:sp>
        <p:nvSpPr>
          <p:cNvPr id="4" name="Slide Number Placeholder 3"/>
          <p:cNvSpPr>
            <a:spLocks noGrp="1"/>
          </p:cNvSpPr>
          <p:nvPr>
            <p:ph type="sldNum" sz="quarter" idx="5"/>
          </p:nvPr>
        </p:nvSpPr>
        <p:spPr/>
        <p:txBody>
          <a:bodyPr/>
          <a:lstStyle/>
          <a:p>
            <a:fld id="{09431FDF-3055-5F4C-A08B-525F67FB616F}" type="slidenum">
              <a:rPr lang="en-US" smtClean="0"/>
              <a:t>10</a:t>
            </a:fld>
            <a:endParaRPr lang="en-US"/>
          </a:p>
        </p:txBody>
      </p:sp>
    </p:spTree>
    <p:extLst>
      <p:ext uri="{BB962C8B-B14F-4D97-AF65-F5344CB8AC3E}">
        <p14:creationId xmlns:p14="http://schemas.microsoft.com/office/powerpoint/2010/main" val="442791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As you can see here my study was carried out in two phases: the questionnaire which was distributed via social media, emails etc and to which I obtained 58 valid responses which was followed by the second phase of focused group and individual </a:t>
            </a:r>
            <a:r>
              <a:rPr lang="en-GB" sz="1200" kern="1200" dirty="0" err="1">
                <a:solidFill>
                  <a:schemeClr val="tx1"/>
                </a:solidFill>
                <a:effectLst/>
                <a:latin typeface="+mn-lt"/>
                <a:ea typeface="+mn-ea"/>
                <a:cs typeface="+mn-cs"/>
              </a:rPr>
              <a:t>intervies</a:t>
            </a:r>
            <a:r>
              <a:rPr lang="en-GB" sz="1200" kern="1200" dirty="0">
                <a:solidFill>
                  <a:schemeClr val="tx1"/>
                </a:solidFill>
                <a:effectLst/>
                <a:latin typeface="+mn-lt"/>
                <a:ea typeface="+mn-ea"/>
                <a:cs typeface="+mn-cs"/>
              </a:rPr>
              <a:t>.  </a:t>
            </a:r>
          </a:p>
          <a:p>
            <a:pPr marL="0" indent="0" algn="r">
              <a:buNone/>
            </a:pPr>
            <a:r>
              <a:rPr lang="en-GB" i="1" dirty="0"/>
              <a:t>(Fives and </a:t>
            </a:r>
            <a:r>
              <a:rPr lang="en-GB" i="1" dirty="0" err="1"/>
              <a:t>Buehl</a:t>
            </a:r>
            <a:r>
              <a:rPr lang="en-GB" i="1" dirty="0"/>
              <a:t>, 2016) </a:t>
            </a:r>
          </a:p>
        </p:txBody>
      </p:sp>
      <p:sp>
        <p:nvSpPr>
          <p:cNvPr id="4" name="Slide Number Placeholder 3"/>
          <p:cNvSpPr>
            <a:spLocks noGrp="1"/>
          </p:cNvSpPr>
          <p:nvPr>
            <p:ph type="sldNum" sz="quarter" idx="5"/>
          </p:nvPr>
        </p:nvSpPr>
        <p:spPr/>
        <p:txBody>
          <a:bodyPr/>
          <a:lstStyle/>
          <a:p>
            <a:fld id="{09431FDF-3055-5F4C-A08B-525F67FB616F}" type="slidenum">
              <a:rPr lang="en-US" smtClean="0"/>
              <a:t>11</a:t>
            </a:fld>
            <a:endParaRPr lang="en-US"/>
          </a:p>
        </p:txBody>
      </p:sp>
    </p:spTree>
    <p:extLst>
      <p:ext uri="{BB962C8B-B14F-4D97-AF65-F5344CB8AC3E}">
        <p14:creationId xmlns:p14="http://schemas.microsoft.com/office/powerpoint/2010/main" val="721373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dirty="0"/>
              <a:t>Thick description </a:t>
            </a:r>
            <a:r>
              <a:rPr lang="en-GB" sz="1200" dirty="0"/>
              <a:t>of the key patterns and emergent </a:t>
            </a:r>
            <a:r>
              <a:rPr lang="en-GB" sz="1200" b="1" dirty="0"/>
              <a:t>themes</a:t>
            </a:r>
            <a:r>
              <a:rPr lang="en-GB" sz="1200" dirty="0"/>
              <a:t>,</a:t>
            </a:r>
          </a:p>
          <a:p>
            <a:pPr lvl="0"/>
            <a:r>
              <a:rPr lang="en-GB" sz="1200" dirty="0"/>
              <a:t>catalytic validity by </a:t>
            </a:r>
            <a:r>
              <a:rPr lang="en-GB" sz="1200" b="1" dirty="0"/>
              <a:t>providing clear implications </a:t>
            </a:r>
            <a:r>
              <a:rPr lang="en-GB" sz="1200" dirty="0"/>
              <a:t>for teacher training organisations</a:t>
            </a:r>
            <a:endParaRPr lang="en-US" sz="1200" dirty="0"/>
          </a:p>
        </p:txBody>
      </p:sp>
      <p:sp>
        <p:nvSpPr>
          <p:cNvPr id="4" name="Slide Number Placeholder 3"/>
          <p:cNvSpPr>
            <a:spLocks noGrp="1"/>
          </p:cNvSpPr>
          <p:nvPr>
            <p:ph type="sldNum" sz="quarter" idx="5"/>
          </p:nvPr>
        </p:nvSpPr>
        <p:spPr/>
        <p:txBody>
          <a:bodyPr/>
          <a:lstStyle/>
          <a:p>
            <a:fld id="{09431FDF-3055-5F4C-A08B-525F67FB616F}" type="slidenum">
              <a:rPr lang="en-US" smtClean="0"/>
              <a:t>12</a:t>
            </a:fld>
            <a:endParaRPr lang="en-US"/>
          </a:p>
        </p:txBody>
      </p:sp>
    </p:spTree>
    <p:extLst>
      <p:ext uri="{BB962C8B-B14F-4D97-AF65-F5344CB8AC3E}">
        <p14:creationId xmlns:p14="http://schemas.microsoft.com/office/powerpoint/2010/main" val="3728050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dirty="0"/>
              <a:t>Thick description </a:t>
            </a:r>
            <a:r>
              <a:rPr lang="en-GB" sz="1200" dirty="0"/>
              <a:t>of the key patterns and emergent </a:t>
            </a:r>
            <a:r>
              <a:rPr lang="en-GB" sz="1200" b="1" dirty="0"/>
              <a:t>themes</a:t>
            </a:r>
            <a:r>
              <a:rPr lang="en-GB" sz="1200" dirty="0"/>
              <a:t>,</a:t>
            </a:r>
          </a:p>
          <a:p>
            <a:pPr lvl="0"/>
            <a:r>
              <a:rPr lang="en-GB" sz="1200" dirty="0"/>
              <a:t>catalytic validity by </a:t>
            </a:r>
            <a:r>
              <a:rPr lang="en-GB" sz="1200" b="1" dirty="0"/>
              <a:t>providing clear implications </a:t>
            </a:r>
            <a:r>
              <a:rPr lang="en-GB" sz="1200" dirty="0"/>
              <a:t>for teacher training organisations</a:t>
            </a:r>
            <a:endParaRPr lang="en-US" sz="1200" dirty="0"/>
          </a:p>
        </p:txBody>
      </p:sp>
      <p:sp>
        <p:nvSpPr>
          <p:cNvPr id="4" name="Slide Number Placeholder 3"/>
          <p:cNvSpPr>
            <a:spLocks noGrp="1"/>
          </p:cNvSpPr>
          <p:nvPr>
            <p:ph type="sldNum" sz="quarter" idx="5"/>
          </p:nvPr>
        </p:nvSpPr>
        <p:spPr/>
        <p:txBody>
          <a:bodyPr/>
          <a:lstStyle/>
          <a:p>
            <a:fld id="{09431FDF-3055-5F4C-A08B-525F67FB616F}" type="slidenum">
              <a:rPr lang="en-US" smtClean="0"/>
              <a:t>13</a:t>
            </a:fld>
            <a:endParaRPr lang="en-US"/>
          </a:p>
        </p:txBody>
      </p:sp>
    </p:spTree>
    <p:extLst>
      <p:ext uri="{BB962C8B-B14F-4D97-AF65-F5344CB8AC3E}">
        <p14:creationId xmlns:p14="http://schemas.microsoft.com/office/powerpoint/2010/main" val="22591247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examples of outdated beliefs that teachers agreed with strongly. </a:t>
            </a:r>
          </a:p>
          <a:p>
            <a:r>
              <a:rPr lang="en-GB" dirty="0"/>
              <a:t>These were further explored in the interview stage where it became apparent that </a:t>
            </a:r>
          </a:p>
          <a:p>
            <a:r>
              <a:rPr lang="en-GB" sz="1200" i="1" dirty="0"/>
              <a:t>Languages are learned mainly through imitation</a:t>
            </a:r>
          </a:p>
          <a:p>
            <a:r>
              <a:rPr lang="en-GB" sz="1200" i="1" dirty="0"/>
              <a:t>It is essential for learners to be able to pronounce all the individual sounds of the second language</a:t>
            </a:r>
          </a:p>
          <a:p>
            <a:r>
              <a:rPr lang="en-GB" sz="1200" i="1" dirty="0"/>
              <a:t>Most mistakes are due to interference from their first language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study confirmed my initial hypothesis that CPD events such as those which support the current curricular reform must challenge outdated beliefs, which are often held unconsciously, and perhaps innocently, having been passed down generation to generation.” (Burke, 2011). In line with current literature on conceptual change (Patrick and </a:t>
            </a:r>
            <a:r>
              <a:rPr lang="en-GB" sz="1200" kern="1200" dirty="0" err="1">
                <a:solidFill>
                  <a:schemeClr val="tx1"/>
                </a:solidFill>
                <a:effectLst/>
                <a:latin typeface="+mn-lt"/>
                <a:ea typeface="+mn-ea"/>
                <a:cs typeface="+mn-cs"/>
              </a:rPr>
              <a:t>Pintrich</a:t>
            </a:r>
            <a:r>
              <a:rPr lang="en-GB" sz="1200" kern="1200" dirty="0">
                <a:solidFill>
                  <a:schemeClr val="tx1"/>
                </a:solidFill>
                <a:effectLst/>
                <a:latin typeface="+mn-lt"/>
                <a:ea typeface="+mn-ea"/>
                <a:cs typeface="+mn-cs"/>
              </a:rPr>
              <a:t>, 2008) suggesting that a task or question can facilitate teachers’ reflection and help them question long-held beliefs, thus providing a catalyst for belief change. </a:t>
            </a:r>
          </a:p>
        </p:txBody>
      </p:sp>
      <p:sp>
        <p:nvSpPr>
          <p:cNvPr id="4" name="Slide Number Placeholder 3"/>
          <p:cNvSpPr>
            <a:spLocks noGrp="1"/>
          </p:cNvSpPr>
          <p:nvPr>
            <p:ph type="sldNum" sz="quarter" idx="5"/>
          </p:nvPr>
        </p:nvSpPr>
        <p:spPr/>
        <p:txBody>
          <a:bodyPr/>
          <a:lstStyle/>
          <a:p>
            <a:fld id="{09431FDF-3055-5F4C-A08B-525F67FB616F}" type="slidenum">
              <a:rPr lang="en-US" smtClean="0"/>
              <a:t>14</a:t>
            </a:fld>
            <a:endParaRPr lang="en-US"/>
          </a:p>
        </p:txBody>
      </p:sp>
    </p:spTree>
    <p:extLst>
      <p:ext uri="{BB962C8B-B14F-4D97-AF65-F5344CB8AC3E}">
        <p14:creationId xmlns:p14="http://schemas.microsoft.com/office/powerpoint/2010/main" val="2969525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examples of outdated beliefs that teachers agreed with strongly. </a:t>
            </a:r>
          </a:p>
          <a:p>
            <a:r>
              <a:rPr lang="en-GB" dirty="0"/>
              <a:t>These were further explored in the interview stage where it became apparent that </a:t>
            </a:r>
          </a:p>
          <a:p>
            <a:r>
              <a:rPr lang="en-GB" sz="1200" i="1" dirty="0"/>
              <a:t>Languages are learned mainly through imitation</a:t>
            </a:r>
          </a:p>
          <a:p>
            <a:r>
              <a:rPr lang="en-GB" sz="1200" i="1" dirty="0"/>
              <a:t>It is essential for learners to be able to pronounce all the individual sounds of the second language</a:t>
            </a:r>
          </a:p>
          <a:p>
            <a:r>
              <a:rPr lang="en-GB" sz="1200" i="1" dirty="0"/>
              <a:t>Most mistakes are due to interference from their first language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study confirmed my initial hypothesis that CPD events such as those which support the current curricular reform must challenge outdated beliefs, which are often held unconsciously, and perhaps innocently, having been passed down generation to generation.” (Burke, 2011). In line with current literature on conceptual change (Patrick and </a:t>
            </a:r>
            <a:r>
              <a:rPr lang="en-GB" sz="1200" kern="1200" dirty="0" err="1">
                <a:solidFill>
                  <a:schemeClr val="tx1"/>
                </a:solidFill>
                <a:effectLst/>
                <a:latin typeface="+mn-lt"/>
                <a:ea typeface="+mn-ea"/>
                <a:cs typeface="+mn-cs"/>
              </a:rPr>
              <a:t>Pintrich</a:t>
            </a:r>
            <a:r>
              <a:rPr lang="en-GB" sz="1200" kern="1200" dirty="0">
                <a:solidFill>
                  <a:schemeClr val="tx1"/>
                </a:solidFill>
                <a:effectLst/>
                <a:latin typeface="+mn-lt"/>
                <a:ea typeface="+mn-ea"/>
                <a:cs typeface="+mn-cs"/>
              </a:rPr>
              <a:t>, 2008) suggesting that a task or question can facilitate teachers’ reflection and help them question long-held beliefs, thus providing a catalyst for belief change. </a:t>
            </a:r>
          </a:p>
        </p:txBody>
      </p:sp>
      <p:sp>
        <p:nvSpPr>
          <p:cNvPr id="4" name="Slide Number Placeholder 3"/>
          <p:cNvSpPr>
            <a:spLocks noGrp="1"/>
          </p:cNvSpPr>
          <p:nvPr>
            <p:ph type="sldNum" sz="quarter" idx="5"/>
          </p:nvPr>
        </p:nvSpPr>
        <p:spPr/>
        <p:txBody>
          <a:bodyPr/>
          <a:lstStyle/>
          <a:p>
            <a:fld id="{09431FDF-3055-5F4C-A08B-525F67FB616F}" type="slidenum">
              <a:rPr lang="en-US" smtClean="0"/>
              <a:t>15</a:t>
            </a:fld>
            <a:endParaRPr lang="en-US"/>
          </a:p>
        </p:txBody>
      </p:sp>
    </p:spTree>
    <p:extLst>
      <p:ext uri="{BB962C8B-B14F-4D97-AF65-F5344CB8AC3E}">
        <p14:creationId xmlns:p14="http://schemas.microsoft.com/office/powerpoint/2010/main" val="2124796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examples of outdated beliefs that teachers agreed with strongly. </a:t>
            </a:r>
          </a:p>
          <a:p>
            <a:r>
              <a:rPr lang="en-GB" dirty="0"/>
              <a:t>These were further explored in the interview stage where it became apparent that </a:t>
            </a:r>
          </a:p>
          <a:p>
            <a:r>
              <a:rPr lang="en-GB" sz="1200" i="1" dirty="0"/>
              <a:t>Languages are learned mainly through imitation</a:t>
            </a:r>
          </a:p>
          <a:p>
            <a:r>
              <a:rPr lang="en-GB" sz="1200" i="1" dirty="0"/>
              <a:t>It is essential for learners to be able to pronounce all the individual sounds of the second language</a:t>
            </a:r>
          </a:p>
          <a:p>
            <a:r>
              <a:rPr lang="en-GB" sz="1200" i="1" dirty="0"/>
              <a:t>Most mistakes are due to interference from their first language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study confirmed my initial hypothesis that CPD events such as those which support the current curricular reform must challenge outdated beliefs, which are often held unconsciously, and perhaps innocently, having been passed down generation to generation.” (Burke, 2011). In line with current literature on conceptual change (Patrick and </a:t>
            </a:r>
            <a:r>
              <a:rPr lang="en-GB" sz="1200" kern="1200" dirty="0" err="1">
                <a:solidFill>
                  <a:schemeClr val="tx1"/>
                </a:solidFill>
                <a:effectLst/>
                <a:latin typeface="+mn-lt"/>
                <a:ea typeface="+mn-ea"/>
                <a:cs typeface="+mn-cs"/>
              </a:rPr>
              <a:t>Pintrich</a:t>
            </a:r>
            <a:r>
              <a:rPr lang="en-GB" sz="1200" kern="1200" dirty="0">
                <a:solidFill>
                  <a:schemeClr val="tx1"/>
                </a:solidFill>
                <a:effectLst/>
                <a:latin typeface="+mn-lt"/>
                <a:ea typeface="+mn-ea"/>
                <a:cs typeface="+mn-cs"/>
              </a:rPr>
              <a:t>, 2008) suggesting that a task or question can facilitate teachers’ reflection and help them question long-held beliefs, thus providing a catalyst for belief change. </a:t>
            </a:r>
          </a:p>
        </p:txBody>
      </p:sp>
      <p:sp>
        <p:nvSpPr>
          <p:cNvPr id="4" name="Slide Number Placeholder 3"/>
          <p:cNvSpPr>
            <a:spLocks noGrp="1"/>
          </p:cNvSpPr>
          <p:nvPr>
            <p:ph type="sldNum" sz="quarter" idx="5"/>
          </p:nvPr>
        </p:nvSpPr>
        <p:spPr/>
        <p:txBody>
          <a:bodyPr/>
          <a:lstStyle/>
          <a:p>
            <a:fld id="{09431FDF-3055-5F4C-A08B-525F67FB616F}" type="slidenum">
              <a:rPr lang="en-US" smtClean="0"/>
              <a:t>16</a:t>
            </a:fld>
            <a:endParaRPr lang="en-US"/>
          </a:p>
        </p:txBody>
      </p:sp>
    </p:spTree>
    <p:extLst>
      <p:ext uri="{BB962C8B-B14F-4D97-AF65-F5344CB8AC3E}">
        <p14:creationId xmlns:p14="http://schemas.microsoft.com/office/powerpoint/2010/main" val="3337046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examples of outdated beliefs that teachers agreed with strongly. </a:t>
            </a:r>
          </a:p>
          <a:p>
            <a:r>
              <a:rPr lang="en-GB" dirty="0"/>
              <a:t>These were further explored in the interview stage where it became apparent that </a:t>
            </a:r>
          </a:p>
          <a:p>
            <a:r>
              <a:rPr lang="en-GB" sz="1200" i="1" dirty="0"/>
              <a:t>Languages are learned mainly through imitation</a:t>
            </a:r>
          </a:p>
          <a:p>
            <a:r>
              <a:rPr lang="en-GB" sz="1200" i="1" dirty="0"/>
              <a:t>It is essential for learners to be able to pronounce all the individual sounds of the second language</a:t>
            </a:r>
          </a:p>
          <a:p>
            <a:r>
              <a:rPr lang="en-GB" sz="1200" i="1" dirty="0"/>
              <a:t>Most mistakes are due to interference from their first language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study confirmed my initial hypothesis that CPD events such as those which support the current curricular reform must challenge outdated beliefs, which are often held unconsciously, and perhaps innocently, having been passed down generation to generation.” (Burke, 2011). In line with current literature on conceptual change (Patrick and </a:t>
            </a:r>
            <a:r>
              <a:rPr lang="en-GB" sz="1200" kern="1200" dirty="0" err="1">
                <a:solidFill>
                  <a:schemeClr val="tx1"/>
                </a:solidFill>
                <a:effectLst/>
                <a:latin typeface="+mn-lt"/>
                <a:ea typeface="+mn-ea"/>
                <a:cs typeface="+mn-cs"/>
              </a:rPr>
              <a:t>Pintrich</a:t>
            </a:r>
            <a:r>
              <a:rPr lang="en-GB" sz="1200" kern="1200" dirty="0">
                <a:solidFill>
                  <a:schemeClr val="tx1"/>
                </a:solidFill>
                <a:effectLst/>
                <a:latin typeface="+mn-lt"/>
                <a:ea typeface="+mn-ea"/>
                <a:cs typeface="+mn-cs"/>
              </a:rPr>
              <a:t>, 2008) suggesting that a task or question can facilitate teachers’ reflection and help them question long-held beliefs, thus providing a catalyst for belief change. </a:t>
            </a:r>
          </a:p>
        </p:txBody>
      </p:sp>
      <p:sp>
        <p:nvSpPr>
          <p:cNvPr id="4" name="Slide Number Placeholder 3"/>
          <p:cNvSpPr>
            <a:spLocks noGrp="1"/>
          </p:cNvSpPr>
          <p:nvPr>
            <p:ph type="sldNum" sz="quarter" idx="5"/>
          </p:nvPr>
        </p:nvSpPr>
        <p:spPr/>
        <p:txBody>
          <a:bodyPr/>
          <a:lstStyle/>
          <a:p>
            <a:fld id="{09431FDF-3055-5F4C-A08B-525F67FB616F}" type="slidenum">
              <a:rPr lang="en-US" smtClean="0"/>
              <a:t>17</a:t>
            </a:fld>
            <a:endParaRPr lang="en-US"/>
          </a:p>
        </p:txBody>
      </p:sp>
    </p:spTree>
    <p:extLst>
      <p:ext uri="{BB962C8B-B14F-4D97-AF65-F5344CB8AC3E}">
        <p14:creationId xmlns:p14="http://schemas.microsoft.com/office/powerpoint/2010/main" val="1948009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Morning and thank you for joining me here today. My name is Elisabeth Butler and I am joining you from my adopted home country of Ireland where I have lived for more than twenty years. Anyone here from Ireland today? …I am originally from Austria ..anyone from Austria? …Very good.  This is my first </a:t>
            </a:r>
            <a:r>
              <a:rPr lang="en-GB" dirty="0" err="1"/>
              <a:t>Eaquals</a:t>
            </a:r>
            <a:r>
              <a:rPr lang="en-GB" dirty="0"/>
              <a:t> conference and I am delighted to be here today. I am presenting to you the findings from my recent study of language teachers’ beliefs about language learning and their attitude towards curricular reform. </a:t>
            </a:r>
          </a:p>
        </p:txBody>
      </p:sp>
      <p:sp>
        <p:nvSpPr>
          <p:cNvPr id="4" name="Slide Number Placeholder 3"/>
          <p:cNvSpPr>
            <a:spLocks noGrp="1"/>
          </p:cNvSpPr>
          <p:nvPr>
            <p:ph type="sldNum" sz="quarter" idx="5"/>
          </p:nvPr>
        </p:nvSpPr>
        <p:spPr/>
        <p:txBody>
          <a:bodyPr/>
          <a:lstStyle/>
          <a:p>
            <a:fld id="{09431FDF-3055-5F4C-A08B-525F67FB616F}" type="slidenum">
              <a:rPr lang="en-US" smtClean="0"/>
              <a:t>18</a:t>
            </a:fld>
            <a:endParaRPr lang="en-US"/>
          </a:p>
        </p:txBody>
      </p:sp>
    </p:spTree>
    <p:extLst>
      <p:ext uri="{BB962C8B-B14F-4D97-AF65-F5344CB8AC3E}">
        <p14:creationId xmlns:p14="http://schemas.microsoft.com/office/powerpoint/2010/main" val="1313224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to begin I will give you a brief outline of what I am going to talk about today. I’m going to begin by telling you a little bit about my reason for carrying out this research and what exactly I was trying to find out.</a:t>
            </a:r>
          </a:p>
          <a:p>
            <a:r>
              <a:rPr lang="en-GB" dirty="0"/>
              <a:t>We will then look at both the international as well as the local context for this study before moving on the rationale behind investigating teachers’ beliefs. </a:t>
            </a:r>
          </a:p>
          <a:p>
            <a:r>
              <a:rPr lang="en-GB" dirty="0"/>
              <a:t>Then I will present key aspects of how I carried out my research before concluding with the implications of my findings for the Irish context as well as the wider context of language teaching</a:t>
            </a:r>
          </a:p>
          <a:p>
            <a:pPr marL="0" indent="0" algn="r">
              <a:buNone/>
            </a:pPr>
            <a:r>
              <a:rPr lang="en-GB" i="1" dirty="0"/>
              <a:t>(Fives and </a:t>
            </a:r>
            <a:r>
              <a:rPr lang="en-GB" i="1" dirty="0" err="1"/>
              <a:t>Buehl</a:t>
            </a:r>
            <a:r>
              <a:rPr lang="en-GB" i="1" dirty="0"/>
              <a:t>, 2016) </a:t>
            </a:r>
          </a:p>
        </p:txBody>
      </p:sp>
      <p:sp>
        <p:nvSpPr>
          <p:cNvPr id="4" name="Slide Number Placeholder 3"/>
          <p:cNvSpPr>
            <a:spLocks noGrp="1"/>
          </p:cNvSpPr>
          <p:nvPr>
            <p:ph type="sldNum" sz="quarter" idx="5"/>
          </p:nvPr>
        </p:nvSpPr>
        <p:spPr/>
        <p:txBody>
          <a:bodyPr/>
          <a:lstStyle/>
          <a:p>
            <a:fld id="{09431FDF-3055-5F4C-A08B-525F67FB616F}" type="slidenum">
              <a:rPr lang="en-US" smtClean="0"/>
              <a:t>2</a:t>
            </a:fld>
            <a:endParaRPr lang="en-US"/>
          </a:p>
        </p:txBody>
      </p:sp>
    </p:spTree>
    <p:extLst>
      <p:ext uri="{BB962C8B-B14F-4D97-AF65-F5344CB8AC3E}">
        <p14:creationId xmlns:p14="http://schemas.microsoft.com/office/powerpoint/2010/main" val="330731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those of you unfamiliar with the Irish education system, Ireland is currently undergoing the most significant educational reform in its history. Students in the Republic of Ireland typically attend post-primary schools between the ages of 12-18, their time in school divided into junior and senior cycle. Each cycle ends with an externally administered and assessed high-stakes examination. These examinations are strongly embedded in the </a:t>
            </a:r>
            <a:r>
              <a:rPr lang="en-GB" sz="1200" kern="1200" dirty="0" err="1">
                <a:solidFill>
                  <a:schemeClr val="tx1"/>
                </a:solidFill>
                <a:effectLst/>
                <a:latin typeface="+mn-lt"/>
                <a:ea typeface="+mn-ea"/>
                <a:cs typeface="+mn-cs"/>
              </a:rPr>
              <a:t>irish</a:t>
            </a:r>
            <a:r>
              <a:rPr lang="en-GB" sz="1200" kern="1200" dirty="0">
                <a:solidFill>
                  <a:schemeClr val="tx1"/>
                </a:solidFill>
                <a:effectLst/>
                <a:latin typeface="+mn-lt"/>
                <a:ea typeface="+mn-ea"/>
                <a:cs typeface="+mn-cs"/>
              </a:rPr>
              <a:t> culture with questions typically discussed on national media! The reform proposed to abolish the junior certificate and replace it with ongoing continuous assessment, which was met with resistance from trade unions and led to a watered-down version outlined in the next slide. </a:t>
            </a:r>
            <a:endParaRPr lang="en-GB" dirty="0"/>
          </a:p>
          <a:p>
            <a:endParaRPr lang="en-GB" dirty="0"/>
          </a:p>
          <a:p>
            <a:r>
              <a:rPr lang="en-GB" dirty="0"/>
              <a:t>Ireland is currently undergoing the most significant educational reform of lower secondary education, which puts “the student at the centre of the learning experience and allows a wider range of skills to be properly assessed”. For those of you not familiar with the Irish education system, it is a system which places huge value in externally set and assessed examinations. </a:t>
            </a:r>
          </a:p>
          <a:p>
            <a:endParaRPr lang="en-GB" dirty="0"/>
          </a:p>
          <a:p>
            <a:r>
              <a:rPr lang="en-GB" dirty="0"/>
              <a:t>In 2016 I started to work for a teacher support service designing and facilitating in-service teacher training events to implement a national curricular reform. I was struck by the level of resistance to a curriculum which was grounded in communicative principles as well as bringing language teaching in Ireland in line with the common European framework of reference for the first time. </a:t>
            </a:r>
          </a:p>
          <a:p>
            <a:endParaRPr lang="en-GB" dirty="0"/>
          </a:p>
          <a:p>
            <a:endParaRPr lang="en-GB" dirty="0"/>
          </a:p>
        </p:txBody>
      </p:sp>
      <p:sp>
        <p:nvSpPr>
          <p:cNvPr id="4" name="Slide Number Placeholder 3"/>
          <p:cNvSpPr>
            <a:spLocks noGrp="1"/>
          </p:cNvSpPr>
          <p:nvPr>
            <p:ph type="sldNum" sz="quarter" idx="10"/>
          </p:nvPr>
        </p:nvSpPr>
        <p:spPr/>
        <p:txBody>
          <a:bodyPr/>
          <a:lstStyle/>
          <a:p>
            <a:fld id="{09431FDF-3055-5F4C-A08B-525F67FB616F}" type="slidenum">
              <a:rPr lang="en-US" smtClean="0"/>
              <a:t>3</a:t>
            </a:fld>
            <a:endParaRPr lang="en-US"/>
          </a:p>
        </p:txBody>
      </p:sp>
    </p:spTree>
    <p:extLst>
      <p:ext uri="{BB962C8B-B14F-4D97-AF65-F5344CB8AC3E}">
        <p14:creationId xmlns:p14="http://schemas.microsoft.com/office/powerpoint/2010/main" val="3365880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context of modern foreign languages our new curriculum is broadly aligned to A1-A2 level of the CEFR as well as key skills very similar to what Herbert was speaking about this morning. Our new </a:t>
            </a:r>
            <a:r>
              <a:rPr lang="en-GB" dirty="0" err="1"/>
              <a:t>curiculume</a:t>
            </a:r>
            <a:r>
              <a:rPr lang="en-GB" dirty="0"/>
              <a:t> is based on principles and key skills which are very much in line with 21</a:t>
            </a:r>
            <a:r>
              <a:rPr lang="en-GB" baseline="30000" dirty="0"/>
              <a:t>st</a:t>
            </a:r>
            <a:r>
              <a:rPr lang="en-GB" dirty="0"/>
              <a:t> century key skills Despite this clear link with international best practice teachers remained sceptical and resisted the changed. </a:t>
            </a:r>
          </a:p>
          <a:p>
            <a:r>
              <a:rPr lang="en-GB" dirty="0"/>
              <a:t>In 2016 I began to work for the teacher support service charged with implementing this reform and I began to form my own hypothesis with regards to the reasons for teachers’ negative attitudes towards this reform. As I was at the time in the middle of my Masters in Applied Linguistics, I decided to research the link between teachers’ beliefs about how languages are learned, their teaching approach and their </a:t>
            </a:r>
            <a:r>
              <a:rPr lang="en-GB" dirty="0" err="1"/>
              <a:t>attitute</a:t>
            </a:r>
            <a:r>
              <a:rPr lang="en-GB" dirty="0"/>
              <a:t> towards reform. </a:t>
            </a:r>
          </a:p>
        </p:txBody>
      </p:sp>
      <p:sp>
        <p:nvSpPr>
          <p:cNvPr id="4" name="Slide Number Placeholder 3"/>
          <p:cNvSpPr>
            <a:spLocks noGrp="1"/>
          </p:cNvSpPr>
          <p:nvPr>
            <p:ph type="sldNum" sz="quarter" idx="5"/>
          </p:nvPr>
        </p:nvSpPr>
        <p:spPr/>
        <p:txBody>
          <a:bodyPr/>
          <a:lstStyle/>
          <a:p>
            <a:fld id="{09431FDF-3055-5F4C-A08B-525F67FB616F}" type="slidenum">
              <a:rPr lang="en-US" smtClean="0"/>
              <a:t>4</a:t>
            </a:fld>
            <a:endParaRPr lang="en-US"/>
          </a:p>
        </p:txBody>
      </p:sp>
    </p:spTree>
    <p:extLst>
      <p:ext uri="{BB962C8B-B14F-4D97-AF65-F5344CB8AC3E}">
        <p14:creationId xmlns:p14="http://schemas.microsoft.com/office/powerpoint/2010/main" val="2155639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new curriculum places a much bigger emphasis on ongoing assessment to support learning and teaching to move away from a culture of rote learning and teaching to the test. with the introduction of the student language portfolio and a bigger emphasis on spoken interaction</a:t>
            </a:r>
          </a:p>
        </p:txBody>
      </p:sp>
      <p:sp>
        <p:nvSpPr>
          <p:cNvPr id="4" name="Slide Number Placeholder 3"/>
          <p:cNvSpPr>
            <a:spLocks noGrp="1"/>
          </p:cNvSpPr>
          <p:nvPr>
            <p:ph type="sldNum" sz="quarter" idx="5"/>
          </p:nvPr>
        </p:nvSpPr>
        <p:spPr/>
        <p:txBody>
          <a:bodyPr/>
          <a:lstStyle/>
          <a:p>
            <a:fld id="{09431FDF-3055-5F4C-A08B-525F67FB616F}" type="slidenum">
              <a:rPr lang="en-US" smtClean="0"/>
              <a:t>5</a:t>
            </a:fld>
            <a:endParaRPr lang="en-US"/>
          </a:p>
        </p:txBody>
      </p:sp>
    </p:spTree>
    <p:extLst>
      <p:ext uri="{BB962C8B-B14F-4D97-AF65-F5344CB8AC3E}">
        <p14:creationId xmlns:p14="http://schemas.microsoft.com/office/powerpoint/2010/main" val="2467761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As we all know language teaching has undergone huge changes in the last century, moving from the grammar translation method onto a </a:t>
            </a:r>
            <a:r>
              <a:rPr lang="en-GB" sz="1200" kern="1200" dirty="0">
                <a:solidFill>
                  <a:schemeClr val="tx1"/>
                </a:solidFill>
                <a:effectLst/>
                <a:latin typeface="+mn-lt"/>
                <a:ea typeface="+mn-ea"/>
                <a:cs typeface="+mn-cs"/>
              </a:rPr>
              <a:t>teacher-centred structural approach which stressed the importance of accuracy and memorisation (</a:t>
            </a:r>
            <a:r>
              <a:rPr lang="en-GB" sz="1200" kern="1200" dirty="0" err="1">
                <a:solidFill>
                  <a:schemeClr val="tx1"/>
                </a:solidFill>
                <a:effectLst/>
                <a:latin typeface="+mn-lt"/>
                <a:ea typeface="+mn-ea"/>
                <a:cs typeface="+mn-cs"/>
              </a:rPr>
              <a:t>Kissau</a:t>
            </a:r>
            <a:r>
              <a:rPr lang="en-GB" sz="1200" kern="1200" dirty="0">
                <a:solidFill>
                  <a:schemeClr val="tx1"/>
                </a:solidFill>
                <a:effectLst/>
                <a:latin typeface="+mn-lt"/>
                <a:ea typeface="+mn-ea"/>
                <a:cs typeface="+mn-cs"/>
              </a:rPr>
              <a:t>, 2013: 580) and was based on a behaviourist view of learning to a communicative approach which emphasises communicative competence and student interaction in the L2 via participation in relevant and cooperative tasks and views learning as social. </a:t>
            </a:r>
          </a:p>
          <a:p>
            <a:r>
              <a:rPr lang="en-GB" sz="1200" kern="1200" dirty="0">
                <a:solidFill>
                  <a:schemeClr val="tx1"/>
                </a:solidFill>
                <a:effectLst/>
                <a:latin typeface="+mn-lt"/>
                <a:ea typeface="+mn-ea"/>
                <a:cs typeface="+mn-cs"/>
              </a:rPr>
              <a:t>Now, looking at this timeline you may say that the paradigm shift to CLT really h more than a generation ago? There is significant evidence that the paradigm shift doesn’t necessarily happen and I really wanted to find out if that was the case in the context of Ireland. </a:t>
            </a:r>
          </a:p>
          <a:p>
            <a:endParaRPr lang="en-GB" sz="1200" kern="1200" dirty="0">
              <a:solidFill>
                <a:schemeClr val="tx1"/>
              </a:solidFill>
              <a:effectLst/>
              <a:latin typeface="+mn-lt"/>
              <a:ea typeface="+mn-ea"/>
              <a:cs typeface="+mn-cs"/>
            </a:endParaRPr>
          </a:p>
          <a:p>
            <a:endParaRPr lang="en-GB" dirty="0"/>
          </a:p>
          <a:p>
            <a:endParaRPr lang="en-GB" dirty="0"/>
          </a:p>
          <a:p>
            <a:endParaRPr lang="en-GB" dirty="0"/>
          </a:p>
          <a:p>
            <a:endParaRPr lang="en-GB" dirty="0"/>
          </a:p>
          <a:p>
            <a:endParaRPr lang="en-GB" dirty="0"/>
          </a:p>
          <a:p>
            <a:r>
              <a:rPr lang="en-GB" dirty="0"/>
              <a:t>So why did I want to investigate this? As I mentioned earlier I work in Ireland as a teacher of French, Spanish and German. In 2015 I began to my Masters in Applied Linguistics with the University of Birmingham and this research was to become the topic of my research project. </a:t>
            </a:r>
          </a:p>
          <a:p>
            <a:endParaRPr lang="en-GB" dirty="0"/>
          </a:p>
          <a:p>
            <a:r>
              <a:rPr lang="en-GB" dirty="0"/>
              <a:t>Ireland is currently undergoing the most significant educational reform of lower secondary education, which puts “the student at the centre of the learning experience and allows a wider range of skills to be properly assessed”. For those of you not familiar with the Irish education system, it is a system which places huge value in externally set and assessed examinations. </a:t>
            </a:r>
          </a:p>
          <a:p>
            <a:endParaRPr lang="en-GB" dirty="0"/>
          </a:p>
          <a:p>
            <a:r>
              <a:rPr lang="en-GB" dirty="0"/>
              <a:t>In 2016 I started to work for a teacher support service designing and facilitating in-service teacher training events to implement a national curricular reform. I was struck by the level of resistance to a curriculum which was grounded in communicative principles as well as bringing language teaching in Ireland in line with the common European framework of reference for the first time. </a:t>
            </a:r>
          </a:p>
          <a:p>
            <a:endParaRPr lang="en-GB" dirty="0"/>
          </a:p>
          <a:p>
            <a:endParaRPr lang="en-GB" dirty="0"/>
          </a:p>
        </p:txBody>
      </p:sp>
      <p:sp>
        <p:nvSpPr>
          <p:cNvPr id="4" name="Slide Number Placeholder 3"/>
          <p:cNvSpPr>
            <a:spLocks noGrp="1"/>
          </p:cNvSpPr>
          <p:nvPr>
            <p:ph type="sldNum" sz="quarter" idx="10"/>
          </p:nvPr>
        </p:nvSpPr>
        <p:spPr/>
        <p:txBody>
          <a:bodyPr/>
          <a:lstStyle/>
          <a:p>
            <a:fld id="{09431FDF-3055-5F4C-A08B-525F67FB616F}" type="slidenum">
              <a:rPr lang="en-US" smtClean="0"/>
              <a:t>6</a:t>
            </a:fld>
            <a:endParaRPr lang="en-US"/>
          </a:p>
        </p:txBody>
      </p:sp>
    </p:spTree>
    <p:extLst>
      <p:ext uri="{BB962C8B-B14F-4D97-AF65-F5344CB8AC3E}">
        <p14:creationId xmlns:p14="http://schemas.microsoft.com/office/powerpoint/2010/main" val="3243266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particularly wanted to know the following: If they are then we as teacher trainers have to challenge those outdated beliefs? Some of my beliefs had turned out to be quite outdated when I began to question them during my masters. </a:t>
            </a:r>
          </a:p>
          <a:p>
            <a:r>
              <a:rPr lang="en-GB" dirty="0"/>
              <a:t>I also wanted to know if teachers were actually using a communicative approach. When meeting teachers from all across Ireland I was struck by the range of approaches and I had only recently questioned my own approach during my studies. </a:t>
            </a:r>
          </a:p>
          <a:p>
            <a:r>
              <a:rPr lang="en-GB" dirty="0"/>
              <a:t>First and foremost I wanted to find out why some teachers were so negative about this reform. I wanted to know if it was linked to any of the above or if it was linked to the school in which they teach or maybe it was linked to other factors. </a:t>
            </a:r>
          </a:p>
          <a:p>
            <a:r>
              <a:rPr lang="en-GB" dirty="0"/>
              <a:t>So I went about researching what we even mean by teachers’ beliefs? </a:t>
            </a:r>
          </a:p>
        </p:txBody>
      </p:sp>
      <p:sp>
        <p:nvSpPr>
          <p:cNvPr id="4" name="Slide Number Placeholder 3"/>
          <p:cNvSpPr>
            <a:spLocks noGrp="1"/>
          </p:cNvSpPr>
          <p:nvPr>
            <p:ph type="sldNum" sz="quarter" idx="5"/>
          </p:nvPr>
        </p:nvSpPr>
        <p:spPr/>
        <p:txBody>
          <a:bodyPr/>
          <a:lstStyle/>
          <a:p>
            <a:fld id="{09431FDF-3055-5F4C-A08B-525F67FB616F}" type="slidenum">
              <a:rPr lang="en-US" smtClean="0"/>
              <a:t>7</a:t>
            </a:fld>
            <a:endParaRPr lang="en-US"/>
          </a:p>
        </p:txBody>
      </p:sp>
    </p:spTree>
    <p:extLst>
      <p:ext uri="{BB962C8B-B14F-4D97-AF65-F5344CB8AC3E}">
        <p14:creationId xmlns:p14="http://schemas.microsoft.com/office/powerpoint/2010/main" val="3093832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i="1" dirty="0"/>
              <a:t>When reviewing current literature into teachers’ beliefs some things struck me in particular. </a:t>
            </a:r>
            <a:r>
              <a:rPr lang="en-GB" i="1" dirty="0" err="1"/>
              <a:t>Pajares</a:t>
            </a:r>
            <a:r>
              <a:rPr lang="en-GB" i="1" dirty="0"/>
              <a:t> sums up one of them very well…</a:t>
            </a:r>
          </a:p>
          <a:p>
            <a:pPr marL="0" indent="0">
              <a:buNone/>
            </a:pPr>
            <a:r>
              <a:rPr lang="en-GB" i="1" dirty="0"/>
              <a:t>We often think we know something but the line between knowledge and belief is murky and unless we question our beliefs from time to time we come to accept what we believe as knowledge. </a:t>
            </a:r>
          </a:p>
          <a:p>
            <a:pPr marL="0" indent="0">
              <a:buNone/>
            </a:pPr>
            <a:endParaRPr lang="en-GB" i="1" dirty="0"/>
          </a:p>
          <a:p>
            <a:pPr marL="0" indent="0">
              <a:buNone/>
            </a:pPr>
            <a:r>
              <a:rPr lang="en-GB" i="1" dirty="0"/>
              <a:t>In the context of curricular reform this reflection on our beliefs is particularly important because we are trying to challenge the status quo and unless we question the rationale for reform and understand why we are changing the way we teach the reform will not embed and paradigms will not shift. </a:t>
            </a:r>
          </a:p>
          <a:p>
            <a:pPr marL="0" indent="0">
              <a:buNone/>
            </a:pPr>
            <a:endParaRPr lang="en-GB" i="1" dirty="0"/>
          </a:p>
          <a:p>
            <a:pPr marL="0" indent="0">
              <a:buNone/>
            </a:pPr>
            <a:r>
              <a:rPr lang="en-GB" i="1" dirty="0"/>
              <a:t>Let me give you a couple of examples…</a:t>
            </a:r>
          </a:p>
          <a:p>
            <a:pPr marL="0" indent="0">
              <a:buNone/>
            </a:pPr>
            <a:endParaRPr lang="en-GB" i="1" dirty="0"/>
          </a:p>
          <a:p>
            <a:pPr marL="0" indent="0">
              <a:buNone/>
            </a:pPr>
            <a:r>
              <a:rPr lang="en-GB" i="1" dirty="0"/>
              <a:t>Teachers are aware of their beliefs to varying degrees in a given moment</a:t>
            </a:r>
            <a:endParaRPr lang="en-GB" dirty="0"/>
          </a:p>
          <a:p>
            <a:pPr marL="0" indent="0">
              <a:buNone/>
            </a:pPr>
            <a:endParaRPr lang="en-GB" i="1" dirty="0"/>
          </a:p>
          <a:p>
            <a:pPr marL="0" indent="0">
              <a:buNone/>
            </a:pPr>
            <a:r>
              <a:rPr lang="en-GB" i="1" dirty="0"/>
              <a:t>Beliefs will be evoked by a particular context or task</a:t>
            </a:r>
            <a:endParaRPr lang="en-GB" dirty="0"/>
          </a:p>
          <a:p>
            <a:pPr marL="0" indent="0">
              <a:buNone/>
            </a:pPr>
            <a:endParaRPr lang="en-GB" i="1" dirty="0"/>
          </a:p>
          <a:p>
            <a:pPr marL="0" indent="0">
              <a:buNone/>
            </a:pPr>
            <a:r>
              <a:rPr lang="en-GB" i="1" dirty="0"/>
              <a:t>Contradictory beliefs can coexist simultaneously</a:t>
            </a:r>
            <a:endParaRPr lang="en-GB" dirty="0"/>
          </a:p>
          <a:p>
            <a:pPr marL="0" indent="0" algn="r">
              <a:buNone/>
            </a:pPr>
            <a:r>
              <a:rPr lang="en-GB" i="1" dirty="0"/>
              <a:t>(Fives and </a:t>
            </a:r>
            <a:r>
              <a:rPr lang="en-GB" i="1" dirty="0" err="1"/>
              <a:t>Buehl</a:t>
            </a:r>
            <a:r>
              <a:rPr lang="en-GB" i="1" dirty="0"/>
              <a:t>, 2016) </a:t>
            </a:r>
          </a:p>
        </p:txBody>
      </p:sp>
      <p:sp>
        <p:nvSpPr>
          <p:cNvPr id="4" name="Slide Number Placeholder 3"/>
          <p:cNvSpPr>
            <a:spLocks noGrp="1"/>
          </p:cNvSpPr>
          <p:nvPr>
            <p:ph type="sldNum" sz="quarter" idx="5"/>
          </p:nvPr>
        </p:nvSpPr>
        <p:spPr/>
        <p:txBody>
          <a:bodyPr/>
          <a:lstStyle/>
          <a:p>
            <a:fld id="{09431FDF-3055-5F4C-A08B-525F67FB616F}" type="slidenum">
              <a:rPr lang="en-US" smtClean="0"/>
              <a:t>8</a:t>
            </a:fld>
            <a:endParaRPr lang="en-US"/>
          </a:p>
        </p:txBody>
      </p:sp>
    </p:spTree>
    <p:extLst>
      <p:ext uri="{BB962C8B-B14F-4D97-AF65-F5344CB8AC3E}">
        <p14:creationId xmlns:p14="http://schemas.microsoft.com/office/powerpoint/2010/main" val="762279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two examples. Take a moment to read these statements and reflect…do you believe this or do you know this? </a:t>
            </a:r>
          </a:p>
          <a:p>
            <a:endParaRPr lang="en-GB" dirty="0"/>
          </a:p>
          <a:p>
            <a:r>
              <a:rPr lang="en-GB" dirty="0"/>
              <a:t>Did this make you wonder? </a:t>
            </a:r>
          </a:p>
          <a:p>
            <a:endParaRPr lang="en-GB" dirty="0"/>
          </a:p>
          <a:p>
            <a:r>
              <a:rPr lang="en-GB" dirty="0"/>
              <a:t>There is considerable research that suggests that what we believe has an impact on what we do so what we believe affects how we teach. I did not want to just watch teachers teach and draw my own conclusions. Instead I wanted to ask teachers what they believed and also find out how they teach. The complex nature of teacher beliefs meant that my research had to capture teachers’ complex thoughts as well as their behaviour so this is how I went about it….</a:t>
            </a:r>
          </a:p>
          <a:p>
            <a:pPr marL="0" indent="0" algn="r">
              <a:buNone/>
            </a:pPr>
            <a:r>
              <a:rPr lang="en-GB" i="1" dirty="0"/>
              <a:t>(Fives and </a:t>
            </a:r>
            <a:r>
              <a:rPr lang="en-GB" i="1" dirty="0" err="1"/>
              <a:t>Buehl</a:t>
            </a:r>
            <a:r>
              <a:rPr lang="en-GB" i="1" dirty="0"/>
              <a:t>, 2016) </a:t>
            </a:r>
          </a:p>
        </p:txBody>
      </p:sp>
      <p:sp>
        <p:nvSpPr>
          <p:cNvPr id="4" name="Slide Number Placeholder 3"/>
          <p:cNvSpPr>
            <a:spLocks noGrp="1"/>
          </p:cNvSpPr>
          <p:nvPr>
            <p:ph type="sldNum" sz="quarter" idx="5"/>
          </p:nvPr>
        </p:nvSpPr>
        <p:spPr/>
        <p:txBody>
          <a:bodyPr/>
          <a:lstStyle/>
          <a:p>
            <a:fld id="{09431FDF-3055-5F4C-A08B-525F67FB616F}" type="slidenum">
              <a:rPr lang="en-US" smtClean="0"/>
              <a:t>9</a:t>
            </a:fld>
            <a:endParaRPr lang="en-US"/>
          </a:p>
        </p:txBody>
      </p:sp>
    </p:spTree>
    <p:extLst>
      <p:ext uri="{BB962C8B-B14F-4D97-AF65-F5344CB8AC3E}">
        <p14:creationId xmlns:p14="http://schemas.microsoft.com/office/powerpoint/2010/main" val="31480441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7C982-1A16-4315-AA3E-11D84692257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6D1D814E-1DE0-4D4B-AC69-F54B6D4AB25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44AB4F7-0105-40C0-B0AB-FF59BBA25D1D}"/>
              </a:ext>
            </a:extLst>
          </p:cNvPr>
          <p:cNvSpPr>
            <a:spLocks noGrp="1"/>
          </p:cNvSpPr>
          <p:nvPr>
            <p:ph type="dt" sz="half" idx="10"/>
          </p:nvPr>
        </p:nvSpPr>
        <p:spPr/>
        <p:txBody>
          <a:bodyPr/>
          <a:lstStyle/>
          <a:p>
            <a:r>
              <a:rPr lang="en-US"/>
              <a:t>©Eaquals</a:t>
            </a:r>
            <a:endParaRPr lang="en-US" dirty="0"/>
          </a:p>
        </p:txBody>
      </p:sp>
      <p:sp>
        <p:nvSpPr>
          <p:cNvPr id="5" name="Footer Placeholder 4">
            <a:extLst>
              <a:ext uri="{FF2B5EF4-FFF2-40B4-BE49-F238E27FC236}">
                <a16:creationId xmlns:a16="http://schemas.microsoft.com/office/drawing/2014/main" id="{36447D5E-BA7F-429E-88D8-CE15B497EEDE}"/>
              </a:ext>
            </a:extLst>
          </p:cNvPr>
          <p:cNvSpPr>
            <a:spLocks noGrp="1"/>
          </p:cNvSpPr>
          <p:nvPr>
            <p:ph type="ftr" sz="quarter" idx="11"/>
          </p:nvPr>
        </p:nvSpPr>
        <p:spPr/>
        <p:txBody>
          <a:bodyPr/>
          <a:lstStyle/>
          <a:p>
            <a:r>
              <a:rPr lang="hu-HU"/>
              <a:t>Eaquals International Conference, #Madrid2019</a:t>
            </a:r>
            <a:endParaRPr lang="en-US" dirty="0"/>
          </a:p>
        </p:txBody>
      </p:sp>
      <p:sp>
        <p:nvSpPr>
          <p:cNvPr id="6" name="Slide Number Placeholder 5">
            <a:extLst>
              <a:ext uri="{FF2B5EF4-FFF2-40B4-BE49-F238E27FC236}">
                <a16:creationId xmlns:a16="http://schemas.microsoft.com/office/drawing/2014/main" id="{E8F82C05-0A2D-4009-85D8-004291A50973}"/>
              </a:ext>
            </a:extLst>
          </p:cNvPr>
          <p:cNvSpPr>
            <a:spLocks noGrp="1"/>
          </p:cNvSpPr>
          <p:nvPr>
            <p:ph type="sldNum" sz="quarter" idx="12"/>
          </p:nvPr>
        </p:nvSpPr>
        <p:spPr/>
        <p:txBody>
          <a:bodyPr/>
          <a:lstStyle/>
          <a:p>
            <a:r>
              <a:rPr lang="hu-HU">
                <a:solidFill>
                  <a:srgbClr val="FFCC00"/>
                </a:solidFill>
              </a:rPr>
              <a:t>www.eaquals.org</a:t>
            </a:r>
            <a:r>
              <a:rPr lang="en-US">
                <a:solidFill>
                  <a:srgbClr val="FFCC00"/>
                </a:solidFill>
              </a:rPr>
              <a:t> </a:t>
            </a:r>
            <a:fld id="{8FA9234E-1C7A-7447-A59A-962B2A212EA2}" type="slidenum">
              <a:rPr lang="en-US" smtClean="0"/>
              <a:pPr/>
              <a:t>‹Nº›</a:t>
            </a:fld>
            <a:endParaRPr lang="en-US" dirty="0"/>
          </a:p>
        </p:txBody>
      </p:sp>
      <p:pic>
        <p:nvPicPr>
          <p:cNvPr id="7" name="Picture 6" descr="Eaquals Slide.jpg">
            <a:extLst>
              <a:ext uri="{FF2B5EF4-FFF2-40B4-BE49-F238E27FC236}">
                <a16:creationId xmlns:a16="http://schemas.microsoft.com/office/drawing/2014/main" id="{54CB0949-2C37-4465-BB38-9A70E1C3E8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descr="Eaquals Logo White.eps">
            <a:extLst>
              <a:ext uri="{FF2B5EF4-FFF2-40B4-BE49-F238E27FC236}">
                <a16:creationId xmlns:a16="http://schemas.microsoft.com/office/drawing/2014/main" id="{2549FCDB-F57E-4D4D-B0F0-6E7B12674E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45618" y="341054"/>
            <a:ext cx="2249121" cy="1134601"/>
          </a:xfrm>
          <a:prstGeom prst="rect">
            <a:avLst/>
          </a:prstGeom>
        </p:spPr>
      </p:pic>
    </p:spTree>
    <p:extLst>
      <p:ext uri="{BB962C8B-B14F-4D97-AF65-F5344CB8AC3E}">
        <p14:creationId xmlns:p14="http://schemas.microsoft.com/office/powerpoint/2010/main" val="379672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28497-E015-402B-81C1-6AA2D0C9D39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C7DBB83-58B1-458F-9395-EB70CF543C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E3BD7C-08B8-4143-A4B5-2F30954B4792}"/>
              </a:ext>
            </a:extLst>
          </p:cNvPr>
          <p:cNvSpPr>
            <a:spLocks noGrp="1"/>
          </p:cNvSpPr>
          <p:nvPr>
            <p:ph type="dt" sz="half" idx="10"/>
          </p:nvPr>
        </p:nvSpPr>
        <p:spPr/>
        <p:txBody>
          <a:bodyPr/>
          <a:lstStyle/>
          <a:p>
            <a:r>
              <a:rPr lang="en-US"/>
              <a:t>©Eaquals</a:t>
            </a:r>
            <a:endParaRPr lang="en-US" dirty="0"/>
          </a:p>
        </p:txBody>
      </p:sp>
      <p:sp>
        <p:nvSpPr>
          <p:cNvPr id="5" name="Footer Placeholder 4">
            <a:extLst>
              <a:ext uri="{FF2B5EF4-FFF2-40B4-BE49-F238E27FC236}">
                <a16:creationId xmlns:a16="http://schemas.microsoft.com/office/drawing/2014/main" id="{31C2D722-0D5F-48F0-A49E-C9967C1B6752}"/>
              </a:ext>
            </a:extLst>
          </p:cNvPr>
          <p:cNvSpPr>
            <a:spLocks noGrp="1"/>
          </p:cNvSpPr>
          <p:nvPr>
            <p:ph type="ftr" sz="quarter" idx="11"/>
          </p:nvPr>
        </p:nvSpPr>
        <p:spPr/>
        <p:txBody>
          <a:bodyPr/>
          <a:lstStyle/>
          <a:p>
            <a:r>
              <a:rPr lang="en-US"/>
              <a:t>Eaquals International Conference, #Madrid2019</a:t>
            </a:r>
            <a:endParaRPr lang="en-US" dirty="0"/>
          </a:p>
        </p:txBody>
      </p:sp>
      <p:sp>
        <p:nvSpPr>
          <p:cNvPr id="6" name="Slide Number Placeholder 5">
            <a:extLst>
              <a:ext uri="{FF2B5EF4-FFF2-40B4-BE49-F238E27FC236}">
                <a16:creationId xmlns:a16="http://schemas.microsoft.com/office/drawing/2014/main" id="{F59B48FA-A133-41BB-A629-75ADE928B796}"/>
              </a:ext>
            </a:extLst>
          </p:cNvPr>
          <p:cNvSpPr>
            <a:spLocks noGrp="1"/>
          </p:cNvSpPr>
          <p:nvPr>
            <p:ph type="sldNum" sz="quarter" idx="12"/>
          </p:nvPr>
        </p:nvSpPr>
        <p:spPr/>
        <p:txBody>
          <a:bodyPr/>
          <a:lstStyle/>
          <a:p>
            <a:fld id="{8FA9234E-1C7A-7447-A59A-962B2A212EA2}" type="slidenum">
              <a:rPr lang="en-US" smtClean="0"/>
              <a:pPr/>
              <a:t>‹Nº›</a:t>
            </a:fld>
            <a:endParaRPr lang="en-US" dirty="0"/>
          </a:p>
        </p:txBody>
      </p:sp>
    </p:spTree>
    <p:extLst>
      <p:ext uri="{BB962C8B-B14F-4D97-AF65-F5344CB8AC3E}">
        <p14:creationId xmlns:p14="http://schemas.microsoft.com/office/powerpoint/2010/main" val="218040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457F01-19ED-4EBB-A741-C0087D7CEC47}"/>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74B605-7FEF-422C-BA24-78B3648F8B8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03774A-4004-4B96-9187-92F41C69C084}"/>
              </a:ext>
            </a:extLst>
          </p:cNvPr>
          <p:cNvSpPr>
            <a:spLocks noGrp="1"/>
          </p:cNvSpPr>
          <p:nvPr>
            <p:ph type="dt" sz="half" idx="10"/>
          </p:nvPr>
        </p:nvSpPr>
        <p:spPr/>
        <p:txBody>
          <a:bodyPr/>
          <a:lstStyle/>
          <a:p>
            <a:r>
              <a:rPr lang="en-US"/>
              <a:t>©Eaquals</a:t>
            </a:r>
            <a:endParaRPr lang="en-US" dirty="0"/>
          </a:p>
        </p:txBody>
      </p:sp>
      <p:sp>
        <p:nvSpPr>
          <p:cNvPr id="5" name="Footer Placeholder 4">
            <a:extLst>
              <a:ext uri="{FF2B5EF4-FFF2-40B4-BE49-F238E27FC236}">
                <a16:creationId xmlns:a16="http://schemas.microsoft.com/office/drawing/2014/main" id="{73887513-36AD-4508-B926-4F373F6DB636}"/>
              </a:ext>
            </a:extLst>
          </p:cNvPr>
          <p:cNvSpPr>
            <a:spLocks noGrp="1"/>
          </p:cNvSpPr>
          <p:nvPr>
            <p:ph type="ftr" sz="quarter" idx="11"/>
          </p:nvPr>
        </p:nvSpPr>
        <p:spPr/>
        <p:txBody>
          <a:bodyPr/>
          <a:lstStyle/>
          <a:p>
            <a:r>
              <a:rPr lang="en-US"/>
              <a:t>Eaquals International Conference, #Madrid2019</a:t>
            </a:r>
            <a:endParaRPr lang="en-US" dirty="0"/>
          </a:p>
        </p:txBody>
      </p:sp>
      <p:sp>
        <p:nvSpPr>
          <p:cNvPr id="6" name="Slide Number Placeholder 5">
            <a:extLst>
              <a:ext uri="{FF2B5EF4-FFF2-40B4-BE49-F238E27FC236}">
                <a16:creationId xmlns:a16="http://schemas.microsoft.com/office/drawing/2014/main" id="{3DFD1AA9-DB71-4888-8D39-1CC3161F336C}"/>
              </a:ext>
            </a:extLst>
          </p:cNvPr>
          <p:cNvSpPr>
            <a:spLocks noGrp="1"/>
          </p:cNvSpPr>
          <p:nvPr>
            <p:ph type="sldNum" sz="quarter" idx="12"/>
          </p:nvPr>
        </p:nvSpPr>
        <p:spPr/>
        <p:txBody>
          <a:bodyPr/>
          <a:lstStyle/>
          <a:p>
            <a:fld id="{8FA9234E-1C7A-7447-A59A-962B2A212EA2}" type="slidenum">
              <a:rPr lang="en-US" smtClean="0"/>
              <a:pPr/>
              <a:t>‹Nº›</a:t>
            </a:fld>
            <a:endParaRPr lang="en-US" dirty="0"/>
          </a:p>
        </p:txBody>
      </p:sp>
    </p:spTree>
    <p:extLst>
      <p:ext uri="{BB962C8B-B14F-4D97-AF65-F5344CB8AC3E}">
        <p14:creationId xmlns:p14="http://schemas.microsoft.com/office/powerpoint/2010/main" val="292985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F1548-4140-49A7-A3A0-39B0CF59A1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834C1D-3E75-495C-BAA2-883B7ECA33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B0ECEC-8445-45DA-A12D-6B7F700179FC}"/>
              </a:ext>
            </a:extLst>
          </p:cNvPr>
          <p:cNvSpPr>
            <a:spLocks noGrp="1"/>
          </p:cNvSpPr>
          <p:nvPr>
            <p:ph type="dt" sz="half" idx="10"/>
          </p:nvPr>
        </p:nvSpPr>
        <p:spPr/>
        <p:txBody>
          <a:bodyPr/>
          <a:lstStyle/>
          <a:p>
            <a:r>
              <a:rPr lang="en-US"/>
              <a:t>©Eaquals</a:t>
            </a:r>
            <a:endParaRPr lang="en-US" dirty="0"/>
          </a:p>
        </p:txBody>
      </p:sp>
      <p:sp>
        <p:nvSpPr>
          <p:cNvPr id="5" name="Footer Placeholder 4">
            <a:extLst>
              <a:ext uri="{FF2B5EF4-FFF2-40B4-BE49-F238E27FC236}">
                <a16:creationId xmlns:a16="http://schemas.microsoft.com/office/drawing/2014/main" id="{391E28E3-A527-468F-BD1B-B6C6CBEFE0E2}"/>
              </a:ext>
            </a:extLst>
          </p:cNvPr>
          <p:cNvSpPr>
            <a:spLocks noGrp="1"/>
          </p:cNvSpPr>
          <p:nvPr>
            <p:ph type="ftr" sz="quarter" idx="11"/>
          </p:nvPr>
        </p:nvSpPr>
        <p:spPr/>
        <p:txBody>
          <a:bodyPr/>
          <a:lstStyle/>
          <a:p>
            <a:r>
              <a:rPr lang="hu-HU"/>
              <a:t>Eaquals International Conference, #Madrid2019</a:t>
            </a:r>
            <a:endParaRPr lang="en-US" dirty="0"/>
          </a:p>
        </p:txBody>
      </p:sp>
      <p:sp>
        <p:nvSpPr>
          <p:cNvPr id="6" name="Slide Number Placeholder 5">
            <a:extLst>
              <a:ext uri="{FF2B5EF4-FFF2-40B4-BE49-F238E27FC236}">
                <a16:creationId xmlns:a16="http://schemas.microsoft.com/office/drawing/2014/main" id="{049153E7-9AEE-4A33-8C53-0529E06F6553}"/>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‹Nº›</a:t>
            </a:fld>
            <a:endParaRPr lang="en-US" dirty="0"/>
          </a:p>
        </p:txBody>
      </p:sp>
    </p:spTree>
    <p:extLst>
      <p:ext uri="{BB962C8B-B14F-4D97-AF65-F5344CB8AC3E}">
        <p14:creationId xmlns:p14="http://schemas.microsoft.com/office/powerpoint/2010/main" val="126224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EBB7-5DFF-49D7-9E23-6251820A6ED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F3FD3A7-49D8-44DA-BC10-B598E2A2BD3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2B00A4-229C-4D45-8D55-4162930C5F04}"/>
              </a:ext>
            </a:extLst>
          </p:cNvPr>
          <p:cNvSpPr>
            <a:spLocks noGrp="1"/>
          </p:cNvSpPr>
          <p:nvPr>
            <p:ph type="dt" sz="half" idx="10"/>
          </p:nvPr>
        </p:nvSpPr>
        <p:spPr/>
        <p:txBody>
          <a:bodyPr/>
          <a:lstStyle/>
          <a:p>
            <a:r>
              <a:rPr lang="en-US"/>
              <a:t>©Eaquals</a:t>
            </a:r>
            <a:endParaRPr lang="en-US" dirty="0"/>
          </a:p>
        </p:txBody>
      </p:sp>
      <p:sp>
        <p:nvSpPr>
          <p:cNvPr id="5" name="Footer Placeholder 4">
            <a:extLst>
              <a:ext uri="{FF2B5EF4-FFF2-40B4-BE49-F238E27FC236}">
                <a16:creationId xmlns:a16="http://schemas.microsoft.com/office/drawing/2014/main" id="{613B96FD-5520-4C8A-8A69-977F6B808F0E}"/>
              </a:ext>
            </a:extLst>
          </p:cNvPr>
          <p:cNvSpPr>
            <a:spLocks noGrp="1"/>
          </p:cNvSpPr>
          <p:nvPr>
            <p:ph type="ftr" sz="quarter" idx="11"/>
          </p:nvPr>
        </p:nvSpPr>
        <p:spPr/>
        <p:txBody>
          <a:bodyPr/>
          <a:lstStyle/>
          <a:p>
            <a:r>
              <a:rPr lang="en-US"/>
              <a:t>Eaquals International Conference, #Madrid2019</a:t>
            </a:r>
            <a:endParaRPr lang="en-US" dirty="0"/>
          </a:p>
        </p:txBody>
      </p:sp>
      <p:sp>
        <p:nvSpPr>
          <p:cNvPr id="6" name="Slide Number Placeholder 5">
            <a:extLst>
              <a:ext uri="{FF2B5EF4-FFF2-40B4-BE49-F238E27FC236}">
                <a16:creationId xmlns:a16="http://schemas.microsoft.com/office/drawing/2014/main" id="{BE8A612D-BC41-40FB-A62A-6C05BD9FE3DA}"/>
              </a:ext>
            </a:extLst>
          </p:cNvPr>
          <p:cNvSpPr>
            <a:spLocks noGrp="1"/>
          </p:cNvSpPr>
          <p:nvPr>
            <p:ph type="sldNum" sz="quarter" idx="12"/>
          </p:nvPr>
        </p:nvSpPr>
        <p:spPr/>
        <p:txBody>
          <a:bodyPr/>
          <a:lstStyle/>
          <a:p>
            <a:fld id="{8FA9234E-1C7A-7447-A59A-962B2A212EA2}" type="slidenum">
              <a:rPr lang="en-US" smtClean="0"/>
              <a:pPr/>
              <a:t>‹Nº›</a:t>
            </a:fld>
            <a:endParaRPr lang="en-US" dirty="0"/>
          </a:p>
        </p:txBody>
      </p:sp>
    </p:spTree>
    <p:extLst>
      <p:ext uri="{BB962C8B-B14F-4D97-AF65-F5344CB8AC3E}">
        <p14:creationId xmlns:p14="http://schemas.microsoft.com/office/powerpoint/2010/main" val="392625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7CB15-7CD0-4046-B565-23EE120147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05B53D-5DF5-4976-9042-D828EBAB99F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E946555-7856-4B4A-9112-EA43E3BF005D}"/>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CEE03E-8E8A-449C-A44C-13B3A7AE9496}"/>
              </a:ext>
            </a:extLst>
          </p:cNvPr>
          <p:cNvSpPr>
            <a:spLocks noGrp="1"/>
          </p:cNvSpPr>
          <p:nvPr>
            <p:ph type="dt" sz="half" idx="10"/>
          </p:nvPr>
        </p:nvSpPr>
        <p:spPr/>
        <p:txBody>
          <a:bodyPr/>
          <a:lstStyle/>
          <a:p>
            <a:r>
              <a:rPr lang="en-US"/>
              <a:t>©Eaquals</a:t>
            </a:r>
            <a:endParaRPr lang="en-US" dirty="0"/>
          </a:p>
        </p:txBody>
      </p:sp>
      <p:sp>
        <p:nvSpPr>
          <p:cNvPr id="6" name="Footer Placeholder 5">
            <a:extLst>
              <a:ext uri="{FF2B5EF4-FFF2-40B4-BE49-F238E27FC236}">
                <a16:creationId xmlns:a16="http://schemas.microsoft.com/office/drawing/2014/main" id="{1F5D26E9-FACC-4447-94CC-A61F44151A51}"/>
              </a:ext>
            </a:extLst>
          </p:cNvPr>
          <p:cNvSpPr>
            <a:spLocks noGrp="1"/>
          </p:cNvSpPr>
          <p:nvPr>
            <p:ph type="ftr" sz="quarter" idx="11"/>
          </p:nvPr>
        </p:nvSpPr>
        <p:spPr/>
        <p:txBody>
          <a:bodyPr/>
          <a:lstStyle/>
          <a:p>
            <a:r>
              <a:rPr lang="en-GB"/>
              <a:t>Eaquals International Conference, #Madrid2019</a:t>
            </a:r>
          </a:p>
        </p:txBody>
      </p:sp>
      <p:sp>
        <p:nvSpPr>
          <p:cNvPr id="7" name="Slide Number Placeholder 6">
            <a:extLst>
              <a:ext uri="{FF2B5EF4-FFF2-40B4-BE49-F238E27FC236}">
                <a16:creationId xmlns:a16="http://schemas.microsoft.com/office/drawing/2014/main" id="{D5CA0E1E-CF61-4A1F-902B-426AA1A0FEDD}"/>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‹Nº›</a:t>
            </a:fld>
            <a:endParaRPr lang="en-US" dirty="0"/>
          </a:p>
        </p:txBody>
      </p:sp>
      <p:sp>
        <p:nvSpPr>
          <p:cNvPr id="8" name="Footer Placeholder 4">
            <a:extLst>
              <a:ext uri="{FF2B5EF4-FFF2-40B4-BE49-F238E27FC236}">
                <a16:creationId xmlns:a16="http://schemas.microsoft.com/office/drawing/2014/main" id="{435789EE-EA38-41DC-951C-C895A9776639}"/>
              </a:ext>
            </a:extLst>
          </p:cNvPr>
          <p:cNvSpPr txBox="1">
            <a:spLocks/>
          </p:cNvSpPr>
          <p:nvPr userDrawn="1"/>
        </p:nvSpPr>
        <p:spPr>
          <a:xfrm>
            <a:off x="2048672" y="6362487"/>
            <a:ext cx="4123528"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hu-HU" dirty="0"/>
              <a:t>Eaquals International </a:t>
            </a:r>
            <a:r>
              <a:rPr lang="hu-HU" dirty="0" err="1"/>
              <a:t>Conference</a:t>
            </a:r>
            <a:r>
              <a:rPr lang="hu-HU" dirty="0"/>
              <a:t>, </a:t>
            </a:r>
            <a:r>
              <a:rPr lang="en-GB" dirty="0"/>
              <a:t>Riga</a:t>
            </a:r>
            <a:r>
              <a:rPr lang="hu-HU" dirty="0"/>
              <a:t>, </a:t>
            </a:r>
            <a:r>
              <a:rPr lang="en-GB" dirty="0"/>
              <a:t>27 </a:t>
            </a:r>
            <a:r>
              <a:rPr lang="hu-HU" dirty="0"/>
              <a:t>– </a:t>
            </a:r>
            <a:r>
              <a:rPr lang="en-GB" dirty="0"/>
              <a:t>29</a:t>
            </a:r>
            <a:r>
              <a:rPr lang="hu-HU" dirty="0"/>
              <a:t> </a:t>
            </a:r>
            <a:r>
              <a:rPr lang="hu-HU" dirty="0" err="1"/>
              <a:t>April</a:t>
            </a:r>
            <a:r>
              <a:rPr lang="hu-HU" dirty="0"/>
              <a:t> 201</a:t>
            </a:r>
            <a:r>
              <a:rPr lang="en-GB" dirty="0"/>
              <a:t>7</a:t>
            </a:r>
            <a:endParaRPr lang="en-US" dirty="0"/>
          </a:p>
        </p:txBody>
      </p:sp>
    </p:spTree>
    <p:extLst>
      <p:ext uri="{BB962C8B-B14F-4D97-AF65-F5344CB8AC3E}">
        <p14:creationId xmlns:p14="http://schemas.microsoft.com/office/powerpoint/2010/main" val="37696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6CF5-2E10-40D9-879B-654A7B38AF16}"/>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F6CAED-40CC-4765-9EB5-356784EDBB9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D5601E9-3E58-4BA4-B215-54A114DC5EAF}"/>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FCC6261-D5AE-47F8-97E2-01ACE1323D6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F2A4968-C486-4803-A660-A93C9708809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914809-7E15-4E01-881A-F06322237381}"/>
              </a:ext>
            </a:extLst>
          </p:cNvPr>
          <p:cNvSpPr>
            <a:spLocks noGrp="1"/>
          </p:cNvSpPr>
          <p:nvPr>
            <p:ph type="dt" sz="half" idx="10"/>
          </p:nvPr>
        </p:nvSpPr>
        <p:spPr/>
        <p:txBody>
          <a:bodyPr/>
          <a:lstStyle/>
          <a:p>
            <a:r>
              <a:rPr lang="en-US"/>
              <a:t>©Eaquals</a:t>
            </a:r>
            <a:endParaRPr lang="en-US" dirty="0"/>
          </a:p>
        </p:txBody>
      </p:sp>
      <p:sp>
        <p:nvSpPr>
          <p:cNvPr id="8" name="Footer Placeholder 7">
            <a:extLst>
              <a:ext uri="{FF2B5EF4-FFF2-40B4-BE49-F238E27FC236}">
                <a16:creationId xmlns:a16="http://schemas.microsoft.com/office/drawing/2014/main" id="{186EFE3C-FA10-46A3-A7E1-3C93E2774421}"/>
              </a:ext>
            </a:extLst>
          </p:cNvPr>
          <p:cNvSpPr>
            <a:spLocks noGrp="1"/>
          </p:cNvSpPr>
          <p:nvPr>
            <p:ph type="ftr" sz="quarter" idx="11"/>
          </p:nvPr>
        </p:nvSpPr>
        <p:spPr/>
        <p:txBody>
          <a:bodyPr/>
          <a:lstStyle/>
          <a:p>
            <a:r>
              <a:rPr lang="en-US"/>
              <a:t>Eaquals International Conference, #Madrid2019</a:t>
            </a:r>
            <a:endParaRPr lang="en-US" dirty="0"/>
          </a:p>
        </p:txBody>
      </p:sp>
      <p:sp>
        <p:nvSpPr>
          <p:cNvPr id="9" name="Slide Number Placeholder 8">
            <a:extLst>
              <a:ext uri="{FF2B5EF4-FFF2-40B4-BE49-F238E27FC236}">
                <a16:creationId xmlns:a16="http://schemas.microsoft.com/office/drawing/2014/main" id="{2B7BDCF9-F4D8-4B8D-AFD9-1593DCF1EB63}"/>
              </a:ext>
            </a:extLst>
          </p:cNvPr>
          <p:cNvSpPr>
            <a:spLocks noGrp="1"/>
          </p:cNvSpPr>
          <p:nvPr>
            <p:ph type="sldNum" sz="quarter" idx="12"/>
          </p:nvPr>
        </p:nvSpPr>
        <p:spPr/>
        <p:txBody>
          <a:bodyPr/>
          <a:lstStyle/>
          <a:p>
            <a:fld id="{8FA9234E-1C7A-7447-A59A-962B2A212EA2}" type="slidenum">
              <a:rPr lang="en-US" smtClean="0"/>
              <a:pPr/>
              <a:t>‹Nº›</a:t>
            </a:fld>
            <a:endParaRPr lang="en-US" dirty="0"/>
          </a:p>
        </p:txBody>
      </p:sp>
    </p:spTree>
    <p:extLst>
      <p:ext uri="{BB962C8B-B14F-4D97-AF65-F5344CB8AC3E}">
        <p14:creationId xmlns:p14="http://schemas.microsoft.com/office/powerpoint/2010/main" val="162124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AE0CD-E489-4C86-BD38-287208711F8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7A551F-3838-483C-8E00-D4051F1DAA5D}"/>
              </a:ext>
            </a:extLst>
          </p:cNvPr>
          <p:cNvSpPr>
            <a:spLocks noGrp="1"/>
          </p:cNvSpPr>
          <p:nvPr>
            <p:ph type="dt" sz="half" idx="10"/>
          </p:nvPr>
        </p:nvSpPr>
        <p:spPr/>
        <p:txBody>
          <a:bodyPr/>
          <a:lstStyle/>
          <a:p>
            <a:r>
              <a:rPr lang="en-US"/>
              <a:t>©Eaquals</a:t>
            </a:r>
            <a:endParaRPr lang="en-US" dirty="0"/>
          </a:p>
        </p:txBody>
      </p:sp>
      <p:sp>
        <p:nvSpPr>
          <p:cNvPr id="4" name="Footer Placeholder 3">
            <a:extLst>
              <a:ext uri="{FF2B5EF4-FFF2-40B4-BE49-F238E27FC236}">
                <a16:creationId xmlns:a16="http://schemas.microsoft.com/office/drawing/2014/main" id="{92C20B38-4D4A-4864-BA5A-1EC97FCB9882}"/>
              </a:ext>
            </a:extLst>
          </p:cNvPr>
          <p:cNvSpPr>
            <a:spLocks noGrp="1"/>
          </p:cNvSpPr>
          <p:nvPr>
            <p:ph type="ftr" sz="quarter" idx="11"/>
          </p:nvPr>
        </p:nvSpPr>
        <p:spPr/>
        <p:txBody>
          <a:bodyPr/>
          <a:lstStyle/>
          <a:p>
            <a:r>
              <a:rPr lang="hu-HU"/>
              <a:t>Eaquals International Conference, #Madrid2019</a:t>
            </a:r>
            <a:endParaRPr lang="en-US" dirty="0"/>
          </a:p>
        </p:txBody>
      </p:sp>
      <p:sp>
        <p:nvSpPr>
          <p:cNvPr id="5" name="Slide Number Placeholder 4">
            <a:extLst>
              <a:ext uri="{FF2B5EF4-FFF2-40B4-BE49-F238E27FC236}">
                <a16:creationId xmlns:a16="http://schemas.microsoft.com/office/drawing/2014/main" id="{48B273E4-1EF1-4DFE-903F-D8EE379DFBFF}"/>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‹Nº›</a:t>
            </a:fld>
            <a:endParaRPr lang="en-US" dirty="0"/>
          </a:p>
        </p:txBody>
      </p:sp>
    </p:spTree>
    <p:extLst>
      <p:ext uri="{BB962C8B-B14F-4D97-AF65-F5344CB8AC3E}">
        <p14:creationId xmlns:p14="http://schemas.microsoft.com/office/powerpoint/2010/main" val="2317804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D2FD9B-6E64-4275-92FA-E4463A6FCA46}"/>
              </a:ext>
            </a:extLst>
          </p:cNvPr>
          <p:cNvSpPr>
            <a:spLocks noGrp="1"/>
          </p:cNvSpPr>
          <p:nvPr>
            <p:ph type="dt" sz="half" idx="10"/>
          </p:nvPr>
        </p:nvSpPr>
        <p:spPr/>
        <p:txBody>
          <a:bodyPr/>
          <a:lstStyle/>
          <a:p>
            <a:r>
              <a:rPr lang="en-US"/>
              <a:t>©Eaquals</a:t>
            </a:r>
            <a:endParaRPr lang="en-US" dirty="0"/>
          </a:p>
        </p:txBody>
      </p:sp>
      <p:sp>
        <p:nvSpPr>
          <p:cNvPr id="3" name="Footer Placeholder 2">
            <a:extLst>
              <a:ext uri="{FF2B5EF4-FFF2-40B4-BE49-F238E27FC236}">
                <a16:creationId xmlns:a16="http://schemas.microsoft.com/office/drawing/2014/main" id="{A7D0FAD9-A625-4E91-8083-ACA07B7389E1}"/>
              </a:ext>
            </a:extLst>
          </p:cNvPr>
          <p:cNvSpPr>
            <a:spLocks noGrp="1"/>
          </p:cNvSpPr>
          <p:nvPr>
            <p:ph type="ftr" sz="quarter" idx="11"/>
          </p:nvPr>
        </p:nvSpPr>
        <p:spPr/>
        <p:txBody>
          <a:bodyPr/>
          <a:lstStyle/>
          <a:p>
            <a:r>
              <a:rPr lang="hu-HU"/>
              <a:t>Eaquals International Conference, #Madrid2019</a:t>
            </a:r>
            <a:endParaRPr lang="en-US" dirty="0"/>
          </a:p>
        </p:txBody>
      </p:sp>
      <p:sp>
        <p:nvSpPr>
          <p:cNvPr id="4" name="Slide Number Placeholder 3">
            <a:extLst>
              <a:ext uri="{FF2B5EF4-FFF2-40B4-BE49-F238E27FC236}">
                <a16:creationId xmlns:a16="http://schemas.microsoft.com/office/drawing/2014/main" id="{F56421D7-0857-4493-BB51-87571236C513}"/>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‹Nº›</a:t>
            </a:fld>
            <a:endParaRPr lang="en-US" dirty="0"/>
          </a:p>
        </p:txBody>
      </p:sp>
    </p:spTree>
    <p:extLst>
      <p:ext uri="{BB962C8B-B14F-4D97-AF65-F5344CB8AC3E}">
        <p14:creationId xmlns:p14="http://schemas.microsoft.com/office/powerpoint/2010/main" val="34504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7A97D-2E9B-420C-80D4-C5C4FC4B348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8254AA-455F-467B-8958-91C3BA483D1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F4D4FA-5623-44DA-B5FF-008378B50C0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57222B1-0559-4872-A23E-5AD6D3C4E013}"/>
              </a:ext>
            </a:extLst>
          </p:cNvPr>
          <p:cNvSpPr>
            <a:spLocks noGrp="1"/>
          </p:cNvSpPr>
          <p:nvPr>
            <p:ph type="dt" sz="half" idx="10"/>
          </p:nvPr>
        </p:nvSpPr>
        <p:spPr/>
        <p:txBody>
          <a:bodyPr/>
          <a:lstStyle/>
          <a:p>
            <a:r>
              <a:rPr lang="en-US"/>
              <a:t>©Eaquals</a:t>
            </a:r>
            <a:endParaRPr lang="en-US" dirty="0"/>
          </a:p>
        </p:txBody>
      </p:sp>
      <p:sp>
        <p:nvSpPr>
          <p:cNvPr id="6" name="Footer Placeholder 5">
            <a:extLst>
              <a:ext uri="{FF2B5EF4-FFF2-40B4-BE49-F238E27FC236}">
                <a16:creationId xmlns:a16="http://schemas.microsoft.com/office/drawing/2014/main" id="{AF5FB640-D321-4A9B-9E5C-3F75F700F768}"/>
              </a:ext>
            </a:extLst>
          </p:cNvPr>
          <p:cNvSpPr>
            <a:spLocks noGrp="1"/>
          </p:cNvSpPr>
          <p:nvPr>
            <p:ph type="ftr" sz="quarter" idx="11"/>
          </p:nvPr>
        </p:nvSpPr>
        <p:spPr/>
        <p:txBody>
          <a:bodyPr/>
          <a:lstStyle/>
          <a:p>
            <a:r>
              <a:rPr lang="hu-HU"/>
              <a:t>Eaquals International Conference, #Madrid2019</a:t>
            </a:r>
            <a:endParaRPr lang="en-US" dirty="0"/>
          </a:p>
        </p:txBody>
      </p:sp>
      <p:sp>
        <p:nvSpPr>
          <p:cNvPr id="7" name="Slide Number Placeholder 6">
            <a:extLst>
              <a:ext uri="{FF2B5EF4-FFF2-40B4-BE49-F238E27FC236}">
                <a16:creationId xmlns:a16="http://schemas.microsoft.com/office/drawing/2014/main" id="{7477095C-7F0B-40BB-BEB6-EDAAC2052D7D}"/>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‹Nº›</a:t>
            </a:fld>
            <a:endParaRPr lang="en-US" dirty="0"/>
          </a:p>
        </p:txBody>
      </p:sp>
    </p:spTree>
    <p:extLst>
      <p:ext uri="{BB962C8B-B14F-4D97-AF65-F5344CB8AC3E}">
        <p14:creationId xmlns:p14="http://schemas.microsoft.com/office/powerpoint/2010/main" val="1690511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2BD62-31DF-49D0-A325-61DAF7C0186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EBB6D68-CB71-4D16-87C1-6000AF6FB99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CBF9A546-C4BA-41BC-A678-C9F6092C5B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DF807E5-5A8B-4846-9227-BC344CB248E5}"/>
              </a:ext>
            </a:extLst>
          </p:cNvPr>
          <p:cNvSpPr>
            <a:spLocks noGrp="1"/>
          </p:cNvSpPr>
          <p:nvPr>
            <p:ph type="dt" sz="half" idx="10"/>
          </p:nvPr>
        </p:nvSpPr>
        <p:spPr/>
        <p:txBody>
          <a:bodyPr/>
          <a:lstStyle/>
          <a:p>
            <a:r>
              <a:rPr lang="en-US"/>
              <a:t>©Eaquals</a:t>
            </a:r>
            <a:endParaRPr lang="en-US" dirty="0"/>
          </a:p>
        </p:txBody>
      </p:sp>
      <p:sp>
        <p:nvSpPr>
          <p:cNvPr id="6" name="Footer Placeholder 5">
            <a:extLst>
              <a:ext uri="{FF2B5EF4-FFF2-40B4-BE49-F238E27FC236}">
                <a16:creationId xmlns:a16="http://schemas.microsoft.com/office/drawing/2014/main" id="{98CF0D47-141B-4E7F-BC29-1F7B680113BD}"/>
              </a:ext>
            </a:extLst>
          </p:cNvPr>
          <p:cNvSpPr>
            <a:spLocks noGrp="1"/>
          </p:cNvSpPr>
          <p:nvPr>
            <p:ph type="ftr" sz="quarter" idx="11"/>
          </p:nvPr>
        </p:nvSpPr>
        <p:spPr/>
        <p:txBody>
          <a:bodyPr/>
          <a:lstStyle/>
          <a:p>
            <a:r>
              <a:rPr lang="hu-HU"/>
              <a:t>Eaquals International Conference, #Madrid2019</a:t>
            </a:r>
            <a:endParaRPr lang="en-US" dirty="0"/>
          </a:p>
        </p:txBody>
      </p:sp>
      <p:sp>
        <p:nvSpPr>
          <p:cNvPr id="7" name="Slide Number Placeholder 6">
            <a:extLst>
              <a:ext uri="{FF2B5EF4-FFF2-40B4-BE49-F238E27FC236}">
                <a16:creationId xmlns:a16="http://schemas.microsoft.com/office/drawing/2014/main" id="{2616D3EB-3EE7-4F78-80DF-255788A695B8}"/>
              </a:ext>
            </a:extLst>
          </p:cNvPr>
          <p:cNvSpPr>
            <a:spLocks noGrp="1"/>
          </p:cNvSpPr>
          <p:nvPr>
            <p:ph type="sldNum" sz="quarter" idx="12"/>
          </p:nvPr>
        </p:nvSpPr>
        <p:spPr/>
        <p:txBody>
          <a:bodyPr/>
          <a:lstStyle/>
          <a:p>
            <a:r>
              <a:rPr lang="hu-HU">
                <a:solidFill>
                  <a:srgbClr val="263B86"/>
                </a:solidFill>
              </a:rPr>
              <a:t>www.eaquals.org</a:t>
            </a:r>
            <a:r>
              <a:rPr lang="en-US">
                <a:solidFill>
                  <a:srgbClr val="FFCC00"/>
                </a:solidFill>
              </a:rPr>
              <a:t>  </a:t>
            </a:r>
            <a:fld id="{8FA9234E-1C7A-7447-A59A-962B2A212EA2}" type="slidenum">
              <a:rPr lang="en-US" smtClean="0"/>
              <a:pPr/>
              <a:t>‹Nº›</a:t>
            </a:fld>
            <a:endParaRPr lang="en-US" dirty="0"/>
          </a:p>
        </p:txBody>
      </p:sp>
    </p:spTree>
    <p:extLst>
      <p:ext uri="{BB962C8B-B14F-4D97-AF65-F5344CB8AC3E}">
        <p14:creationId xmlns:p14="http://schemas.microsoft.com/office/powerpoint/2010/main" val="3811176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C570E3-D4DD-4450-B389-D9E673440B4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31DBAB-F1E5-492F-9579-CDCB993A95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A2E15A-DCCD-4321-9584-B6CB0B1814D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©Eaquals</a:t>
            </a:r>
            <a:endParaRPr lang="en-US" dirty="0"/>
          </a:p>
        </p:txBody>
      </p:sp>
      <p:sp>
        <p:nvSpPr>
          <p:cNvPr id="5" name="Footer Placeholder 4">
            <a:extLst>
              <a:ext uri="{FF2B5EF4-FFF2-40B4-BE49-F238E27FC236}">
                <a16:creationId xmlns:a16="http://schemas.microsoft.com/office/drawing/2014/main" id="{1BC08B64-8076-4833-A36A-36D4E0444DB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Eaquals International Conference, #Madrid2019</a:t>
            </a:r>
            <a:endParaRPr lang="en-US" dirty="0"/>
          </a:p>
        </p:txBody>
      </p:sp>
      <p:sp>
        <p:nvSpPr>
          <p:cNvPr id="6" name="Slide Number Placeholder 5">
            <a:extLst>
              <a:ext uri="{FF2B5EF4-FFF2-40B4-BE49-F238E27FC236}">
                <a16:creationId xmlns:a16="http://schemas.microsoft.com/office/drawing/2014/main" id="{191CD57E-83BE-4E21-AD45-2C6D1D2EE1B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A9234E-1C7A-7447-A59A-962B2A212EA2}" type="slidenum">
              <a:rPr lang="en-US" smtClean="0"/>
              <a:pPr/>
              <a:t>‹Nº›</a:t>
            </a:fld>
            <a:endParaRPr lang="en-US" dirty="0"/>
          </a:p>
        </p:txBody>
      </p:sp>
      <p:pic>
        <p:nvPicPr>
          <p:cNvPr id="7" name="Picture 6">
            <a:extLst>
              <a:ext uri="{FF2B5EF4-FFF2-40B4-BE49-F238E27FC236}">
                <a16:creationId xmlns:a16="http://schemas.microsoft.com/office/drawing/2014/main" id="{3A45CBF9-9B80-4339-88C6-CFF6EF02FD4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45617" y="253372"/>
            <a:ext cx="2249121" cy="1135035"/>
          </a:xfrm>
          <a:prstGeom prst="rect">
            <a:avLst/>
          </a:prstGeom>
        </p:spPr>
      </p:pic>
    </p:spTree>
    <p:extLst>
      <p:ext uri="{BB962C8B-B14F-4D97-AF65-F5344CB8AC3E}">
        <p14:creationId xmlns:p14="http://schemas.microsoft.com/office/powerpoint/2010/main" val="2519644291"/>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tonyburgess1969.net/2016/07/01/thank-you-you-know-who-you-ar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47255"/>
            <a:ext cx="7869264" cy="1353196"/>
          </a:xfrm>
        </p:spPr>
        <p:txBody>
          <a:bodyPr>
            <a:normAutofit/>
          </a:bodyPr>
          <a:lstStyle/>
          <a:p>
            <a:r>
              <a:rPr lang="en-GB" b="1" dirty="0">
                <a:solidFill>
                  <a:schemeClr val="bg1"/>
                </a:solidFill>
              </a:rPr>
              <a:t>Teachers´ Beliefs in Times of Shifting Paradigms</a:t>
            </a:r>
            <a:endParaRPr lang="en-US" b="1" dirty="0">
              <a:solidFill>
                <a:schemeClr val="bg1"/>
              </a:solidFill>
            </a:endParaRPr>
          </a:p>
        </p:txBody>
      </p:sp>
      <p:sp>
        <p:nvSpPr>
          <p:cNvPr id="3" name="Subtitle 2"/>
          <p:cNvSpPr>
            <a:spLocks noGrp="1"/>
          </p:cNvSpPr>
          <p:nvPr>
            <p:ph type="subTitle" idx="1"/>
          </p:nvPr>
        </p:nvSpPr>
        <p:spPr>
          <a:xfrm>
            <a:off x="856282" y="4110924"/>
            <a:ext cx="7869264" cy="2165889"/>
          </a:xfrm>
        </p:spPr>
        <p:txBody>
          <a:bodyPr>
            <a:normAutofit/>
          </a:bodyPr>
          <a:lstStyle/>
          <a:p>
            <a:r>
              <a:rPr lang="en-GB" sz="2400" dirty="0">
                <a:solidFill>
                  <a:schemeClr val="bg1"/>
                </a:solidFill>
              </a:rPr>
              <a:t>A Mixed Methods Investigation into Language Teachers’ Beliefs and Attitudes towards Curricular Reform in Ireland </a:t>
            </a:r>
          </a:p>
          <a:p>
            <a:endParaRPr lang="en-GB" sz="2400" dirty="0">
              <a:solidFill>
                <a:schemeClr val="bg1"/>
              </a:solidFill>
            </a:endParaRPr>
          </a:p>
          <a:p>
            <a:endParaRPr lang="en-GB" sz="2400" dirty="0">
              <a:solidFill>
                <a:schemeClr val="bg1"/>
              </a:solidFill>
            </a:endParaRPr>
          </a:p>
          <a:p>
            <a:r>
              <a:rPr lang="en-GB" sz="2400" dirty="0">
                <a:solidFill>
                  <a:schemeClr val="bg1"/>
                </a:solidFill>
              </a:rPr>
              <a:t>Elisabeth Butler</a:t>
            </a:r>
            <a:endParaRPr lang="en-US" sz="2400" dirty="0">
              <a:solidFill>
                <a:schemeClr val="bg1"/>
              </a:solidFill>
            </a:endParaRPr>
          </a:p>
        </p:txBody>
      </p:sp>
      <p:sp>
        <p:nvSpPr>
          <p:cNvPr id="4" name="Date Placeholder 3"/>
          <p:cNvSpPr>
            <a:spLocks noGrp="1"/>
          </p:cNvSpPr>
          <p:nvPr>
            <p:ph type="dt" sz="half" idx="10"/>
          </p:nvPr>
        </p:nvSpPr>
        <p:spPr/>
        <p:txBody>
          <a:bodyPr/>
          <a:lstStyle/>
          <a:p>
            <a:r>
              <a:rPr lang="en-US" sz="1200">
                <a:solidFill>
                  <a:schemeClr val="bg1"/>
                </a:solidFill>
              </a:rPr>
              <a:t>©Eaquals</a:t>
            </a:r>
            <a:endParaRPr lang="en-US" sz="1200" dirty="0">
              <a:solidFill>
                <a:schemeClr val="bg1"/>
              </a:solidFill>
            </a:endParaRPr>
          </a:p>
        </p:txBody>
      </p:sp>
      <p:sp>
        <p:nvSpPr>
          <p:cNvPr id="7" name="Footer Placeholder 4"/>
          <p:cNvSpPr>
            <a:spLocks noGrp="1"/>
          </p:cNvSpPr>
          <p:nvPr>
            <p:ph type="ftr" sz="quarter" idx="11"/>
          </p:nvPr>
        </p:nvSpPr>
        <p:spPr>
          <a:xfrm>
            <a:off x="1896271" y="6370475"/>
            <a:ext cx="4783497" cy="350999"/>
          </a:xfrm>
        </p:spPr>
        <p:txBody>
          <a:bodyPr/>
          <a:lstStyle>
            <a:lvl1pPr>
              <a:defRPr b="1">
                <a:solidFill>
                  <a:srgbClr val="FFCC00"/>
                </a:solidFill>
              </a:defRPr>
            </a:lvl1pPr>
          </a:lstStyle>
          <a:p>
            <a:r>
              <a:rPr lang="hu-HU" sz="1200"/>
              <a:t>Eaquals International Conference, #Madrid2019</a:t>
            </a:r>
            <a:endParaRPr lang="en-US" sz="1200" dirty="0"/>
          </a:p>
        </p:txBody>
      </p:sp>
      <p:sp>
        <p:nvSpPr>
          <p:cNvPr id="8" name="Slide Number Placeholder 5"/>
          <p:cNvSpPr txBox="1">
            <a:spLocks/>
          </p:cNvSpPr>
          <p:nvPr/>
        </p:nvSpPr>
        <p:spPr>
          <a:xfrm>
            <a:off x="7051729" y="6356349"/>
            <a:ext cx="1617799" cy="365125"/>
          </a:xfrm>
          <a:prstGeom prst="rect">
            <a:avLst/>
          </a:prstGeom>
        </p:spPr>
        <p:txBody>
          <a:bodyPr vert="horz" lIns="91440" tIns="45720" rIns="91440" bIns="45720" rtlCol="0" anchor="ctr"/>
          <a:lstStyle>
            <a:defPPr>
              <a:defRPr lang="en-US"/>
            </a:defPPr>
            <a:lvl1pPr marL="0" algn="r" defTabSz="457200" rtl="0" eaLnBrk="1" latinLnBrk="0" hangingPunct="1">
              <a:defRPr sz="10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1200" dirty="0">
                <a:solidFill>
                  <a:schemeClr val="bg1"/>
                </a:solidFill>
              </a:rPr>
              <a:t>#eaquals19madrid</a:t>
            </a:r>
            <a:endParaRPr lang="en-US" sz="1200" dirty="0">
              <a:solidFill>
                <a:schemeClr val="bg1"/>
              </a:solidFill>
            </a:endParaRPr>
          </a:p>
        </p:txBody>
      </p:sp>
    </p:spTree>
    <p:extLst>
      <p:ext uri="{BB962C8B-B14F-4D97-AF65-F5344CB8AC3E}">
        <p14:creationId xmlns:p14="http://schemas.microsoft.com/office/powerpoint/2010/main" val="4268222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2" y="61993"/>
            <a:ext cx="2164556" cy="1498654"/>
          </a:xfrm>
          <a:noFill/>
        </p:spPr>
        <p:txBody>
          <a:bodyPr vert="horz" lIns="91440" tIns="45720" rIns="91440" bIns="45720" rtlCol="0" anchor="ctr">
            <a:noAutofit/>
          </a:bodyPr>
          <a:lstStyle/>
          <a:p>
            <a:pPr algn="ctr" defTabSz="914400"/>
            <a:r>
              <a:rPr lang="en-US" sz="2800" b="1" i="1" dirty="0">
                <a:solidFill>
                  <a:schemeClr val="bg1"/>
                </a:solidFill>
              </a:rPr>
              <a:t>Methodology of the Study</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10</a:t>
            </a:fld>
            <a:endParaRPr lang="en-US" sz="1200"/>
          </a:p>
        </p:txBody>
      </p:sp>
      <p:sp>
        <p:nvSpPr>
          <p:cNvPr id="3" name="Rectangle 2">
            <a:extLst>
              <a:ext uri="{FF2B5EF4-FFF2-40B4-BE49-F238E27FC236}">
                <a16:creationId xmlns:a16="http://schemas.microsoft.com/office/drawing/2014/main" id="{1B3CEA13-180F-4CE4-A8F5-6C9EAA87F81A}"/>
              </a:ext>
            </a:extLst>
          </p:cNvPr>
          <p:cNvSpPr/>
          <p:nvPr/>
        </p:nvSpPr>
        <p:spPr>
          <a:xfrm>
            <a:off x="646508" y="1338455"/>
            <a:ext cx="2382442" cy="1477328"/>
          </a:xfrm>
          <a:prstGeom prst="rect">
            <a:avLst/>
          </a:prstGeom>
        </p:spPr>
        <p:txBody>
          <a:bodyPr wrap="square">
            <a:spAutoFit/>
          </a:bodyPr>
          <a:lstStyle/>
          <a:p>
            <a:pPr algn="ctr"/>
            <a:r>
              <a:rPr lang="en-US" dirty="0">
                <a:solidFill>
                  <a:schemeClr val="bg1"/>
                </a:solidFill>
              </a:rPr>
              <a:t>Mixed Model Research Design</a:t>
            </a:r>
          </a:p>
          <a:p>
            <a:pPr algn="ctr"/>
            <a:r>
              <a:rPr lang="en-US" dirty="0">
                <a:solidFill>
                  <a:schemeClr val="bg1"/>
                </a:solidFill>
              </a:rPr>
              <a:t>Questionnaire, Focused Group Interviews and Individual Interviews</a:t>
            </a:r>
          </a:p>
        </p:txBody>
      </p:sp>
      <p:sp>
        <p:nvSpPr>
          <p:cNvPr id="10" name="Content Placeholder 9">
            <a:extLst>
              <a:ext uri="{FF2B5EF4-FFF2-40B4-BE49-F238E27FC236}">
                <a16:creationId xmlns:a16="http://schemas.microsoft.com/office/drawing/2014/main" id="{9E2289DE-811B-4F4A-B876-2D9723AF44D4}"/>
              </a:ext>
            </a:extLst>
          </p:cNvPr>
          <p:cNvSpPr txBox="1">
            <a:spLocks noGrp="1"/>
          </p:cNvSpPr>
          <p:nvPr>
            <p:ph idx="1"/>
          </p:nvPr>
        </p:nvSpPr>
        <p:spPr>
          <a:xfrm>
            <a:off x="3071721" y="1565221"/>
            <a:ext cx="6086658" cy="4696670"/>
          </a:xfrm>
          <a:prstGeom prst="rect">
            <a:avLst/>
          </a:prstGeom>
          <a:noFill/>
        </p:spPr>
        <p:txBody>
          <a:bodyPr wrap="square" rtlCol="0">
            <a:spAutoFit/>
          </a:bodyPr>
          <a:lstStyle/>
          <a:p>
            <a:r>
              <a:rPr lang="en-GB" sz="2400" dirty="0"/>
              <a:t>Questionnaire, Focused Group Interviews and Individual Interview</a:t>
            </a:r>
          </a:p>
          <a:p>
            <a:endParaRPr lang="en-GB" sz="2400" dirty="0"/>
          </a:p>
          <a:p>
            <a:r>
              <a:rPr lang="en-GB" sz="2400" dirty="0"/>
              <a:t>Quantitative Data Analysis using  parametric and non-parametric statistics to examine relationships between the various themes</a:t>
            </a:r>
          </a:p>
          <a:p>
            <a:endParaRPr lang="en-GB" sz="2400" dirty="0"/>
          </a:p>
          <a:p>
            <a:r>
              <a:rPr lang="en-GB" sz="2400" dirty="0"/>
              <a:t>Qualitative Data Analysis using a priori themes expanded recursively throughout the analysis</a:t>
            </a:r>
          </a:p>
          <a:p>
            <a:endParaRPr lang="en-GB" sz="2400" dirty="0"/>
          </a:p>
          <a:p>
            <a:r>
              <a:rPr lang="en-GB" sz="2400" dirty="0"/>
              <a:t>Quantitative and qualitative data were integrated to report on overall findings</a:t>
            </a:r>
          </a:p>
        </p:txBody>
      </p:sp>
    </p:spTree>
    <p:extLst>
      <p:ext uri="{BB962C8B-B14F-4D97-AF65-F5344CB8AC3E}">
        <p14:creationId xmlns:p14="http://schemas.microsoft.com/office/powerpoint/2010/main" val="249564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2" y="681925"/>
            <a:ext cx="2164556" cy="1498654"/>
          </a:xfrm>
          <a:noFill/>
        </p:spPr>
        <p:txBody>
          <a:bodyPr vert="horz" lIns="91440" tIns="45720" rIns="91440" bIns="45720" rtlCol="0" anchor="ctr">
            <a:noAutofit/>
          </a:bodyPr>
          <a:lstStyle/>
          <a:p>
            <a:pPr algn="ctr" defTabSz="914400"/>
            <a:r>
              <a:rPr lang="en-US" sz="2800" b="1" i="1" dirty="0">
                <a:solidFill>
                  <a:schemeClr val="bg1"/>
                </a:solidFill>
              </a:rPr>
              <a:t>Methodology and Participants</a:t>
            </a:r>
            <a:br>
              <a:rPr lang="en-US" sz="2800" i="1" dirty="0">
                <a:solidFill>
                  <a:schemeClr val="bg1"/>
                </a:solidFill>
              </a:rPr>
            </a:br>
            <a:endParaRPr lang="en-US" sz="2400"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11</a:t>
            </a:fld>
            <a:endParaRPr lang="en-US" sz="1200"/>
          </a:p>
        </p:txBody>
      </p:sp>
      <p:graphicFrame>
        <p:nvGraphicFramePr>
          <p:cNvPr id="12" name="Content Placeholder 7">
            <a:extLst>
              <a:ext uri="{FF2B5EF4-FFF2-40B4-BE49-F238E27FC236}">
                <a16:creationId xmlns:a16="http://schemas.microsoft.com/office/drawing/2014/main" id="{D7DD2671-C048-4617-8ADF-9CDA935A75D6}"/>
              </a:ext>
            </a:extLst>
          </p:cNvPr>
          <p:cNvGraphicFramePr>
            <a:graphicFrameLocks/>
          </p:cNvGraphicFramePr>
          <p:nvPr>
            <p:extLst>
              <p:ext uri="{D42A27DB-BD31-4B8C-83A1-F6EECF244321}">
                <p14:modId xmlns:p14="http://schemas.microsoft.com/office/powerpoint/2010/main" val="1040756996"/>
              </p:ext>
            </p:extLst>
          </p:nvPr>
        </p:nvGraphicFramePr>
        <p:xfrm>
          <a:off x="238125" y="1700353"/>
          <a:ext cx="8667750" cy="4886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973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2" y="681925"/>
            <a:ext cx="2164556" cy="1498654"/>
          </a:xfrm>
          <a:noFill/>
        </p:spPr>
        <p:txBody>
          <a:bodyPr vert="horz" lIns="91440" tIns="45720" rIns="91440" bIns="45720" rtlCol="0" anchor="ctr">
            <a:noAutofit/>
          </a:bodyPr>
          <a:lstStyle/>
          <a:p>
            <a:pPr algn="ctr" defTabSz="914400"/>
            <a:r>
              <a:rPr lang="en-US" sz="2800" b="1" i="1" dirty="0">
                <a:solidFill>
                  <a:srgbClr val="FFFFFF"/>
                </a:solidFill>
              </a:rPr>
              <a:t>Validity and Reliability</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12</a:t>
            </a:fld>
            <a:endParaRPr lang="en-US" sz="1200"/>
          </a:p>
        </p:txBody>
      </p:sp>
      <p:graphicFrame>
        <p:nvGraphicFramePr>
          <p:cNvPr id="8" name="Content Placeholder 7">
            <a:extLst>
              <a:ext uri="{FF2B5EF4-FFF2-40B4-BE49-F238E27FC236}">
                <a16:creationId xmlns:a16="http://schemas.microsoft.com/office/drawing/2014/main" id="{885FD568-3638-44A2-B58F-65B56B9FEEDC}"/>
              </a:ext>
            </a:extLst>
          </p:cNvPr>
          <p:cNvGraphicFramePr>
            <a:graphicFrameLocks noGrp="1"/>
          </p:cNvGraphicFramePr>
          <p:nvPr>
            <p:ph idx="1"/>
            <p:extLst>
              <p:ext uri="{D42A27DB-BD31-4B8C-83A1-F6EECF244321}">
                <p14:modId xmlns:p14="http://schemas.microsoft.com/office/powerpoint/2010/main" val="460332604"/>
              </p:ext>
            </p:extLst>
          </p:nvPr>
        </p:nvGraphicFramePr>
        <p:xfrm>
          <a:off x="3015025" y="848937"/>
          <a:ext cx="5619104" cy="5905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905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2" y="681925"/>
            <a:ext cx="2164556" cy="1498654"/>
          </a:xfrm>
          <a:noFill/>
        </p:spPr>
        <p:txBody>
          <a:bodyPr vert="horz" lIns="91440" tIns="45720" rIns="91440" bIns="45720" rtlCol="0" anchor="ctr">
            <a:noAutofit/>
          </a:bodyPr>
          <a:lstStyle/>
          <a:p>
            <a:pPr algn="ctr" defTabSz="914400"/>
            <a:r>
              <a:rPr lang="en-US" sz="2800" b="1" i="1" dirty="0">
                <a:solidFill>
                  <a:srgbClr val="FFFFFF"/>
                </a:solidFill>
              </a:rPr>
              <a:t>Limitations and Constraints of the Study</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13</a:t>
            </a:fld>
            <a:endParaRPr lang="en-US" sz="1200"/>
          </a:p>
        </p:txBody>
      </p:sp>
      <p:sp>
        <p:nvSpPr>
          <p:cNvPr id="10" name="Rectangle 9">
            <a:extLst>
              <a:ext uri="{FF2B5EF4-FFF2-40B4-BE49-F238E27FC236}">
                <a16:creationId xmlns:a16="http://schemas.microsoft.com/office/drawing/2014/main" id="{0309A9CF-AFD6-4C92-84E9-AF2D1AA9589A}"/>
              </a:ext>
            </a:extLst>
          </p:cNvPr>
          <p:cNvSpPr/>
          <p:nvPr/>
        </p:nvSpPr>
        <p:spPr>
          <a:xfrm>
            <a:off x="3479369" y="2772357"/>
            <a:ext cx="4819909" cy="461665"/>
          </a:xfrm>
          <a:prstGeom prst="rect">
            <a:avLst/>
          </a:prstGeom>
        </p:spPr>
        <p:txBody>
          <a:bodyPr wrap="none">
            <a:spAutoFit/>
          </a:bodyPr>
          <a:lstStyle/>
          <a:p>
            <a:pPr marL="342900" lvl="0" indent="-342900">
              <a:lnSpc>
                <a:spcPct val="100000"/>
              </a:lnSpc>
              <a:buFont typeface="Arial" panose="020B0604020202020204" pitchFamily="34" charset="0"/>
              <a:buChar char="•"/>
            </a:pPr>
            <a:r>
              <a:rPr lang="en-US" sz="2400" dirty="0"/>
              <a:t>My current role as teacher trainer </a:t>
            </a:r>
          </a:p>
        </p:txBody>
      </p:sp>
      <p:sp>
        <p:nvSpPr>
          <p:cNvPr id="12" name="Rectangle 11">
            <a:extLst>
              <a:ext uri="{FF2B5EF4-FFF2-40B4-BE49-F238E27FC236}">
                <a16:creationId xmlns:a16="http://schemas.microsoft.com/office/drawing/2014/main" id="{685BB5A5-7C38-4093-B4BA-DCD42B2B1331}"/>
              </a:ext>
            </a:extLst>
          </p:cNvPr>
          <p:cNvSpPr/>
          <p:nvPr/>
        </p:nvSpPr>
        <p:spPr>
          <a:xfrm>
            <a:off x="3541363" y="3964188"/>
            <a:ext cx="4572000" cy="830997"/>
          </a:xfrm>
          <a:prstGeom prst="rect">
            <a:avLst/>
          </a:prstGeom>
        </p:spPr>
        <p:txBody>
          <a:bodyPr>
            <a:spAutoFit/>
          </a:bodyPr>
          <a:lstStyle/>
          <a:p>
            <a:pPr marL="342900" lvl="0" indent="-342900">
              <a:lnSpc>
                <a:spcPct val="100000"/>
              </a:lnSpc>
              <a:buFont typeface="Arial" panose="020B0604020202020204" pitchFamily="34" charset="0"/>
              <a:buChar char="•"/>
            </a:pPr>
            <a:r>
              <a:rPr lang="en-US" sz="2400" dirty="0"/>
              <a:t>Restricted time frame during the teacher holidays</a:t>
            </a:r>
          </a:p>
        </p:txBody>
      </p:sp>
    </p:spTree>
    <p:extLst>
      <p:ext uri="{BB962C8B-B14F-4D97-AF65-F5344CB8AC3E}">
        <p14:creationId xmlns:p14="http://schemas.microsoft.com/office/powerpoint/2010/main" val="3901937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545585" y="73772"/>
            <a:ext cx="2609290" cy="2642534"/>
          </a:xfrm>
          <a:noFill/>
        </p:spPr>
        <p:txBody>
          <a:bodyPr vert="horz" lIns="91440" tIns="45720" rIns="91440" bIns="45720" rtlCol="0" anchor="ctr">
            <a:noAutofit/>
          </a:bodyPr>
          <a:lstStyle/>
          <a:p>
            <a:pPr algn="ctr" defTabSz="914400"/>
            <a:r>
              <a:rPr lang="en-GB" sz="2400" b="1" i="1" dirty="0">
                <a:solidFill>
                  <a:schemeClr val="bg1"/>
                </a:solidFill>
              </a:rPr>
              <a:t>1. Are teachers’ beliefs based on any outdated beliefs which contradict our current understanding of Second Language Acquisition (SLA)?</a:t>
            </a:r>
            <a:endParaRPr lang="en-US" sz="20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14</a:t>
            </a:fld>
            <a:endParaRPr lang="en-US" sz="1200"/>
          </a:p>
        </p:txBody>
      </p:sp>
      <p:sp>
        <p:nvSpPr>
          <p:cNvPr id="9" name="Rectangle 8">
            <a:extLst>
              <a:ext uri="{FF2B5EF4-FFF2-40B4-BE49-F238E27FC236}">
                <a16:creationId xmlns:a16="http://schemas.microsoft.com/office/drawing/2014/main" id="{B4075307-A8D9-4E0A-B57C-B2C88693C33B}"/>
              </a:ext>
            </a:extLst>
          </p:cNvPr>
          <p:cNvSpPr/>
          <p:nvPr/>
        </p:nvSpPr>
        <p:spPr>
          <a:xfrm>
            <a:off x="3649992" y="2492276"/>
            <a:ext cx="5432015" cy="3046988"/>
          </a:xfrm>
          <a:prstGeom prst="rect">
            <a:avLst/>
          </a:prstGeom>
        </p:spPr>
        <p:txBody>
          <a:bodyPr wrap="square">
            <a:spAutoFit/>
          </a:bodyPr>
          <a:lstStyle/>
          <a:p>
            <a:pPr marL="342900" indent="-342900">
              <a:buFont typeface="Arial" panose="020B0604020202020204" pitchFamily="34" charset="0"/>
              <a:buChar char="•"/>
            </a:pPr>
            <a:r>
              <a:rPr lang="en-US" sz="2400" dirty="0"/>
              <a:t>Teachers overall agreed with Outdated Beliefs in the Questionnaire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Some beliefs were contradictory when further explored in the interview stage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Taking part in the research was a catalyst for reflection and belief change </a:t>
            </a:r>
          </a:p>
        </p:txBody>
      </p:sp>
      <p:sp>
        <p:nvSpPr>
          <p:cNvPr id="3" name="Rectangle 2">
            <a:extLst>
              <a:ext uri="{FF2B5EF4-FFF2-40B4-BE49-F238E27FC236}">
                <a16:creationId xmlns:a16="http://schemas.microsoft.com/office/drawing/2014/main" id="{0F1E530F-F1A8-417E-A3F9-0714474B019C}"/>
              </a:ext>
            </a:extLst>
          </p:cNvPr>
          <p:cNvSpPr/>
          <p:nvPr/>
        </p:nvSpPr>
        <p:spPr>
          <a:xfrm>
            <a:off x="3719664" y="1857742"/>
            <a:ext cx="1704672" cy="400110"/>
          </a:xfrm>
          <a:prstGeom prst="rect">
            <a:avLst/>
          </a:prstGeom>
        </p:spPr>
        <p:txBody>
          <a:bodyPr wrap="square">
            <a:spAutoFit/>
          </a:bodyPr>
          <a:lstStyle/>
          <a:p>
            <a:r>
              <a:rPr lang="en-US" sz="2000" b="1" i="1" u="sng" dirty="0">
                <a:solidFill>
                  <a:schemeClr val="accent1"/>
                </a:solidFill>
              </a:rPr>
              <a:t>Key Findings:</a:t>
            </a:r>
            <a:endParaRPr lang="en-US" sz="2000" dirty="0"/>
          </a:p>
        </p:txBody>
      </p:sp>
    </p:spTree>
    <p:extLst>
      <p:ext uri="{BB962C8B-B14F-4D97-AF65-F5344CB8AC3E}">
        <p14:creationId xmlns:p14="http://schemas.microsoft.com/office/powerpoint/2010/main" val="919937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438849" y="759198"/>
            <a:ext cx="2822762" cy="1498654"/>
          </a:xfrm>
          <a:noFill/>
        </p:spPr>
        <p:txBody>
          <a:bodyPr vert="horz" lIns="91440" tIns="45720" rIns="91440" bIns="45720" rtlCol="0" anchor="ctr">
            <a:noAutofit/>
          </a:bodyPr>
          <a:lstStyle/>
          <a:p>
            <a:pPr algn="ctr" defTabSz="914400"/>
            <a:r>
              <a:rPr lang="en-GB" sz="2400" b="1" i="1" dirty="0">
                <a:solidFill>
                  <a:schemeClr val="bg1"/>
                </a:solidFill>
              </a:rPr>
              <a:t>2. Do Irish language teachers’ beliefs support a communicative approach to language learning?</a:t>
            </a:r>
            <a:endParaRPr lang="en-US" sz="20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15</a:t>
            </a:fld>
            <a:endParaRPr lang="en-US" sz="1200"/>
          </a:p>
        </p:txBody>
      </p:sp>
      <p:sp>
        <p:nvSpPr>
          <p:cNvPr id="3" name="Rectangle 2">
            <a:extLst>
              <a:ext uri="{FF2B5EF4-FFF2-40B4-BE49-F238E27FC236}">
                <a16:creationId xmlns:a16="http://schemas.microsoft.com/office/drawing/2014/main" id="{0F1E530F-F1A8-417E-A3F9-0714474B019C}"/>
              </a:ext>
            </a:extLst>
          </p:cNvPr>
          <p:cNvSpPr/>
          <p:nvPr/>
        </p:nvSpPr>
        <p:spPr>
          <a:xfrm>
            <a:off x="3719664" y="1857742"/>
            <a:ext cx="1704672" cy="400110"/>
          </a:xfrm>
          <a:prstGeom prst="rect">
            <a:avLst/>
          </a:prstGeom>
        </p:spPr>
        <p:txBody>
          <a:bodyPr wrap="square">
            <a:spAutoFit/>
          </a:bodyPr>
          <a:lstStyle/>
          <a:p>
            <a:r>
              <a:rPr lang="en-US" sz="2000" b="1" i="1" u="sng" dirty="0">
                <a:solidFill>
                  <a:schemeClr val="accent1"/>
                </a:solidFill>
              </a:rPr>
              <a:t>Key Findings:</a:t>
            </a:r>
            <a:endParaRPr lang="en-US" sz="2000" dirty="0"/>
          </a:p>
        </p:txBody>
      </p:sp>
      <p:sp>
        <p:nvSpPr>
          <p:cNvPr id="10" name="Rectangle 9">
            <a:extLst>
              <a:ext uri="{FF2B5EF4-FFF2-40B4-BE49-F238E27FC236}">
                <a16:creationId xmlns:a16="http://schemas.microsoft.com/office/drawing/2014/main" id="{BCCDFE7B-4ED1-4B55-BEEB-D6695F99B84B}"/>
              </a:ext>
            </a:extLst>
          </p:cNvPr>
          <p:cNvSpPr/>
          <p:nvPr/>
        </p:nvSpPr>
        <p:spPr>
          <a:xfrm>
            <a:off x="3296612" y="2257852"/>
            <a:ext cx="5494008" cy="4893647"/>
          </a:xfrm>
          <a:prstGeom prst="rect">
            <a:avLst/>
          </a:prstGeom>
        </p:spPr>
        <p:txBody>
          <a:bodyPr wrap="square">
            <a:spAutoFit/>
          </a:bodyPr>
          <a:lstStyle/>
          <a:p>
            <a:pPr marL="342900" indent="-342900">
              <a:buFont typeface="Arial" panose="020B0604020202020204" pitchFamily="34" charset="0"/>
              <a:buChar char="•"/>
            </a:pPr>
            <a:r>
              <a:rPr lang="en-US" sz="2400" dirty="0"/>
              <a:t>Overall, teachers were more aligned with structural principles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Teachers follow both structural and communicative principles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Strong correlations between beliefs and approach</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Strong correlation between approach and context ( </a:t>
            </a:r>
            <a:r>
              <a:rPr lang="en-US" sz="2400" b="1" dirty="0"/>
              <a:t>examinations</a:t>
            </a:r>
            <a:r>
              <a:rPr lang="en-US" sz="2400" dirty="0"/>
              <a:t>)</a:t>
            </a:r>
          </a:p>
          <a:p>
            <a:pPr marL="342900" indent="-34290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2183029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1" y="681925"/>
            <a:ext cx="2500311" cy="1498654"/>
          </a:xfrm>
          <a:noFill/>
        </p:spPr>
        <p:txBody>
          <a:bodyPr vert="horz" lIns="91440" tIns="45720" rIns="91440" bIns="45720" rtlCol="0" anchor="ctr">
            <a:noAutofit/>
          </a:bodyPr>
          <a:lstStyle/>
          <a:p>
            <a:pPr lvl="0">
              <a:lnSpc>
                <a:spcPct val="100000"/>
              </a:lnSpc>
            </a:pPr>
            <a:r>
              <a:rPr lang="en-GB" sz="2400" b="1" i="1" dirty="0">
                <a:solidFill>
                  <a:schemeClr val="bg1"/>
                </a:solidFill>
              </a:rPr>
              <a:t>3. Are teachers’ beliefs about language learning linked to their attitude towards curricular reform?</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16</a:t>
            </a:fld>
            <a:endParaRPr lang="en-US" sz="1200"/>
          </a:p>
        </p:txBody>
      </p:sp>
      <p:sp>
        <p:nvSpPr>
          <p:cNvPr id="9" name="Rectangle 8">
            <a:extLst>
              <a:ext uri="{FF2B5EF4-FFF2-40B4-BE49-F238E27FC236}">
                <a16:creationId xmlns:a16="http://schemas.microsoft.com/office/drawing/2014/main" id="{B4075307-A8D9-4E0A-B57C-B2C88693C33B}"/>
              </a:ext>
            </a:extLst>
          </p:cNvPr>
          <p:cNvSpPr/>
          <p:nvPr/>
        </p:nvSpPr>
        <p:spPr>
          <a:xfrm>
            <a:off x="3649992" y="2492276"/>
            <a:ext cx="5121467" cy="3785652"/>
          </a:xfrm>
          <a:prstGeom prst="rect">
            <a:avLst/>
          </a:prstGeom>
        </p:spPr>
        <p:txBody>
          <a:bodyPr wrap="square">
            <a:spAutoFit/>
          </a:bodyPr>
          <a:lstStyle/>
          <a:p>
            <a:r>
              <a:rPr lang="en-US" sz="2400" dirty="0"/>
              <a:t>Teachers’ Attitudes towards reform is linked to </a:t>
            </a:r>
          </a:p>
          <a:p>
            <a:endParaRPr lang="en-US" sz="2400" dirty="0"/>
          </a:p>
          <a:p>
            <a:pPr marL="342900" indent="-342900">
              <a:buFont typeface="Arial" panose="020B0604020202020204" pitchFamily="34" charset="0"/>
              <a:buChar char="•"/>
            </a:pPr>
            <a:r>
              <a:rPr lang="en-US" sz="2400" dirty="0"/>
              <a:t>their overall approach</a:t>
            </a:r>
          </a:p>
          <a:p>
            <a:pPr marL="342900" indent="-342900">
              <a:buFont typeface="Arial" panose="020B0604020202020204" pitchFamily="34" charset="0"/>
              <a:buChar char="•"/>
            </a:pPr>
            <a:r>
              <a:rPr lang="en-US" sz="2400" dirty="0"/>
              <a:t>whether they feel supported</a:t>
            </a:r>
          </a:p>
          <a:p>
            <a:pPr marL="342900" indent="-342900">
              <a:buFont typeface="Arial" panose="020B0604020202020204" pitchFamily="34" charset="0"/>
              <a:buChar char="•"/>
            </a:pPr>
            <a:r>
              <a:rPr lang="en-US" sz="2400" dirty="0"/>
              <a:t>their teaching experience </a:t>
            </a:r>
            <a:r>
              <a:rPr lang="en-US" sz="2400" b="1" u="sng" dirty="0"/>
              <a:t>abroad</a:t>
            </a:r>
          </a:p>
          <a:p>
            <a:pPr marL="342900" indent="-342900">
              <a:buFont typeface="Arial" panose="020B0604020202020204" pitchFamily="34" charset="0"/>
              <a:buChar char="•"/>
            </a:pPr>
            <a:r>
              <a:rPr lang="en-US" sz="2400" dirty="0"/>
              <a:t>Their conceptual clarity of </a:t>
            </a:r>
          </a:p>
          <a:p>
            <a:pPr marL="342900" indent="-342900">
              <a:buFontTx/>
              <a:buChar char="-"/>
            </a:pPr>
            <a:r>
              <a:rPr lang="en-US" sz="2400" dirty="0"/>
              <a:t>Communicative Intent</a:t>
            </a:r>
          </a:p>
          <a:p>
            <a:pPr marL="342900" indent="-342900">
              <a:buFontTx/>
              <a:buChar char="-"/>
            </a:pPr>
            <a:r>
              <a:rPr lang="en-US" sz="2400" dirty="0"/>
              <a:t>Learner Autonomy</a:t>
            </a:r>
          </a:p>
          <a:p>
            <a:endParaRPr lang="en-US" sz="2400" dirty="0"/>
          </a:p>
        </p:txBody>
      </p:sp>
      <p:sp>
        <p:nvSpPr>
          <p:cNvPr id="3" name="Rectangle 2">
            <a:extLst>
              <a:ext uri="{FF2B5EF4-FFF2-40B4-BE49-F238E27FC236}">
                <a16:creationId xmlns:a16="http://schemas.microsoft.com/office/drawing/2014/main" id="{0F1E530F-F1A8-417E-A3F9-0714474B019C}"/>
              </a:ext>
            </a:extLst>
          </p:cNvPr>
          <p:cNvSpPr/>
          <p:nvPr/>
        </p:nvSpPr>
        <p:spPr>
          <a:xfrm>
            <a:off x="3719664" y="1857742"/>
            <a:ext cx="1704672" cy="400110"/>
          </a:xfrm>
          <a:prstGeom prst="rect">
            <a:avLst/>
          </a:prstGeom>
        </p:spPr>
        <p:txBody>
          <a:bodyPr wrap="square">
            <a:spAutoFit/>
          </a:bodyPr>
          <a:lstStyle/>
          <a:p>
            <a:r>
              <a:rPr lang="en-US" sz="2000" b="1" i="1" u="sng" dirty="0">
                <a:solidFill>
                  <a:schemeClr val="accent1"/>
                </a:solidFill>
              </a:rPr>
              <a:t>Key Findings:</a:t>
            </a:r>
            <a:endParaRPr lang="en-US" sz="2000" dirty="0"/>
          </a:p>
        </p:txBody>
      </p:sp>
    </p:spTree>
    <p:extLst>
      <p:ext uri="{BB962C8B-B14F-4D97-AF65-F5344CB8AC3E}">
        <p14:creationId xmlns:p14="http://schemas.microsoft.com/office/powerpoint/2010/main" val="686983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2" y="681925"/>
            <a:ext cx="2164556" cy="1498654"/>
          </a:xfrm>
          <a:noFill/>
        </p:spPr>
        <p:txBody>
          <a:bodyPr vert="horz" lIns="91440" tIns="45720" rIns="91440" bIns="45720" rtlCol="0" anchor="ctr">
            <a:noAutofit/>
          </a:bodyPr>
          <a:lstStyle/>
          <a:p>
            <a:pPr lvl="0">
              <a:lnSpc>
                <a:spcPct val="100000"/>
              </a:lnSpc>
            </a:pPr>
            <a:r>
              <a:rPr lang="en-GB" sz="3200" i="1" dirty="0">
                <a:solidFill>
                  <a:schemeClr val="bg1"/>
                </a:solidFill>
              </a:rPr>
              <a:t>Implications</a:t>
            </a:r>
            <a:endParaRPr lang="en-US" sz="3200"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17</a:t>
            </a:fld>
            <a:endParaRPr lang="en-US" sz="1200"/>
          </a:p>
        </p:txBody>
      </p:sp>
      <p:sp>
        <p:nvSpPr>
          <p:cNvPr id="10" name="Rectangle 9">
            <a:extLst>
              <a:ext uri="{FF2B5EF4-FFF2-40B4-BE49-F238E27FC236}">
                <a16:creationId xmlns:a16="http://schemas.microsoft.com/office/drawing/2014/main" id="{7563B9D7-3A95-4E33-B083-2C34D49CAC7C}"/>
              </a:ext>
            </a:extLst>
          </p:cNvPr>
          <p:cNvSpPr/>
          <p:nvPr/>
        </p:nvSpPr>
        <p:spPr>
          <a:xfrm>
            <a:off x="267416" y="2867267"/>
            <a:ext cx="8733154" cy="3416320"/>
          </a:xfrm>
          <a:prstGeom prst="rect">
            <a:avLst/>
          </a:prstGeom>
          <a:solidFill>
            <a:schemeClr val="bg1"/>
          </a:solidFill>
        </p:spPr>
        <p:txBody>
          <a:bodyPr wrap="square">
            <a:spAutoFit/>
          </a:bodyPr>
          <a:lstStyle/>
          <a:p>
            <a:pPr marL="342900" indent="-342900">
              <a:buFont typeface="Arial" panose="020B0604020202020204" pitchFamily="34" charset="0"/>
              <a:buChar char="•"/>
            </a:pPr>
            <a:r>
              <a:rPr lang="en-US" sz="2400" i="1" dirty="0"/>
              <a:t>Assessment practices  are key in facilitating a paradigm shift towards Communicative Language Teaching </a:t>
            </a:r>
          </a:p>
          <a:p>
            <a:endParaRPr lang="en-US" sz="2400" dirty="0"/>
          </a:p>
          <a:p>
            <a:pPr marL="342900" indent="-342900">
              <a:buFont typeface="Arial" panose="020B0604020202020204" pitchFamily="34" charset="0"/>
              <a:buChar char="•"/>
            </a:pPr>
            <a:r>
              <a:rPr lang="en-GB" sz="2400" i="1" dirty="0"/>
              <a:t>In-service CPD programmes need to help teachers question their own fundamental assumptions, values, and beliefs to facilitate conceptual change </a:t>
            </a:r>
          </a:p>
          <a:p>
            <a:endParaRPr lang="en-GB" sz="2400" dirty="0"/>
          </a:p>
          <a:p>
            <a:pPr marL="342900" indent="-342900">
              <a:buFont typeface="Arial" panose="020B0604020202020204" pitchFamily="34" charset="0"/>
              <a:buChar char="•"/>
            </a:pPr>
            <a:r>
              <a:rPr lang="en-GB" sz="2400" i="1" dirty="0"/>
              <a:t>Teaching Opportunities abroad are an effective form of professional development and need to be further supported</a:t>
            </a:r>
            <a:endParaRPr lang="en-US" sz="2400" i="1" dirty="0"/>
          </a:p>
        </p:txBody>
      </p:sp>
    </p:spTree>
    <p:extLst>
      <p:ext uri="{BB962C8B-B14F-4D97-AF65-F5344CB8AC3E}">
        <p14:creationId xmlns:p14="http://schemas.microsoft.com/office/powerpoint/2010/main" val="123682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z="1200">
                <a:solidFill>
                  <a:schemeClr val="bg1"/>
                </a:solidFill>
              </a:rPr>
              <a:t>©Eaquals</a:t>
            </a:r>
            <a:endParaRPr lang="en-US" sz="1200" dirty="0">
              <a:solidFill>
                <a:schemeClr val="bg1"/>
              </a:solidFill>
            </a:endParaRPr>
          </a:p>
        </p:txBody>
      </p:sp>
      <p:sp>
        <p:nvSpPr>
          <p:cNvPr id="7" name="Footer Placeholder 4"/>
          <p:cNvSpPr>
            <a:spLocks noGrp="1"/>
          </p:cNvSpPr>
          <p:nvPr>
            <p:ph type="ftr" sz="quarter" idx="11"/>
          </p:nvPr>
        </p:nvSpPr>
        <p:spPr>
          <a:xfrm>
            <a:off x="1896271" y="6370475"/>
            <a:ext cx="4783497" cy="350999"/>
          </a:xfrm>
        </p:spPr>
        <p:txBody>
          <a:bodyPr/>
          <a:lstStyle>
            <a:lvl1pPr>
              <a:defRPr b="1">
                <a:solidFill>
                  <a:srgbClr val="FFCC00"/>
                </a:solidFill>
              </a:defRPr>
            </a:lvl1pPr>
          </a:lstStyle>
          <a:p>
            <a:r>
              <a:rPr lang="hu-HU" sz="1200"/>
              <a:t>Eaquals International Conference, #Madrid2019</a:t>
            </a:r>
            <a:endParaRPr lang="en-US" sz="1200" dirty="0"/>
          </a:p>
        </p:txBody>
      </p:sp>
      <p:sp>
        <p:nvSpPr>
          <p:cNvPr id="8" name="Slide Number Placeholder 5"/>
          <p:cNvSpPr txBox="1">
            <a:spLocks/>
          </p:cNvSpPr>
          <p:nvPr/>
        </p:nvSpPr>
        <p:spPr>
          <a:xfrm>
            <a:off x="7051729" y="6356349"/>
            <a:ext cx="1617799" cy="365125"/>
          </a:xfrm>
          <a:prstGeom prst="rect">
            <a:avLst/>
          </a:prstGeom>
        </p:spPr>
        <p:txBody>
          <a:bodyPr vert="horz" lIns="91440" tIns="45720" rIns="91440" bIns="45720" rtlCol="0" anchor="ctr"/>
          <a:lstStyle>
            <a:defPPr>
              <a:defRPr lang="en-US"/>
            </a:defPPr>
            <a:lvl1pPr marL="0" algn="r" defTabSz="457200" rtl="0" eaLnBrk="1" latinLnBrk="0" hangingPunct="1">
              <a:defRPr sz="1000" b="1"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IE" sz="1200" dirty="0">
                <a:solidFill>
                  <a:schemeClr val="bg1"/>
                </a:solidFill>
              </a:rPr>
              <a:t>#eaquals19madrid</a:t>
            </a:r>
            <a:endParaRPr lang="en-US" sz="1200" dirty="0">
              <a:solidFill>
                <a:schemeClr val="bg1"/>
              </a:solidFill>
            </a:endParaRPr>
          </a:p>
        </p:txBody>
      </p:sp>
      <p:pic>
        <p:nvPicPr>
          <p:cNvPr id="11" name="Picture 10" descr="A close up of a piece of paper&#10;&#10;Description automatically generated">
            <a:extLst>
              <a:ext uri="{FF2B5EF4-FFF2-40B4-BE49-F238E27FC236}">
                <a16:creationId xmlns:a16="http://schemas.microsoft.com/office/drawing/2014/main" id="{FF6252D0-C72E-49A1-A380-416B927B886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181062" y="1901524"/>
            <a:ext cx="6400800" cy="3543300"/>
          </a:xfrm>
          <a:prstGeom prst="rect">
            <a:avLst/>
          </a:prstGeom>
        </p:spPr>
      </p:pic>
    </p:spTree>
    <p:extLst>
      <p:ext uri="{BB962C8B-B14F-4D97-AF65-F5344CB8AC3E}">
        <p14:creationId xmlns:p14="http://schemas.microsoft.com/office/powerpoint/2010/main" val="32106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67952" y="652712"/>
            <a:ext cx="2164556" cy="1498654"/>
          </a:xfrm>
          <a:noFill/>
        </p:spPr>
        <p:txBody>
          <a:bodyPr vert="horz" lIns="91440" tIns="45720" rIns="91440" bIns="45720" rtlCol="0" anchor="ctr">
            <a:noAutofit/>
          </a:bodyPr>
          <a:lstStyle/>
          <a:p>
            <a:pPr algn="ctr" defTabSz="914400"/>
            <a:r>
              <a:rPr lang="en-US" sz="2800" b="1" i="1" dirty="0">
                <a:solidFill>
                  <a:schemeClr val="bg1"/>
                </a:solidFill>
              </a:rPr>
              <a:t>Structure of the Presentation</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10" name="Content Placeholder 9">
            <a:extLst>
              <a:ext uri="{FF2B5EF4-FFF2-40B4-BE49-F238E27FC236}">
                <a16:creationId xmlns:a16="http://schemas.microsoft.com/office/drawing/2014/main" id="{9E2289DE-811B-4F4A-B876-2D9723AF44D4}"/>
              </a:ext>
            </a:extLst>
          </p:cNvPr>
          <p:cNvSpPr txBox="1">
            <a:spLocks noGrp="1"/>
          </p:cNvSpPr>
          <p:nvPr>
            <p:ph idx="1"/>
          </p:nvPr>
        </p:nvSpPr>
        <p:spPr>
          <a:xfrm>
            <a:off x="3290984" y="2835315"/>
            <a:ext cx="6086658" cy="3422475"/>
          </a:xfrm>
          <a:prstGeom prst="rect">
            <a:avLst/>
          </a:prstGeom>
          <a:noFill/>
        </p:spPr>
        <p:txBody>
          <a:bodyPr wrap="square" rtlCol="0">
            <a:spAutoFit/>
          </a:bodyPr>
          <a:lstStyle/>
          <a:p>
            <a:r>
              <a:rPr lang="en-GB" sz="2800" dirty="0"/>
              <a:t>Context</a:t>
            </a:r>
          </a:p>
          <a:p>
            <a:endParaRPr lang="en-GB" sz="2800" dirty="0"/>
          </a:p>
          <a:p>
            <a:r>
              <a:rPr lang="en-GB" sz="2800" dirty="0"/>
              <a:t>Why investigate Teacher Beliefs?</a:t>
            </a:r>
          </a:p>
          <a:p>
            <a:endParaRPr lang="en-GB" sz="2800" dirty="0"/>
          </a:p>
          <a:p>
            <a:r>
              <a:rPr lang="en-GB" sz="2800" dirty="0"/>
              <a:t>Presenting of the Study</a:t>
            </a:r>
          </a:p>
          <a:p>
            <a:endParaRPr lang="en-GB" sz="2800" dirty="0"/>
          </a:p>
          <a:p>
            <a:r>
              <a:rPr lang="en-GB" sz="2800" dirty="0"/>
              <a:t>Implications</a:t>
            </a:r>
          </a:p>
        </p:txBody>
      </p:sp>
    </p:spTree>
    <p:extLst>
      <p:ext uri="{BB962C8B-B14F-4D97-AF65-F5344CB8AC3E}">
        <p14:creationId xmlns:p14="http://schemas.microsoft.com/office/powerpoint/2010/main" val="92843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Arrow: Notched Right 28">
            <a:extLst>
              <a:ext uri="{FF2B5EF4-FFF2-40B4-BE49-F238E27FC236}">
                <a16:creationId xmlns:a16="http://schemas.microsoft.com/office/drawing/2014/main" id="{30362911-ADB2-46D8-8F26-0111A6B738EA}"/>
              </a:ext>
            </a:extLst>
          </p:cNvPr>
          <p:cNvSpPr/>
          <p:nvPr/>
        </p:nvSpPr>
        <p:spPr>
          <a:xfrm>
            <a:off x="613954" y="3860177"/>
            <a:ext cx="8056255" cy="552492"/>
          </a:xfrm>
          <a:prstGeom prst="notchedRightArrow">
            <a:avLst/>
          </a:prstGeom>
          <a:solidFill>
            <a:schemeClr val="accent6">
              <a:lumMod val="20000"/>
              <a:lumOff val="80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20"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a:xfrm>
            <a:off x="771525" y="190501"/>
            <a:ext cx="2164556" cy="2486024"/>
          </a:xfrm>
          <a:noFill/>
        </p:spPr>
        <p:txBody>
          <a:bodyPr vert="horz" lIns="91440" tIns="45720" rIns="91440" bIns="45720" rtlCol="0" anchor="ctr">
            <a:normAutofit/>
          </a:bodyPr>
          <a:lstStyle/>
          <a:p>
            <a:pPr algn="ctr" defTabSz="914400"/>
            <a:r>
              <a:rPr lang="en-US" sz="3100" b="1" i="1" dirty="0">
                <a:solidFill>
                  <a:schemeClr val="bg1"/>
                </a:solidFill>
              </a:rPr>
              <a:t>Background: The Irish Context</a:t>
            </a:r>
          </a:p>
        </p:txBody>
      </p:sp>
      <p:sp>
        <p:nvSpPr>
          <p:cNvPr id="4" name="Date Placeholder 3"/>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b="1"/>
              <a:t>©Eaquals</a:t>
            </a:r>
            <a:endParaRPr lang="en-US" sz="1200"/>
          </a:p>
        </p:txBody>
      </p:sp>
      <p:sp>
        <p:nvSpPr>
          <p:cNvPr id="6" name="Slide Number Placeholder 5"/>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#eaquals19madrid	</a:t>
            </a:r>
          </a:p>
        </p:txBody>
      </p:sp>
      <p:sp>
        <p:nvSpPr>
          <p:cNvPr id="11" name="Rectangle: Rounded Corners 10">
            <a:extLst>
              <a:ext uri="{FF2B5EF4-FFF2-40B4-BE49-F238E27FC236}">
                <a16:creationId xmlns:a16="http://schemas.microsoft.com/office/drawing/2014/main" id="{C8061504-82D6-449B-86B8-8C4E7A018443}"/>
              </a:ext>
            </a:extLst>
          </p:cNvPr>
          <p:cNvSpPr/>
          <p:nvPr/>
        </p:nvSpPr>
        <p:spPr>
          <a:xfrm>
            <a:off x="2823883" y="4886818"/>
            <a:ext cx="2764104" cy="1834658"/>
          </a:xfrm>
          <a:prstGeom prst="roundRect">
            <a:avLst/>
          </a:prstGeom>
          <a:solidFill>
            <a:schemeClr val="bg1"/>
          </a:solidFill>
          <a:ln w="7620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IE" sz="2000" b="1" dirty="0">
                <a:solidFill>
                  <a:schemeClr val="tx1"/>
                </a:solidFill>
              </a:rPr>
              <a:t>Junior Certificate Examination: </a:t>
            </a:r>
          </a:p>
          <a:p>
            <a:pPr algn="ctr"/>
            <a:r>
              <a:rPr lang="en-IE" sz="2000" dirty="0">
                <a:solidFill>
                  <a:schemeClr val="tx1"/>
                </a:solidFill>
              </a:rPr>
              <a:t>externally administered and assessed</a:t>
            </a:r>
          </a:p>
          <a:p>
            <a:pPr algn="ctr"/>
            <a:endParaRPr lang="en-IE" sz="1350" dirty="0">
              <a:solidFill>
                <a:schemeClr val="tx1"/>
              </a:solidFill>
            </a:endParaRPr>
          </a:p>
        </p:txBody>
      </p:sp>
      <p:sp>
        <p:nvSpPr>
          <p:cNvPr id="12" name="Rectangle: Rounded Corners 11">
            <a:extLst>
              <a:ext uri="{FF2B5EF4-FFF2-40B4-BE49-F238E27FC236}">
                <a16:creationId xmlns:a16="http://schemas.microsoft.com/office/drawing/2014/main" id="{0B2E61E1-27BE-4A76-8A6B-8F5ACEDABA97}"/>
              </a:ext>
            </a:extLst>
          </p:cNvPr>
          <p:cNvSpPr/>
          <p:nvPr/>
        </p:nvSpPr>
        <p:spPr>
          <a:xfrm>
            <a:off x="5745567" y="4886817"/>
            <a:ext cx="3228104" cy="1840038"/>
          </a:xfrm>
          <a:prstGeom prst="roundRect">
            <a:avLst/>
          </a:prstGeom>
          <a:solidFill>
            <a:schemeClr val="bg1"/>
          </a:solidFill>
          <a:ln w="76200"/>
        </p:spPr>
        <p:style>
          <a:lnRef idx="1">
            <a:schemeClr val="accent1"/>
          </a:lnRef>
          <a:fillRef idx="3">
            <a:schemeClr val="accent1"/>
          </a:fillRef>
          <a:effectRef idx="2">
            <a:schemeClr val="accent1"/>
          </a:effectRef>
          <a:fontRef idx="minor">
            <a:schemeClr val="lt1"/>
          </a:fontRef>
        </p:style>
        <p:txBody>
          <a:bodyPr rtlCol="0" anchor="ctr"/>
          <a:lstStyle/>
          <a:p>
            <a:pPr algn="ctr"/>
            <a:r>
              <a:rPr lang="en-IE" sz="2000" b="1" dirty="0">
                <a:solidFill>
                  <a:schemeClr val="tx1"/>
                </a:solidFill>
              </a:rPr>
              <a:t>Leaving Certificate Examination: </a:t>
            </a:r>
          </a:p>
          <a:p>
            <a:pPr algn="ctr"/>
            <a:r>
              <a:rPr lang="en-IE" sz="2000" dirty="0">
                <a:solidFill>
                  <a:schemeClr val="tx1"/>
                </a:solidFill>
              </a:rPr>
              <a:t>externally administered and assessed and used to calculate points for access to third level</a:t>
            </a:r>
          </a:p>
        </p:txBody>
      </p:sp>
      <p:sp>
        <p:nvSpPr>
          <p:cNvPr id="17" name="Arrow: Notched Right 16">
            <a:extLst>
              <a:ext uri="{FF2B5EF4-FFF2-40B4-BE49-F238E27FC236}">
                <a16:creationId xmlns:a16="http://schemas.microsoft.com/office/drawing/2014/main" id="{5CD1E2DB-BB36-431A-9A26-F300634C14D5}"/>
              </a:ext>
            </a:extLst>
          </p:cNvPr>
          <p:cNvSpPr/>
          <p:nvPr/>
        </p:nvSpPr>
        <p:spPr>
          <a:xfrm>
            <a:off x="652173" y="3851239"/>
            <a:ext cx="2824923" cy="598992"/>
          </a:xfrm>
          <a:prstGeom prst="notchedRightArrow">
            <a:avLst>
              <a:gd name="adj1" fmla="val 50000"/>
              <a:gd name="adj2" fmla="val 54738"/>
            </a:avLst>
          </a:prstGeom>
          <a:solidFill>
            <a:schemeClr val="accent4">
              <a:lumMod val="20000"/>
              <a:lumOff val="80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8" name="Arrow: Right 17">
            <a:extLst>
              <a:ext uri="{FF2B5EF4-FFF2-40B4-BE49-F238E27FC236}">
                <a16:creationId xmlns:a16="http://schemas.microsoft.com/office/drawing/2014/main" id="{D29A2C6C-B24D-4996-B1D0-CE85F94FFBE6}"/>
              </a:ext>
            </a:extLst>
          </p:cNvPr>
          <p:cNvSpPr/>
          <p:nvPr/>
        </p:nvSpPr>
        <p:spPr>
          <a:xfrm>
            <a:off x="483182" y="3976707"/>
            <a:ext cx="428983" cy="334627"/>
          </a:xfrm>
          <a:prstGeom prst="rightArrow">
            <a:avLst>
              <a:gd name="adj1" fmla="val 50000"/>
              <a:gd name="adj2" fmla="val 46609"/>
            </a:avLst>
          </a:prstGeom>
          <a:solidFill>
            <a:schemeClr val="accent6">
              <a:lumMod val="75000"/>
            </a:schemeClr>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p>
        </p:txBody>
      </p:sp>
      <p:sp>
        <p:nvSpPr>
          <p:cNvPr id="21" name="Arrow: Up 20">
            <a:extLst>
              <a:ext uri="{FF2B5EF4-FFF2-40B4-BE49-F238E27FC236}">
                <a16:creationId xmlns:a16="http://schemas.microsoft.com/office/drawing/2014/main" id="{B018A099-E66F-4998-9CAA-73A618C64AE4}"/>
              </a:ext>
            </a:extLst>
          </p:cNvPr>
          <p:cNvSpPr/>
          <p:nvPr/>
        </p:nvSpPr>
        <p:spPr>
          <a:xfrm>
            <a:off x="4718393" y="4190316"/>
            <a:ext cx="274766" cy="5524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2" name="Arrow: Up 21">
            <a:extLst>
              <a:ext uri="{FF2B5EF4-FFF2-40B4-BE49-F238E27FC236}">
                <a16:creationId xmlns:a16="http://schemas.microsoft.com/office/drawing/2014/main" id="{226DCE58-80EA-4AB7-8B6F-491A2417EB82}"/>
              </a:ext>
            </a:extLst>
          </p:cNvPr>
          <p:cNvSpPr/>
          <p:nvPr/>
        </p:nvSpPr>
        <p:spPr>
          <a:xfrm>
            <a:off x="6232842" y="4271900"/>
            <a:ext cx="268690" cy="5524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3" name="Arrow: Bent-Up 22">
            <a:extLst>
              <a:ext uri="{FF2B5EF4-FFF2-40B4-BE49-F238E27FC236}">
                <a16:creationId xmlns:a16="http://schemas.microsoft.com/office/drawing/2014/main" id="{59B1D9F2-D822-4083-9BDB-8849038A54DF}"/>
              </a:ext>
            </a:extLst>
          </p:cNvPr>
          <p:cNvSpPr/>
          <p:nvPr/>
        </p:nvSpPr>
        <p:spPr>
          <a:xfrm>
            <a:off x="2713251" y="4376886"/>
            <a:ext cx="2255624" cy="40214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4" name="Arrow: Bent-Up 23">
            <a:extLst>
              <a:ext uri="{FF2B5EF4-FFF2-40B4-BE49-F238E27FC236}">
                <a16:creationId xmlns:a16="http://schemas.microsoft.com/office/drawing/2014/main" id="{CB88B610-7A66-495F-A8EA-7E3FE8E2F291}"/>
              </a:ext>
            </a:extLst>
          </p:cNvPr>
          <p:cNvSpPr/>
          <p:nvPr/>
        </p:nvSpPr>
        <p:spPr>
          <a:xfrm flipH="1">
            <a:off x="668950" y="4376885"/>
            <a:ext cx="2107865" cy="402145"/>
          </a:xfrm>
          <a:prstGeom prst="bentUpArrow">
            <a:avLst>
              <a:gd name="adj1" fmla="val 29459"/>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5" name="TextBox 24">
            <a:extLst>
              <a:ext uri="{FF2B5EF4-FFF2-40B4-BE49-F238E27FC236}">
                <a16:creationId xmlns:a16="http://schemas.microsoft.com/office/drawing/2014/main" id="{4948B8AA-6BF9-493B-A099-01E8EE93D4B1}"/>
              </a:ext>
            </a:extLst>
          </p:cNvPr>
          <p:cNvSpPr txBox="1"/>
          <p:nvPr/>
        </p:nvSpPr>
        <p:spPr>
          <a:xfrm>
            <a:off x="938246" y="4242563"/>
            <a:ext cx="3717498" cy="400110"/>
          </a:xfrm>
          <a:prstGeom prst="rect">
            <a:avLst/>
          </a:prstGeom>
          <a:noFill/>
        </p:spPr>
        <p:txBody>
          <a:bodyPr wrap="square" rtlCol="0">
            <a:spAutoFit/>
          </a:bodyPr>
          <a:lstStyle/>
          <a:p>
            <a:pPr algn="ctr"/>
            <a:r>
              <a:rPr lang="en-GB" sz="2000" b="1" dirty="0"/>
              <a:t>Compulsory Education</a:t>
            </a:r>
          </a:p>
        </p:txBody>
      </p:sp>
      <p:sp>
        <p:nvSpPr>
          <p:cNvPr id="26" name="TextBox 25">
            <a:extLst>
              <a:ext uri="{FF2B5EF4-FFF2-40B4-BE49-F238E27FC236}">
                <a16:creationId xmlns:a16="http://schemas.microsoft.com/office/drawing/2014/main" id="{3AC1E8BF-651A-4F51-8C30-9A49A0D897C1}"/>
              </a:ext>
            </a:extLst>
          </p:cNvPr>
          <p:cNvSpPr txBox="1"/>
          <p:nvPr/>
        </p:nvSpPr>
        <p:spPr>
          <a:xfrm>
            <a:off x="3895597" y="3926239"/>
            <a:ext cx="2063652" cy="369332"/>
          </a:xfrm>
          <a:prstGeom prst="rect">
            <a:avLst/>
          </a:prstGeom>
          <a:noFill/>
        </p:spPr>
        <p:txBody>
          <a:bodyPr wrap="square" rtlCol="0">
            <a:spAutoFit/>
          </a:bodyPr>
          <a:lstStyle/>
          <a:p>
            <a:r>
              <a:rPr lang="en-GB" dirty="0"/>
              <a:t>12years – 18 years</a:t>
            </a:r>
          </a:p>
        </p:txBody>
      </p:sp>
      <p:sp>
        <p:nvSpPr>
          <p:cNvPr id="27" name="TextBox 26">
            <a:extLst>
              <a:ext uri="{FF2B5EF4-FFF2-40B4-BE49-F238E27FC236}">
                <a16:creationId xmlns:a16="http://schemas.microsoft.com/office/drawing/2014/main" id="{8FAEC3E7-42D2-4CC9-8A1D-FAA58213CA8D}"/>
              </a:ext>
            </a:extLst>
          </p:cNvPr>
          <p:cNvSpPr txBox="1"/>
          <p:nvPr/>
        </p:nvSpPr>
        <p:spPr>
          <a:xfrm>
            <a:off x="1096768" y="3982285"/>
            <a:ext cx="2063652" cy="369332"/>
          </a:xfrm>
          <a:prstGeom prst="rect">
            <a:avLst/>
          </a:prstGeom>
          <a:noFill/>
        </p:spPr>
        <p:txBody>
          <a:bodyPr wrap="square" rtlCol="0">
            <a:spAutoFit/>
          </a:bodyPr>
          <a:lstStyle/>
          <a:p>
            <a:r>
              <a:rPr lang="en-GB" dirty="0"/>
              <a:t>4 years – 12 years</a:t>
            </a:r>
          </a:p>
        </p:txBody>
      </p:sp>
      <p:sp>
        <p:nvSpPr>
          <p:cNvPr id="31" name="Arrow: Notched Right 30">
            <a:extLst>
              <a:ext uri="{FF2B5EF4-FFF2-40B4-BE49-F238E27FC236}">
                <a16:creationId xmlns:a16="http://schemas.microsoft.com/office/drawing/2014/main" id="{52E12372-545C-4ECE-8ACE-EA335130683F}"/>
              </a:ext>
            </a:extLst>
          </p:cNvPr>
          <p:cNvSpPr/>
          <p:nvPr/>
        </p:nvSpPr>
        <p:spPr>
          <a:xfrm>
            <a:off x="6356219" y="3838261"/>
            <a:ext cx="2296367" cy="552492"/>
          </a:xfrm>
          <a:prstGeom prst="notchedRightArrow">
            <a:avLst/>
          </a:prstGeom>
          <a:solidFill>
            <a:schemeClr val="accent3">
              <a:lumMod val="40000"/>
              <a:lumOff val="60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6" name="Arrow: Right 15">
            <a:extLst>
              <a:ext uri="{FF2B5EF4-FFF2-40B4-BE49-F238E27FC236}">
                <a16:creationId xmlns:a16="http://schemas.microsoft.com/office/drawing/2014/main" id="{8C8C089F-57A0-4305-BD58-164B08199DF0}"/>
              </a:ext>
            </a:extLst>
          </p:cNvPr>
          <p:cNvSpPr/>
          <p:nvPr/>
        </p:nvSpPr>
        <p:spPr>
          <a:xfrm>
            <a:off x="6213677" y="3963197"/>
            <a:ext cx="397741" cy="332513"/>
          </a:xfrm>
          <a:prstGeom prst="rightArrow">
            <a:avLst>
              <a:gd name="adj1" fmla="val 50000"/>
              <a:gd name="adj2" fmla="val 46609"/>
            </a:avLst>
          </a:prstGeom>
          <a:solidFill>
            <a:schemeClr val="accent6">
              <a:lumMod val="75000"/>
            </a:schemeClr>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p>
        </p:txBody>
      </p:sp>
      <p:sp>
        <p:nvSpPr>
          <p:cNvPr id="14" name="Arrow: Right 13">
            <a:extLst>
              <a:ext uri="{FF2B5EF4-FFF2-40B4-BE49-F238E27FC236}">
                <a16:creationId xmlns:a16="http://schemas.microsoft.com/office/drawing/2014/main" id="{9C41F132-546D-4B3D-8704-BFF9D50C0FA7}"/>
              </a:ext>
            </a:extLst>
          </p:cNvPr>
          <p:cNvSpPr/>
          <p:nvPr/>
        </p:nvSpPr>
        <p:spPr>
          <a:xfrm>
            <a:off x="3210210" y="3989589"/>
            <a:ext cx="384466" cy="282311"/>
          </a:xfrm>
          <a:prstGeom prst="rightArrow">
            <a:avLst>
              <a:gd name="adj1" fmla="val 50000"/>
              <a:gd name="adj2" fmla="val 46609"/>
            </a:avLst>
          </a:prstGeom>
          <a:solidFill>
            <a:schemeClr val="accent6">
              <a:lumMod val="75000"/>
            </a:schemeClr>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p>
        </p:txBody>
      </p:sp>
      <p:sp>
        <p:nvSpPr>
          <p:cNvPr id="28" name="TextBox 27">
            <a:extLst>
              <a:ext uri="{FF2B5EF4-FFF2-40B4-BE49-F238E27FC236}">
                <a16:creationId xmlns:a16="http://schemas.microsoft.com/office/drawing/2014/main" id="{9A128E2B-2BD4-4734-9841-C781CE4CC547}"/>
              </a:ext>
            </a:extLst>
          </p:cNvPr>
          <p:cNvSpPr txBox="1"/>
          <p:nvPr/>
        </p:nvSpPr>
        <p:spPr>
          <a:xfrm>
            <a:off x="6647724" y="3926378"/>
            <a:ext cx="2063652" cy="369332"/>
          </a:xfrm>
          <a:prstGeom prst="rect">
            <a:avLst/>
          </a:prstGeom>
          <a:noFill/>
        </p:spPr>
        <p:txBody>
          <a:bodyPr wrap="square" rtlCol="0">
            <a:spAutoFit/>
          </a:bodyPr>
          <a:lstStyle/>
          <a:p>
            <a:r>
              <a:rPr lang="en-GB" dirty="0"/>
              <a:t>&gt; 18 years</a:t>
            </a:r>
          </a:p>
        </p:txBody>
      </p:sp>
      <p:grpSp>
        <p:nvGrpSpPr>
          <p:cNvPr id="32" name="Group 31">
            <a:extLst>
              <a:ext uri="{FF2B5EF4-FFF2-40B4-BE49-F238E27FC236}">
                <a16:creationId xmlns:a16="http://schemas.microsoft.com/office/drawing/2014/main" id="{4218EBD4-0FB7-4B4B-BABC-2898B6AE3E14}"/>
              </a:ext>
            </a:extLst>
          </p:cNvPr>
          <p:cNvGrpSpPr/>
          <p:nvPr/>
        </p:nvGrpSpPr>
        <p:grpSpPr>
          <a:xfrm>
            <a:off x="491414" y="3557666"/>
            <a:ext cx="3120179" cy="462596"/>
            <a:chOff x="288331" y="1389526"/>
            <a:chExt cx="2031855" cy="462596"/>
          </a:xfrm>
        </p:grpSpPr>
        <p:sp>
          <p:nvSpPr>
            <p:cNvPr id="39" name="Rectangle 38">
              <a:extLst>
                <a:ext uri="{FF2B5EF4-FFF2-40B4-BE49-F238E27FC236}">
                  <a16:creationId xmlns:a16="http://schemas.microsoft.com/office/drawing/2014/main" id="{33D09FC5-DB88-45BC-AFA8-E3E99EED0ECD}"/>
                </a:ext>
              </a:extLst>
            </p:cNvPr>
            <p:cNvSpPr/>
            <p:nvPr/>
          </p:nvSpPr>
          <p:spPr>
            <a:xfrm>
              <a:off x="288331" y="1389526"/>
              <a:ext cx="2031855" cy="46259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40" name="TextBox 39">
              <a:extLst>
                <a:ext uri="{FF2B5EF4-FFF2-40B4-BE49-F238E27FC236}">
                  <a16:creationId xmlns:a16="http://schemas.microsoft.com/office/drawing/2014/main" id="{B2BF8213-3102-4BB9-8B94-2D078396A51B}"/>
                </a:ext>
              </a:extLst>
            </p:cNvPr>
            <p:cNvSpPr txBox="1"/>
            <p:nvPr/>
          </p:nvSpPr>
          <p:spPr>
            <a:xfrm>
              <a:off x="288331" y="1389526"/>
              <a:ext cx="2031855" cy="462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0688" tIns="170688" rIns="170688" bIns="170688" numCol="1" spcCol="1270" anchor="b" anchorCtr="0">
              <a:noAutofit/>
            </a:bodyPr>
            <a:lstStyle/>
            <a:p>
              <a:pPr marL="0" lvl="0" indent="0" algn="ctr" defTabSz="1066800">
                <a:lnSpc>
                  <a:spcPct val="90000"/>
                </a:lnSpc>
                <a:spcBef>
                  <a:spcPct val="0"/>
                </a:spcBef>
                <a:spcAft>
                  <a:spcPct val="35000"/>
                </a:spcAft>
                <a:buNone/>
              </a:pPr>
              <a:r>
                <a:rPr lang="en-US" sz="2400" b="1" kern="1200" dirty="0"/>
                <a:t>Primary</a:t>
              </a:r>
            </a:p>
          </p:txBody>
        </p:sp>
      </p:grpSp>
      <p:grpSp>
        <p:nvGrpSpPr>
          <p:cNvPr id="33" name="Group 32">
            <a:extLst>
              <a:ext uri="{FF2B5EF4-FFF2-40B4-BE49-F238E27FC236}">
                <a16:creationId xmlns:a16="http://schemas.microsoft.com/office/drawing/2014/main" id="{2494662A-B4EA-4D96-9FD3-0F241D78CC34}"/>
              </a:ext>
            </a:extLst>
          </p:cNvPr>
          <p:cNvGrpSpPr/>
          <p:nvPr/>
        </p:nvGrpSpPr>
        <p:grpSpPr>
          <a:xfrm>
            <a:off x="2762301" y="3378336"/>
            <a:ext cx="4461715" cy="472903"/>
            <a:chOff x="2711159" y="868505"/>
            <a:chExt cx="2905461" cy="472903"/>
          </a:xfrm>
        </p:grpSpPr>
        <p:sp>
          <p:nvSpPr>
            <p:cNvPr id="37" name="Rectangle 36">
              <a:extLst>
                <a:ext uri="{FF2B5EF4-FFF2-40B4-BE49-F238E27FC236}">
                  <a16:creationId xmlns:a16="http://schemas.microsoft.com/office/drawing/2014/main" id="{F8926006-4555-41FF-BB67-0326825229B6}"/>
                </a:ext>
              </a:extLst>
            </p:cNvPr>
            <p:cNvSpPr/>
            <p:nvPr/>
          </p:nvSpPr>
          <p:spPr>
            <a:xfrm>
              <a:off x="2711159" y="868505"/>
              <a:ext cx="2905461" cy="47290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8" name="TextBox 37">
              <a:extLst>
                <a:ext uri="{FF2B5EF4-FFF2-40B4-BE49-F238E27FC236}">
                  <a16:creationId xmlns:a16="http://schemas.microsoft.com/office/drawing/2014/main" id="{41EED8B3-A804-493D-8F42-2914937DA09A}"/>
                </a:ext>
              </a:extLst>
            </p:cNvPr>
            <p:cNvSpPr txBox="1"/>
            <p:nvPr/>
          </p:nvSpPr>
          <p:spPr>
            <a:xfrm>
              <a:off x="2711159" y="868505"/>
              <a:ext cx="2905461" cy="47290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0688" tIns="170688" rIns="170688" bIns="170688" numCol="1" spcCol="1270" anchor="t" anchorCtr="0">
              <a:noAutofit/>
            </a:bodyPr>
            <a:lstStyle/>
            <a:p>
              <a:pPr marL="0" lvl="0" indent="0" algn="ctr" defTabSz="1066800">
                <a:lnSpc>
                  <a:spcPct val="90000"/>
                </a:lnSpc>
                <a:spcBef>
                  <a:spcPct val="0"/>
                </a:spcBef>
                <a:spcAft>
                  <a:spcPct val="35000"/>
                </a:spcAft>
                <a:buNone/>
              </a:pPr>
              <a:r>
                <a:rPr lang="en-US" sz="2400" b="1" kern="1200" dirty="0"/>
                <a:t>Post-Primary</a:t>
              </a:r>
            </a:p>
          </p:txBody>
        </p:sp>
      </p:grpSp>
      <p:grpSp>
        <p:nvGrpSpPr>
          <p:cNvPr id="34" name="Group 33">
            <a:extLst>
              <a:ext uri="{FF2B5EF4-FFF2-40B4-BE49-F238E27FC236}">
                <a16:creationId xmlns:a16="http://schemas.microsoft.com/office/drawing/2014/main" id="{756DD52A-16B3-4289-9DAE-3B8F27008546}"/>
              </a:ext>
            </a:extLst>
          </p:cNvPr>
          <p:cNvGrpSpPr/>
          <p:nvPr/>
        </p:nvGrpSpPr>
        <p:grpSpPr>
          <a:xfrm>
            <a:off x="5898611" y="3500258"/>
            <a:ext cx="3356837" cy="517704"/>
            <a:chOff x="5695529" y="1332118"/>
            <a:chExt cx="2185966" cy="517704"/>
          </a:xfrm>
        </p:grpSpPr>
        <p:sp>
          <p:nvSpPr>
            <p:cNvPr id="35" name="Rectangle 34">
              <a:extLst>
                <a:ext uri="{FF2B5EF4-FFF2-40B4-BE49-F238E27FC236}">
                  <a16:creationId xmlns:a16="http://schemas.microsoft.com/office/drawing/2014/main" id="{FD8452BD-2A90-4302-82E6-D1615DFF3B8E}"/>
                </a:ext>
              </a:extLst>
            </p:cNvPr>
            <p:cNvSpPr/>
            <p:nvPr/>
          </p:nvSpPr>
          <p:spPr>
            <a:xfrm>
              <a:off x="5695529" y="1332118"/>
              <a:ext cx="2185966" cy="51770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6" name="TextBox 35">
              <a:extLst>
                <a:ext uri="{FF2B5EF4-FFF2-40B4-BE49-F238E27FC236}">
                  <a16:creationId xmlns:a16="http://schemas.microsoft.com/office/drawing/2014/main" id="{11A4978B-6FBA-4F27-BF66-1269783CCF51}"/>
                </a:ext>
              </a:extLst>
            </p:cNvPr>
            <p:cNvSpPr txBox="1"/>
            <p:nvPr/>
          </p:nvSpPr>
          <p:spPr>
            <a:xfrm>
              <a:off x="5695529" y="1332118"/>
              <a:ext cx="2185966" cy="51770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0688" tIns="170688" rIns="170688" bIns="170688" numCol="1" spcCol="1270" anchor="b" anchorCtr="0">
              <a:noAutofit/>
            </a:bodyPr>
            <a:lstStyle/>
            <a:p>
              <a:pPr marL="0" lvl="0" indent="0" algn="ctr" defTabSz="1066800">
                <a:lnSpc>
                  <a:spcPct val="90000"/>
                </a:lnSpc>
                <a:spcBef>
                  <a:spcPct val="0"/>
                </a:spcBef>
                <a:spcAft>
                  <a:spcPct val="35000"/>
                </a:spcAft>
                <a:buNone/>
              </a:pPr>
              <a:r>
                <a:rPr lang="en-US" sz="2400" b="1" kern="1200" dirty="0"/>
                <a:t>Tertiary</a:t>
              </a:r>
            </a:p>
          </p:txBody>
        </p:sp>
      </p:grpSp>
      <p:sp>
        <p:nvSpPr>
          <p:cNvPr id="2" name="Footer Placeholder 1">
            <a:extLst>
              <a:ext uri="{FF2B5EF4-FFF2-40B4-BE49-F238E27FC236}">
                <a16:creationId xmlns:a16="http://schemas.microsoft.com/office/drawing/2014/main" id="{45E2F11C-C0D6-4383-8F45-67FB1828DCD9}"/>
              </a:ext>
            </a:extLst>
          </p:cNvPr>
          <p:cNvSpPr>
            <a:spLocks noGrp="1"/>
          </p:cNvSpPr>
          <p:nvPr>
            <p:ph type="ftr" sz="quarter" idx="11"/>
          </p:nvPr>
        </p:nvSpPr>
        <p:spPr/>
        <p:txBody>
          <a:bodyPr/>
          <a:lstStyle/>
          <a:p>
            <a:r>
              <a:rPr lang="hu-HU"/>
              <a:t>Eaquals International Conference, #Madrid2019</a:t>
            </a:r>
            <a:endParaRPr lang="en-US" dirty="0"/>
          </a:p>
        </p:txBody>
      </p:sp>
    </p:spTree>
    <p:extLst>
      <p:ext uri="{BB962C8B-B14F-4D97-AF65-F5344CB8AC3E}">
        <p14:creationId xmlns:p14="http://schemas.microsoft.com/office/powerpoint/2010/main" val="213584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1" grpId="0" animBg="1"/>
      <p:bldP spid="22" grpId="0" animBg="1"/>
      <p:bldP spid="23" grpId="0" animBg="1"/>
      <p:bldP spid="24" grpId="0" animBg="1"/>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71525" y="190501"/>
            <a:ext cx="2164556" cy="2486024"/>
          </a:xfrm>
          <a:noFill/>
        </p:spPr>
        <p:txBody>
          <a:bodyPr vert="horz" lIns="91440" tIns="45720" rIns="91440" bIns="45720" rtlCol="0" anchor="ctr">
            <a:noAutofit/>
          </a:bodyPr>
          <a:lstStyle/>
          <a:p>
            <a:pPr algn="ctr" defTabSz="914400"/>
            <a:r>
              <a:rPr lang="en-GB" sz="2800" b="1" i="1" dirty="0">
                <a:solidFill>
                  <a:schemeClr val="bg1"/>
                </a:solidFill>
              </a:rPr>
              <a:t>Irish Reform  and the wider  International Context</a:t>
            </a:r>
            <a:br>
              <a:rPr lang="en-GB" sz="2800" b="1" i="1" dirty="0">
                <a:solidFill>
                  <a:schemeClr val="bg1"/>
                </a:solidFill>
              </a:rPr>
            </a:br>
            <a:endParaRPr lang="en-US" sz="2400" dirty="0">
              <a:solidFill>
                <a:schemeClr val="bg1"/>
              </a:solidFill>
            </a:endParaRPr>
          </a:p>
        </p:txBody>
      </p:sp>
      <p:pic>
        <p:nvPicPr>
          <p:cNvPr id="21" name="Picture 20">
            <a:extLst>
              <a:ext uri="{FF2B5EF4-FFF2-40B4-BE49-F238E27FC236}">
                <a16:creationId xmlns:a16="http://schemas.microsoft.com/office/drawing/2014/main" id="{3EDF0AB6-CBB3-4501-A971-54714C0C834D}"/>
              </a:ext>
            </a:extLst>
          </p:cNvPr>
          <p:cNvPicPr>
            <a:picLocks noChangeAspect="1"/>
          </p:cNvPicPr>
          <p:nvPr/>
        </p:nvPicPr>
        <p:blipFill rotWithShape="1">
          <a:blip r:embed="rId3"/>
          <a:srcRect t="4401" r="63268"/>
          <a:stretch/>
        </p:blipFill>
        <p:spPr>
          <a:xfrm>
            <a:off x="133910" y="2401794"/>
            <a:ext cx="3383149" cy="4160371"/>
          </a:xfrm>
          <a:prstGeom prst="rect">
            <a:avLst/>
          </a:prstGeom>
        </p:spPr>
      </p:pic>
      <p:pic>
        <p:nvPicPr>
          <p:cNvPr id="1028" name="Picture 4" descr="Image result for junior cycle key skills">
            <a:extLst>
              <a:ext uri="{FF2B5EF4-FFF2-40B4-BE49-F238E27FC236}">
                <a16:creationId xmlns:a16="http://schemas.microsoft.com/office/drawing/2014/main" id="{99C9FA4B-4BAB-4586-B50F-55BFDE92A6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1172" y="2286373"/>
            <a:ext cx="4338918" cy="4338918"/>
          </a:xfrm>
          <a:prstGeom prst="rect">
            <a:avLst/>
          </a:prstGeom>
          <a:noFill/>
          <a:extLst>
            <a:ext uri="{909E8E84-426E-40DD-AFC4-6F175D3DCCD1}">
              <a14:hiddenFill xmlns:a14="http://schemas.microsoft.com/office/drawing/2010/main">
                <a:solidFill>
                  <a:srgbClr val="FFFFFF"/>
                </a:solidFill>
              </a14:hiddenFill>
            </a:ext>
          </a:extLst>
        </p:spPr>
      </p:pic>
      <p:sp>
        <p:nvSpPr>
          <p:cNvPr id="10" name="Plus Sign 9">
            <a:extLst>
              <a:ext uri="{FF2B5EF4-FFF2-40B4-BE49-F238E27FC236}">
                <a16:creationId xmlns:a16="http://schemas.microsoft.com/office/drawing/2014/main" id="{4AB3669E-3958-47AF-9A6E-25C799FD0FDB}"/>
              </a:ext>
            </a:extLst>
          </p:cNvPr>
          <p:cNvSpPr/>
          <p:nvPr/>
        </p:nvSpPr>
        <p:spPr>
          <a:xfrm>
            <a:off x="3872753" y="4069976"/>
            <a:ext cx="448235" cy="564777"/>
          </a:xfrm>
          <a:prstGeom prst="mathPlu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75320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71525" y="242610"/>
            <a:ext cx="2164556" cy="2486024"/>
          </a:xfrm>
          <a:noFill/>
        </p:spPr>
        <p:txBody>
          <a:bodyPr vert="horz" lIns="91440" tIns="45720" rIns="91440" bIns="45720" rtlCol="0" anchor="ctr">
            <a:noAutofit/>
          </a:bodyPr>
          <a:lstStyle/>
          <a:p>
            <a:pPr algn="ctr" defTabSz="914400"/>
            <a:r>
              <a:rPr lang="en-GB" sz="2800" b="1" i="1" dirty="0">
                <a:solidFill>
                  <a:schemeClr val="bg1"/>
                </a:solidFill>
              </a:rPr>
              <a:t>Reformed Assessment Structure for Modern Foreign Languages in Junior Cycle</a:t>
            </a:r>
            <a:endParaRPr lang="en-US" sz="2400"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487670" y="6487882"/>
            <a:ext cx="2057400" cy="365125"/>
          </a:xfrm>
        </p:spPr>
        <p:txBody>
          <a:bodyPr vert="horz" lIns="91440" tIns="45720" rIns="91440" bIns="45720" rtlCol="0" anchor="ctr">
            <a:normAutofit/>
          </a:bodyPr>
          <a:lstStyle/>
          <a:p>
            <a:pPr defTabSz="457200">
              <a:spcAft>
                <a:spcPts val="600"/>
              </a:spcAft>
            </a:pPr>
            <a:r>
              <a:rPr lang="en-US" sz="1400">
                <a:solidFill>
                  <a:srgbClr val="002060"/>
                </a:solidFill>
              </a:rPr>
              <a:t>©Eaquals</a:t>
            </a:r>
            <a:endParaRPr lang="en-US" sz="1400" dirty="0">
              <a:solidFill>
                <a:srgbClr val="002060"/>
              </a:solidFill>
            </a:endParaRP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5124611" y="6487883"/>
            <a:ext cx="4019389" cy="365125"/>
          </a:xfrm>
        </p:spPr>
        <p:txBody>
          <a:bodyPr vert="horz" lIns="91440" tIns="45720" rIns="91440" bIns="45720" rtlCol="0" anchor="ctr">
            <a:normAutofit/>
          </a:bodyPr>
          <a:lstStyle/>
          <a:p>
            <a:pPr defTabSz="457200">
              <a:lnSpc>
                <a:spcPct val="90000"/>
              </a:lnSpc>
              <a:spcAft>
                <a:spcPts val="600"/>
              </a:spcAft>
            </a:pPr>
            <a:r>
              <a:rPr lang="en-US" sz="1400" kern="1200">
                <a:solidFill>
                  <a:srgbClr val="002060"/>
                </a:solidFill>
                <a:latin typeface="+mn-lt"/>
                <a:ea typeface="+mn-ea"/>
                <a:cs typeface="+mn-cs"/>
              </a:rPr>
              <a:t>Eaquals International Conference, #Madrid2019</a:t>
            </a:r>
            <a:endParaRPr lang="en-US" sz="1400" kern="1200" dirty="0">
              <a:solidFill>
                <a:srgbClr val="002060"/>
              </a:solidFill>
              <a:latin typeface="+mn-lt"/>
              <a:ea typeface="+mn-ea"/>
              <a:cs typeface="+mn-cs"/>
            </a:endParaRPr>
          </a:p>
        </p:txBody>
      </p:sp>
      <p:graphicFrame>
        <p:nvGraphicFramePr>
          <p:cNvPr id="9" name="Diagram 8">
            <a:extLst>
              <a:ext uri="{FF2B5EF4-FFF2-40B4-BE49-F238E27FC236}">
                <a16:creationId xmlns:a16="http://schemas.microsoft.com/office/drawing/2014/main" id="{63203053-8ABF-4F05-8B2F-FC975A4C7071}"/>
              </a:ext>
            </a:extLst>
          </p:cNvPr>
          <p:cNvGraphicFramePr/>
          <p:nvPr>
            <p:extLst>
              <p:ext uri="{D42A27DB-BD31-4B8C-83A1-F6EECF244321}">
                <p14:modId xmlns:p14="http://schemas.microsoft.com/office/powerpoint/2010/main" val="2597987190"/>
              </p:ext>
            </p:extLst>
          </p:nvPr>
        </p:nvGraphicFramePr>
        <p:xfrm>
          <a:off x="487670" y="3547862"/>
          <a:ext cx="8056255" cy="2585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Rectangle: Rounded Corners 16">
            <a:extLst>
              <a:ext uri="{FF2B5EF4-FFF2-40B4-BE49-F238E27FC236}">
                <a16:creationId xmlns:a16="http://schemas.microsoft.com/office/drawing/2014/main" id="{B30F1BC5-B98D-4D66-A9FC-E98F9EBF7D0A}"/>
              </a:ext>
            </a:extLst>
          </p:cNvPr>
          <p:cNvSpPr/>
          <p:nvPr/>
        </p:nvSpPr>
        <p:spPr>
          <a:xfrm>
            <a:off x="2067087" y="4454305"/>
            <a:ext cx="1729514" cy="1917920"/>
          </a:xfrm>
          <a:prstGeom prst="roundRect">
            <a:avLst/>
          </a:prstGeom>
          <a:solidFill>
            <a:schemeClr val="bg1"/>
          </a:solidFill>
          <a:ln w="76200"/>
        </p:spPr>
        <p:style>
          <a:lnRef idx="1">
            <a:schemeClr val="accent1"/>
          </a:lnRef>
          <a:fillRef idx="3">
            <a:schemeClr val="accent1"/>
          </a:fillRef>
          <a:effectRef idx="2">
            <a:schemeClr val="accent1"/>
          </a:effectRef>
          <a:fontRef idx="minor">
            <a:schemeClr val="lt1"/>
          </a:fontRef>
        </p:style>
        <p:txBody>
          <a:bodyPr rtlCol="0" anchor="ctr"/>
          <a:lstStyle/>
          <a:p>
            <a:pPr algn="ctr"/>
            <a:r>
              <a:rPr lang="en-IE" sz="1600" b="1" dirty="0">
                <a:solidFill>
                  <a:schemeClr val="tx1"/>
                </a:solidFill>
              </a:rPr>
              <a:t>Classroom-based Assessment 1:</a:t>
            </a:r>
          </a:p>
          <a:p>
            <a:pPr algn="ctr"/>
            <a:endParaRPr lang="en-IE" sz="1600" b="1" dirty="0">
              <a:solidFill>
                <a:schemeClr val="tx1"/>
              </a:solidFill>
            </a:endParaRPr>
          </a:p>
          <a:p>
            <a:pPr algn="ctr"/>
            <a:r>
              <a:rPr lang="en-IE" sz="1600" b="1" dirty="0">
                <a:solidFill>
                  <a:schemeClr val="tx1"/>
                </a:solidFill>
              </a:rPr>
              <a:t>Oral Communication</a:t>
            </a:r>
          </a:p>
          <a:p>
            <a:pPr algn="ctr"/>
            <a:endParaRPr lang="en-IE" sz="1200" b="1" dirty="0">
              <a:solidFill>
                <a:schemeClr val="tx1"/>
              </a:solidFill>
            </a:endParaRPr>
          </a:p>
          <a:p>
            <a:pPr algn="ctr"/>
            <a:endParaRPr lang="en-IE" sz="1200" b="1" dirty="0">
              <a:solidFill>
                <a:schemeClr val="tx1"/>
              </a:solidFill>
            </a:endParaRPr>
          </a:p>
        </p:txBody>
      </p:sp>
      <p:sp>
        <p:nvSpPr>
          <p:cNvPr id="18" name="Rectangle: Rounded Corners 17">
            <a:extLst>
              <a:ext uri="{FF2B5EF4-FFF2-40B4-BE49-F238E27FC236}">
                <a16:creationId xmlns:a16="http://schemas.microsoft.com/office/drawing/2014/main" id="{8B96EC82-530C-4ACA-899E-64E69AE812D8}"/>
              </a:ext>
            </a:extLst>
          </p:cNvPr>
          <p:cNvSpPr/>
          <p:nvPr/>
        </p:nvSpPr>
        <p:spPr>
          <a:xfrm>
            <a:off x="4023492" y="4457896"/>
            <a:ext cx="1729514" cy="1917920"/>
          </a:xfrm>
          <a:prstGeom prst="roundRect">
            <a:avLst/>
          </a:prstGeom>
          <a:solidFill>
            <a:schemeClr val="bg1"/>
          </a:solidFill>
          <a:ln w="76200"/>
        </p:spPr>
        <p:style>
          <a:lnRef idx="1">
            <a:schemeClr val="accent1"/>
          </a:lnRef>
          <a:fillRef idx="3">
            <a:schemeClr val="accent1"/>
          </a:fillRef>
          <a:effectRef idx="2">
            <a:schemeClr val="accent1"/>
          </a:effectRef>
          <a:fontRef idx="minor">
            <a:schemeClr val="lt1"/>
          </a:fontRef>
        </p:style>
        <p:txBody>
          <a:bodyPr rtlCol="0" anchor="ctr"/>
          <a:lstStyle/>
          <a:p>
            <a:pPr algn="ctr"/>
            <a:r>
              <a:rPr lang="en-IE" sz="1600" b="1" dirty="0">
                <a:solidFill>
                  <a:schemeClr val="tx1"/>
                </a:solidFill>
              </a:rPr>
              <a:t>Classroom-based Assessment 2:</a:t>
            </a:r>
          </a:p>
          <a:p>
            <a:pPr algn="ctr"/>
            <a:endParaRPr lang="en-IE" sz="1200" b="1" dirty="0">
              <a:solidFill>
                <a:schemeClr val="tx1"/>
              </a:solidFill>
            </a:endParaRPr>
          </a:p>
          <a:p>
            <a:pPr algn="ctr"/>
            <a:r>
              <a:rPr lang="en-IE" sz="1600" b="1" dirty="0">
                <a:solidFill>
                  <a:schemeClr val="tx1"/>
                </a:solidFill>
              </a:rPr>
              <a:t>3 Pieces from the Student Language Portfolio</a:t>
            </a:r>
          </a:p>
        </p:txBody>
      </p:sp>
      <p:sp>
        <p:nvSpPr>
          <p:cNvPr id="19" name="Rectangle: Rounded Corners 18">
            <a:extLst>
              <a:ext uri="{FF2B5EF4-FFF2-40B4-BE49-F238E27FC236}">
                <a16:creationId xmlns:a16="http://schemas.microsoft.com/office/drawing/2014/main" id="{2E5F9FFE-4B44-4199-8DA2-F3CCC4C7E342}"/>
              </a:ext>
            </a:extLst>
          </p:cNvPr>
          <p:cNvSpPr/>
          <p:nvPr/>
        </p:nvSpPr>
        <p:spPr>
          <a:xfrm>
            <a:off x="5937788" y="4483448"/>
            <a:ext cx="1485914" cy="1912166"/>
          </a:xfrm>
          <a:prstGeom prst="roundRect">
            <a:avLst/>
          </a:prstGeom>
          <a:solidFill>
            <a:schemeClr val="bg1"/>
          </a:solidFill>
          <a:ln w="76200"/>
        </p:spPr>
        <p:style>
          <a:lnRef idx="1">
            <a:schemeClr val="accent1"/>
          </a:lnRef>
          <a:fillRef idx="3">
            <a:schemeClr val="accent1"/>
          </a:fillRef>
          <a:effectRef idx="2">
            <a:schemeClr val="accent1"/>
          </a:effectRef>
          <a:fontRef idx="minor">
            <a:schemeClr val="lt1"/>
          </a:fontRef>
        </p:style>
        <p:txBody>
          <a:bodyPr rtlCol="0" anchor="ctr"/>
          <a:lstStyle/>
          <a:p>
            <a:pPr algn="ctr"/>
            <a:r>
              <a:rPr lang="en-IE" sz="1600" b="1" dirty="0">
                <a:solidFill>
                  <a:schemeClr val="tx1"/>
                </a:solidFill>
              </a:rPr>
              <a:t>Assessment Task: </a:t>
            </a:r>
          </a:p>
          <a:p>
            <a:pPr algn="ctr"/>
            <a:endParaRPr lang="en-IE" sz="1600" b="1" dirty="0">
              <a:solidFill>
                <a:schemeClr val="tx1"/>
              </a:solidFill>
            </a:endParaRPr>
          </a:p>
          <a:p>
            <a:pPr algn="ctr"/>
            <a:r>
              <a:rPr lang="en-IE" sz="1600" b="1" dirty="0">
                <a:solidFill>
                  <a:schemeClr val="tx1"/>
                </a:solidFill>
              </a:rPr>
              <a:t>Externally administered and assessed</a:t>
            </a:r>
          </a:p>
          <a:p>
            <a:pPr algn="ctr"/>
            <a:r>
              <a:rPr lang="en-IE" sz="1200" b="1" dirty="0">
                <a:solidFill>
                  <a:schemeClr val="tx1"/>
                </a:solidFill>
              </a:rPr>
              <a:t> </a:t>
            </a:r>
          </a:p>
        </p:txBody>
      </p:sp>
      <p:sp>
        <p:nvSpPr>
          <p:cNvPr id="20" name="Rectangle: Rounded Corners 19">
            <a:extLst>
              <a:ext uri="{FF2B5EF4-FFF2-40B4-BE49-F238E27FC236}">
                <a16:creationId xmlns:a16="http://schemas.microsoft.com/office/drawing/2014/main" id="{BD7ECE4E-EB1C-4545-BF72-E209B153EB7F}"/>
              </a:ext>
            </a:extLst>
          </p:cNvPr>
          <p:cNvSpPr/>
          <p:nvPr/>
        </p:nvSpPr>
        <p:spPr>
          <a:xfrm>
            <a:off x="7549598" y="4477176"/>
            <a:ext cx="1485914" cy="1924710"/>
          </a:xfrm>
          <a:prstGeom prst="roundRect">
            <a:avLst/>
          </a:prstGeom>
          <a:solidFill>
            <a:schemeClr val="bg1"/>
          </a:solidFill>
          <a:ln w="762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sz="1600" b="1" dirty="0">
              <a:solidFill>
                <a:schemeClr val="tx1"/>
              </a:solidFill>
            </a:endParaRPr>
          </a:p>
          <a:p>
            <a:pPr algn="ctr"/>
            <a:r>
              <a:rPr lang="en-IE" sz="1600" b="1" dirty="0">
                <a:solidFill>
                  <a:schemeClr val="tx1"/>
                </a:solidFill>
              </a:rPr>
              <a:t>Final Examination:</a:t>
            </a:r>
          </a:p>
          <a:p>
            <a:pPr algn="ctr"/>
            <a:endParaRPr lang="en-IE" sz="1600" b="1" dirty="0">
              <a:solidFill>
                <a:schemeClr val="tx1"/>
              </a:solidFill>
            </a:endParaRPr>
          </a:p>
          <a:p>
            <a:pPr algn="ctr"/>
            <a:r>
              <a:rPr lang="en-IE" sz="1600" b="1" dirty="0">
                <a:solidFill>
                  <a:schemeClr val="tx1"/>
                </a:solidFill>
              </a:rPr>
              <a:t>Externally administered and assessed</a:t>
            </a:r>
          </a:p>
          <a:p>
            <a:pPr algn="ctr"/>
            <a:endParaRPr lang="en-IE" sz="1200" b="1" dirty="0">
              <a:solidFill>
                <a:schemeClr val="tx1"/>
              </a:solidFill>
            </a:endParaRPr>
          </a:p>
          <a:p>
            <a:pPr algn="ctr"/>
            <a:endParaRPr lang="en-IE" sz="1200" b="1" dirty="0">
              <a:solidFill>
                <a:schemeClr val="tx1"/>
              </a:solidFill>
            </a:endParaRPr>
          </a:p>
        </p:txBody>
      </p:sp>
      <p:sp>
        <p:nvSpPr>
          <p:cNvPr id="25" name="TextBox 24">
            <a:extLst>
              <a:ext uri="{FF2B5EF4-FFF2-40B4-BE49-F238E27FC236}">
                <a16:creationId xmlns:a16="http://schemas.microsoft.com/office/drawing/2014/main" id="{6FDE59C2-8F8F-46BC-B062-30F3501CAF41}"/>
              </a:ext>
            </a:extLst>
          </p:cNvPr>
          <p:cNvSpPr txBox="1"/>
          <p:nvPr/>
        </p:nvSpPr>
        <p:spPr>
          <a:xfrm>
            <a:off x="1797778" y="3969255"/>
            <a:ext cx="5585962" cy="300082"/>
          </a:xfrm>
          <a:prstGeom prst="rect">
            <a:avLst/>
          </a:prstGeom>
          <a:noFill/>
        </p:spPr>
        <p:txBody>
          <a:bodyPr wrap="square" rtlCol="0">
            <a:spAutoFit/>
          </a:bodyPr>
          <a:lstStyle/>
          <a:p>
            <a:pPr algn="ctr"/>
            <a:r>
              <a:rPr lang="en-GB" sz="1350" b="1" dirty="0">
                <a:solidFill>
                  <a:schemeClr val="bg1"/>
                </a:solidFill>
              </a:rPr>
              <a:t> </a:t>
            </a:r>
            <a:r>
              <a:rPr lang="en-GB" sz="1350" b="1" i="1" dirty="0">
                <a:solidFill>
                  <a:schemeClr val="bg1"/>
                </a:solidFill>
              </a:rPr>
              <a:t>ONGOING ASSESSMENT THROUGHOUT THE 3 YEARS</a:t>
            </a:r>
          </a:p>
        </p:txBody>
      </p:sp>
      <p:pic>
        <p:nvPicPr>
          <p:cNvPr id="26" name="Graphic 25" descr="Pin">
            <a:extLst>
              <a:ext uri="{FF2B5EF4-FFF2-40B4-BE49-F238E27FC236}">
                <a16:creationId xmlns:a16="http://schemas.microsoft.com/office/drawing/2014/main" id="{B55ED445-5974-4492-9A6D-53324009CF6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925712">
            <a:off x="2822345" y="3512143"/>
            <a:ext cx="556082" cy="556082"/>
          </a:xfrm>
          <a:prstGeom prst="rect">
            <a:avLst/>
          </a:prstGeom>
        </p:spPr>
      </p:pic>
      <p:pic>
        <p:nvPicPr>
          <p:cNvPr id="27" name="Graphic 26" descr="Pin">
            <a:extLst>
              <a:ext uri="{FF2B5EF4-FFF2-40B4-BE49-F238E27FC236}">
                <a16:creationId xmlns:a16="http://schemas.microsoft.com/office/drawing/2014/main" id="{C57A592D-1124-4B94-BC80-ADEA7DE154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925712">
            <a:off x="4686321" y="3512143"/>
            <a:ext cx="556082" cy="556082"/>
          </a:xfrm>
          <a:prstGeom prst="rect">
            <a:avLst/>
          </a:prstGeom>
        </p:spPr>
      </p:pic>
      <p:pic>
        <p:nvPicPr>
          <p:cNvPr id="28" name="Graphic 27" descr="Pin">
            <a:extLst>
              <a:ext uri="{FF2B5EF4-FFF2-40B4-BE49-F238E27FC236}">
                <a16:creationId xmlns:a16="http://schemas.microsoft.com/office/drawing/2014/main" id="{C2F09515-775B-40B6-9855-57EA282569D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925712">
            <a:off x="6400996" y="3504809"/>
            <a:ext cx="556082" cy="556082"/>
          </a:xfrm>
          <a:prstGeom prst="rect">
            <a:avLst/>
          </a:prstGeom>
        </p:spPr>
      </p:pic>
      <p:pic>
        <p:nvPicPr>
          <p:cNvPr id="29" name="Graphic 28" descr="Pin">
            <a:extLst>
              <a:ext uri="{FF2B5EF4-FFF2-40B4-BE49-F238E27FC236}">
                <a16:creationId xmlns:a16="http://schemas.microsoft.com/office/drawing/2014/main" id="{558E3584-A98C-40B4-98E3-935EA8A6EAF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925712">
            <a:off x="7891373" y="3512142"/>
            <a:ext cx="556082" cy="556082"/>
          </a:xfrm>
          <a:prstGeom prst="rect">
            <a:avLst/>
          </a:prstGeom>
        </p:spPr>
      </p:pic>
      <p:sp>
        <p:nvSpPr>
          <p:cNvPr id="8" name="Rectangle 7">
            <a:extLst>
              <a:ext uri="{FF2B5EF4-FFF2-40B4-BE49-F238E27FC236}">
                <a16:creationId xmlns:a16="http://schemas.microsoft.com/office/drawing/2014/main" id="{3B784077-4E47-47DB-928C-89F0A06560BF}"/>
              </a:ext>
            </a:extLst>
          </p:cNvPr>
          <p:cNvSpPr/>
          <p:nvPr/>
        </p:nvSpPr>
        <p:spPr>
          <a:xfrm>
            <a:off x="3250635" y="1583894"/>
            <a:ext cx="5585961" cy="1938992"/>
          </a:xfrm>
          <a:prstGeom prst="rect">
            <a:avLst/>
          </a:prstGeom>
        </p:spPr>
        <p:txBody>
          <a:bodyPr wrap="square">
            <a:spAutoFit/>
          </a:bodyPr>
          <a:lstStyle/>
          <a:p>
            <a:pPr algn="just"/>
            <a:r>
              <a:rPr lang="en-GB" sz="2000" i="1" dirty="0">
                <a:latin typeface="Arial" panose="020B0604020202020204" pitchFamily="34" charset="0"/>
                <a:cs typeface="Arial" panose="020B0604020202020204" pitchFamily="34" charset="0"/>
              </a:rPr>
              <a:t>The new curriculum “…places the student at the centre of the learning process and envisages a modernised curriculum across all subjects. It allows for new ways of learning and a broader range of skills to be properly assessed.” </a:t>
            </a:r>
          </a:p>
          <a:p>
            <a:pPr algn="just"/>
            <a:r>
              <a:rPr lang="en-GB" sz="2000" i="1" dirty="0">
                <a:latin typeface="Arial" panose="020B0604020202020204" pitchFamily="34" charset="0"/>
                <a:cs typeface="Arial" panose="020B0604020202020204" pitchFamily="34" charset="0"/>
              </a:rPr>
              <a:t>( Framework for Junior Cycle, 2015, p 2)</a:t>
            </a:r>
            <a:endParaRPr lang="en-IE"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386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A325C3D-C4EB-4C04-AF41-AB28B93711E9}"/>
              </a:ext>
            </a:extLst>
          </p:cNvPr>
          <p:cNvPicPr>
            <a:picLocks noChangeAspect="1"/>
          </p:cNvPicPr>
          <p:nvPr/>
        </p:nvPicPr>
        <p:blipFill>
          <a:blip r:embed="rId3"/>
          <a:stretch>
            <a:fillRect/>
          </a:stretch>
        </p:blipFill>
        <p:spPr>
          <a:xfrm>
            <a:off x="0" y="2003519"/>
            <a:ext cx="9144000" cy="4854481"/>
          </a:xfrm>
          <a:prstGeom prst="rect">
            <a:avLst/>
          </a:prstGeom>
        </p:spPr>
      </p:pic>
      <p:sp>
        <p:nvSpPr>
          <p:cNvPr id="20"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a:xfrm>
            <a:off x="771525" y="190501"/>
            <a:ext cx="2164556" cy="2486024"/>
          </a:xfrm>
          <a:noFill/>
        </p:spPr>
        <p:txBody>
          <a:bodyPr vert="horz" lIns="91440" tIns="45720" rIns="91440" bIns="45720" rtlCol="0" anchor="ctr">
            <a:normAutofit/>
          </a:bodyPr>
          <a:lstStyle/>
          <a:p>
            <a:pPr algn="ctr" defTabSz="914400"/>
            <a:r>
              <a:rPr lang="en-US" sz="2800" b="1" i="1" dirty="0">
                <a:solidFill>
                  <a:srgbClr val="FFFFFF"/>
                </a:solidFill>
              </a:rPr>
              <a:t>The International Context: Shifting Paradigms</a:t>
            </a:r>
            <a:endParaRPr lang="en-US" sz="2800" b="1" i="1" dirty="0">
              <a:solidFill>
                <a:schemeClr val="bg1"/>
              </a:solidFill>
            </a:endParaRPr>
          </a:p>
        </p:txBody>
      </p:sp>
      <p:sp>
        <p:nvSpPr>
          <p:cNvPr id="4" name="Date Placeholder 3"/>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b="1"/>
              <a:t>©Eaquals</a:t>
            </a:r>
            <a:endParaRPr lang="en-US" sz="1200"/>
          </a:p>
        </p:txBody>
      </p:sp>
      <p:sp>
        <p:nvSpPr>
          <p:cNvPr id="6" name="Slide Number Placeholder 5"/>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#eaquals19madrid	</a:t>
            </a:r>
          </a:p>
        </p:txBody>
      </p:sp>
      <p:sp>
        <p:nvSpPr>
          <p:cNvPr id="37" name="Rectangle 36">
            <a:extLst>
              <a:ext uri="{FF2B5EF4-FFF2-40B4-BE49-F238E27FC236}">
                <a16:creationId xmlns:a16="http://schemas.microsoft.com/office/drawing/2014/main" id="{F8926006-4555-41FF-BB67-0326825229B6}"/>
              </a:ext>
            </a:extLst>
          </p:cNvPr>
          <p:cNvSpPr/>
          <p:nvPr/>
        </p:nvSpPr>
        <p:spPr>
          <a:xfrm>
            <a:off x="2762301" y="3378336"/>
            <a:ext cx="4461715" cy="47290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Footer Placeholder 1">
            <a:extLst>
              <a:ext uri="{FF2B5EF4-FFF2-40B4-BE49-F238E27FC236}">
                <a16:creationId xmlns:a16="http://schemas.microsoft.com/office/drawing/2014/main" id="{C66A2330-CA91-4AF6-8CD8-B23D2FAC2A63}"/>
              </a:ext>
            </a:extLst>
          </p:cNvPr>
          <p:cNvSpPr>
            <a:spLocks noGrp="1"/>
          </p:cNvSpPr>
          <p:nvPr>
            <p:ph type="ftr" sz="quarter" idx="11"/>
          </p:nvPr>
        </p:nvSpPr>
        <p:spPr/>
        <p:txBody>
          <a:bodyPr/>
          <a:lstStyle/>
          <a:p>
            <a:r>
              <a:rPr lang="hu-HU"/>
              <a:t>Eaquals International Conference, #Madrid2019</a:t>
            </a:r>
            <a:endParaRPr lang="en-US" dirty="0"/>
          </a:p>
        </p:txBody>
      </p:sp>
    </p:spTree>
    <p:extLst>
      <p:ext uri="{BB962C8B-B14F-4D97-AF65-F5344CB8AC3E}">
        <p14:creationId xmlns:p14="http://schemas.microsoft.com/office/powerpoint/2010/main" val="55888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71525" y="190501"/>
            <a:ext cx="2164556" cy="2486024"/>
          </a:xfrm>
          <a:noFill/>
        </p:spPr>
        <p:txBody>
          <a:bodyPr vert="horz" lIns="91440" tIns="45720" rIns="91440" bIns="45720" rtlCol="0" anchor="ctr">
            <a:noAutofit/>
          </a:bodyPr>
          <a:lstStyle/>
          <a:p>
            <a:pPr algn="ctr" defTabSz="914400"/>
            <a:r>
              <a:rPr lang="en-GB" sz="2800" b="1" i="1" dirty="0">
                <a:solidFill>
                  <a:srgbClr val="FFFFFF"/>
                </a:solidFill>
              </a:rPr>
              <a:t>Research Questions:</a:t>
            </a:r>
            <a:endParaRPr lang="en-US" sz="2400"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7</a:t>
            </a:fld>
            <a:endParaRPr lang="en-US" sz="1200"/>
          </a:p>
        </p:txBody>
      </p:sp>
      <p:sp>
        <p:nvSpPr>
          <p:cNvPr id="7" name="Content Placeholder 6">
            <a:extLst>
              <a:ext uri="{FF2B5EF4-FFF2-40B4-BE49-F238E27FC236}">
                <a16:creationId xmlns:a16="http://schemas.microsoft.com/office/drawing/2014/main" id="{F35498DC-E462-4B5A-8738-EF3E9FC94CC8}"/>
              </a:ext>
            </a:extLst>
          </p:cNvPr>
          <p:cNvSpPr>
            <a:spLocks noGrp="1"/>
          </p:cNvSpPr>
          <p:nvPr>
            <p:ph idx="1"/>
          </p:nvPr>
        </p:nvSpPr>
        <p:spPr>
          <a:xfrm>
            <a:off x="251012" y="3370729"/>
            <a:ext cx="8615082" cy="2985621"/>
          </a:xfrm>
        </p:spPr>
        <p:txBody>
          <a:bodyPr>
            <a:normAutofit fontScale="92500" lnSpcReduction="10000"/>
          </a:bodyPr>
          <a:lstStyle/>
          <a:p>
            <a:pPr marL="342900" lvl="0" indent="-342900">
              <a:lnSpc>
                <a:spcPct val="100000"/>
              </a:lnSpc>
              <a:buAutoNum type="arabicPeriod"/>
            </a:pPr>
            <a:r>
              <a:rPr lang="en-GB" sz="3000" dirty="0"/>
              <a:t>Are teachers’ beliefs based on any outdated beliefs which contradict our current understanding of Second Language Acquisition (SLA)?</a:t>
            </a:r>
          </a:p>
          <a:p>
            <a:pPr marL="342900" indent="-342900">
              <a:buFontTx/>
              <a:buAutoNum type="arabicPeriod"/>
            </a:pPr>
            <a:r>
              <a:rPr lang="en-GB" sz="3000" dirty="0"/>
              <a:t>Do Irish language teachers’ beliefs support a communicative approach to language learning?</a:t>
            </a:r>
          </a:p>
          <a:p>
            <a:pPr marL="342900" indent="-342900">
              <a:buFontTx/>
              <a:buAutoNum type="arabicPeriod"/>
            </a:pPr>
            <a:r>
              <a:rPr lang="en-GB" sz="3000" dirty="0"/>
              <a:t>Are teachers’ beliefs about language learning linked to their attitude towards curricular reform?</a:t>
            </a:r>
            <a:endParaRPr lang="en-US" sz="3000" dirty="0"/>
          </a:p>
          <a:p>
            <a:endParaRPr lang="en-GB" dirty="0"/>
          </a:p>
        </p:txBody>
      </p:sp>
    </p:spTree>
    <p:extLst>
      <p:ext uri="{BB962C8B-B14F-4D97-AF65-F5344CB8AC3E}">
        <p14:creationId xmlns:p14="http://schemas.microsoft.com/office/powerpoint/2010/main" val="302931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71525" y="190501"/>
            <a:ext cx="2164556" cy="2486024"/>
          </a:xfrm>
          <a:noFill/>
        </p:spPr>
        <p:txBody>
          <a:bodyPr vert="horz" lIns="91440" tIns="45720" rIns="91440" bIns="45720" rtlCol="0" anchor="ctr">
            <a:noAutofit/>
          </a:bodyPr>
          <a:lstStyle/>
          <a:p>
            <a:pPr algn="ctr" defTabSz="914400"/>
            <a:r>
              <a:rPr lang="en-US" sz="2800" b="1" i="1" dirty="0">
                <a:solidFill>
                  <a:srgbClr val="FFFFFF"/>
                </a:solidFill>
              </a:rPr>
              <a:t>What are Beliefs and why investigate them ?</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8</a:t>
            </a:fld>
            <a:endParaRPr lang="en-US" sz="1200"/>
          </a:p>
        </p:txBody>
      </p:sp>
      <p:sp>
        <p:nvSpPr>
          <p:cNvPr id="3" name="Rectangle 2">
            <a:extLst>
              <a:ext uri="{FF2B5EF4-FFF2-40B4-BE49-F238E27FC236}">
                <a16:creationId xmlns:a16="http://schemas.microsoft.com/office/drawing/2014/main" id="{461629CE-9125-46D3-A320-B348FED24F7D}"/>
              </a:ext>
            </a:extLst>
          </p:cNvPr>
          <p:cNvSpPr/>
          <p:nvPr/>
        </p:nvSpPr>
        <p:spPr>
          <a:xfrm>
            <a:off x="64292" y="3333751"/>
            <a:ext cx="8816237" cy="1384995"/>
          </a:xfrm>
          <a:prstGeom prst="rect">
            <a:avLst/>
          </a:prstGeom>
        </p:spPr>
        <p:txBody>
          <a:bodyPr wrap="square">
            <a:spAutoFit/>
          </a:bodyPr>
          <a:lstStyle/>
          <a:p>
            <a:pPr lvl="0"/>
            <a:r>
              <a:rPr lang="en-GB" sz="2800" dirty="0"/>
              <a:t>“Beliefs are an individual’s representation of reality or what an individual holds to be true, whether or not evidence supports that representation.” (</a:t>
            </a:r>
            <a:r>
              <a:rPr lang="en-GB" sz="2800" dirty="0" err="1"/>
              <a:t>Pajares</a:t>
            </a:r>
            <a:r>
              <a:rPr lang="en-GB" sz="2800" dirty="0"/>
              <a:t> 1992: 316)</a:t>
            </a:r>
            <a:endParaRPr lang="en-US" sz="2800" dirty="0"/>
          </a:p>
        </p:txBody>
      </p:sp>
      <p:sp>
        <p:nvSpPr>
          <p:cNvPr id="8" name="Rectangle 7">
            <a:extLst>
              <a:ext uri="{FF2B5EF4-FFF2-40B4-BE49-F238E27FC236}">
                <a16:creationId xmlns:a16="http://schemas.microsoft.com/office/drawing/2014/main" id="{7902CA6F-8AEF-4C0A-BAA5-5F9C7398A1B5}"/>
              </a:ext>
            </a:extLst>
          </p:cNvPr>
          <p:cNvSpPr/>
          <p:nvPr/>
        </p:nvSpPr>
        <p:spPr>
          <a:xfrm>
            <a:off x="166759" y="3329204"/>
            <a:ext cx="8469824" cy="2246769"/>
          </a:xfrm>
          <a:prstGeom prst="rect">
            <a:avLst/>
          </a:prstGeom>
        </p:spPr>
        <p:txBody>
          <a:bodyPr wrap="square">
            <a:spAutoFit/>
          </a:bodyPr>
          <a:lstStyle/>
          <a:p>
            <a:pPr lvl="0"/>
            <a:r>
              <a:rPr lang="en-GB" sz="2800" dirty="0"/>
              <a:t>“It is important to change teachers’ beliefs and core values in education in times of educational reform in order to avoid superficial change were teachers simply change strategies while unreflectively rejecting all deeper changes.” ( Fullan, 1991)</a:t>
            </a:r>
            <a:endParaRPr lang="en-US" sz="2800" dirty="0"/>
          </a:p>
        </p:txBody>
      </p:sp>
    </p:spTree>
    <p:extLst>
      <p:ext uri="{BB962C8B-B14F-4D97-AF65-F5344CB8AC3E}">
        <p14:creationId xmlns:p14="http://schemas.microsoft.com/office/powerpoint/2010/main" val="145462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8" grpId="0"/>
      <p:bldP spid="8"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0075" y="-4763"/>
            <a:ext cx="2500311"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9D839-32E3-4BE4-811C-0D1ED72A6DA4}"/>
              </a:ext>
            </a:extLst>
          </p:cNvPr>
          <p:cNvSpPr>
            <a:spLocks noGrp="1"/>
          </p:cNvSpPr>
          <p:nvPr>
            <p:ph type="title"/>
          </p:nvPr>
        </p:nvSpPr>
        <p:spPr>
          <a:xfrm>
            <a:off x="771525" y="190501"/>
            <a:ext cx="2164556" cy="2486024"/>
          </a:xfrm>
          <a:noFill/>
        </p:spPr>
        <p:txBody>
          <a:bodyPr vert="horz" lIns="91440" tIns="45720" rIns="91440" bIns="45720" rtlCol="0" anchor="ctr">
            <a:noAutofit/>
          </a:bodyPr>
          <a:lstStyle/>
          <a:p>
            <a:pPr algn="ctr" defTabSz="914400"/>
            <a:r>
              <a:rPr lang="en-US" sz="2800" b="1" i="1" dirty="0">
                <a:solidFill>
                  <a:srgbClr val="FFFFFF"/>
                </a:solidFill>
              </a:rPr>
              <a:t>Knowledge or Belief?</a:t>
            </a:r>
            <a:endParaRPr lang="en-US" sz="2400" b="1" dirty="0">
              <a:solidFill>
                <a:schemeClr val="bg1"/>
              </a:solidFill>
            </a:endParaRPr>
          </a:p>
        </p:txBody>
      </p:sp>
      <p:sp>
        <p:nvSpPr>
          <p:cNvPr id="4" name="Date Placeholder 3">
            <a:extLst>
              <a:ext uri="{FF2B5EF4-FFF2-40B4-BE49-F238E27FC236}">
                <a16:creationId xmlns:a16="http://schemas.microsoft.com/office/drawing/2014/main" id="{340734C3-1219-45A5-B8F6-29221BD79657}"/>
              </a:ext>
            </a:extLst>
          </p:cNvPr>
          <p:cNvSpPr>
            <a:spLocks noGrp="1"/>
          </p:cNvSpPr>
          <p:nvPr>
            <p:ph type="dt" sz="half" idx="10"/>
          </p:nvPr>
        </p:nvSpPr>
        <p:spPr>
          <a:xfrm>
            <a:off x="628650" y="6356350"/>
            <a:ext cx="2057400" cy="365125"/>
          </a:xfrm>
        </p:spPr>
        <p:txBody>
          <a:bodyPr vert="horz" lIns="91440" tIns="45720" rIns="91440" bIns="45720" rtlCol="0" anchor="ctr">
            <a:normAutofit/>
          </a:bodyPr>
          <a:lstStyle/>
          <a:p>
            <a:pPr defTabSz="457200">
              <a:spcAft>
                <a:spcPts val="600"/>
              </a:spcAft>
            </a:pPr>
            <a:r>
              <a:rPr lang="en-US" sz="1200"/>
              <a:t>©Eaquals</a:t>
            </a:r>
          </a:p>
        </p:txBody>
      </p:sp>
      <p:sp>
        <p:nvSpPr>
          <p:cNvPr id="5" name="Footer Placeholder 4">
            <a:extLst>
              <a:ext uri="{FF2B5EF4-FFF2-40B4-BE49-F238E27FC236}">
                <a16:creationId xmlns:a16="http://schemas.microsoft.com/office/drawing/2014/main" id="{C7075912-CFFA-4295-A16D-8D24BA826B43}"/>
              </a:ext>
            </a:extLst>
          </p:cNvPr>
          <p:cNvSpPr>
            <a:spLocks noGrp="1"/>
          </p:cNvSpPr>
          <p:nvPr>
            <p:ph type="ftr" sz="quarter" idx="11"/>
          </p:nvPr>
        </p:nvSpPr>
        <p:spPr>
          <a:xfrm>
            <a:off x="3028950" y="6356350"/>
            <a:ext cx="3086100" cy="365125"/>
          </a:xfrm>
        </p:spPr>
        <p:txBody>
          <a:bodyPr vert="horz" lIns="91440" tIns="45720" rIns="91440" bIns="45720" rtlCol="0" anchor="ctr">
            <a:normAutofit/>
          </a:bodyPr>
          <a:lstStyle/>
          <a:p>
            <a:pPr defTabSz="457200">
              <a:lnSpc>
                <a:spcPct val="90000"/>
              </a:lnSpc>
              <a:spcAft>
                <a:spcPts val="600"/>
              </a:spcAft>
            </a:pPr>
            <a:r>
              <a:rPr lang="en-US" kern="1200">
                <a:solidFill>
                  <a:schemeClr val="tx1">
                    <a:tint val="75000"/>
                  </a:schemeClr>
                </a:solidFill>
                <a:latin typeface="+mn-lt"/>
                <a:ea typeface="+mn-ea"/>
                <a:cs typeface="+mn-cs"/>
              </a:rPr>
              <a:t>Eaquals International Conference, #Madrid2019</a:t>
            </a:r>
          </a:p>
        </p:txBody>
      </p:sp>
      <p:sp>
        <p:nvSpPr>
          <p:cNvPr id="6" name="Slide Number Placeholder 5">
            <a:extLst>
              <a:ext uri="{FF2B5EF4-FFF2-40B4-BE49-F238E27FC236}">
                <a16:creationId xmlns:a16="http://schemas.microsoft.com/office/drawing/2014/main" id="{E87924A0-469A-46F7-BD7F-D587257F57EF}"/>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457200">
              <a:spcAft>
                <a:spcPts val="600"/>
              </a:spcAft>
            </a:pPr>
            <a:r>
              <a:rPr lang="en-US" sz="1200"/>
              <a:t>www.eaquals.org  </a:t>
            </a:r>
            <a:fld id="{8FA9234E-1C7A-7447-A59A-962B2A212EA2}" type="slidenum">
              <a:rPr lang="en-US" sz="1200" smtClean="0"/>
              <a:pPr defTabSz="457200">
                <a:spcAft>
                  <a:spcPts val="600"/>
                </a:spcAft>
              </a:pPr>
              <a:t>9</a:t>
            </a:fld>
            <a:endParaRPr lang="en-US" sz="1200"/>
          </a:p>
        </p:txBody>
      </p:sp>
      <p:sp>
        <p:nvSpPr>
          <p:cNvPr id="3" name="Rectangle 2">
            <a:extLst>
              <a:ext uri="{FF2B5EF4-FFF2-40B4-BE49-F238E27FC236}">
                <a16:creationId xmlns:a16="http://schemas.microsoft.com/office/drawing/2014/main" id="{DD5B4EE2-629A-4BC6-9704-FB6854335C3C}"/>
              </a:ext>
            </a:extLst>
          </p:cNvPr>
          <p:cNvSpPr/>
          <p:nvPr/>
        </p:nvSpPr>
        <p:spPr>
          <a:xfrm>
            <a:off x="400049" y="3515303"/>
            <a:ext cx="8403291" cy="1231106"/>
          </a:xfrm>
          <a:prstGeom prst="rect">
            <a:avLst/>
          </a:prstGeom>
        </p:spPr>
        <p:txBody>
          <a:bodyPr wrap="square">
            <a:spAutoFit/>
          </a:bodyPr>
          <a:lstStyle/>
          <a:p>
            <a:pPr lvl="0"/>
            <a:r>
              <a:rPr lang="en-GB" sz="2800" dirty="0"/>
              <a:t>“Most of the mistakes that second language learners make are due to interference from their first language.”</a:t>
            </a:r>
          </a:p>
          <a:p>
            <a:pPr lvl="0"/>
            <a:endParaRPr lang="en-GB" dirty="0"/>
          </a:p>
        </p:txBody>
      </p:sp>
      <p:sp>
        <p:nvSpPr>
          <p:cNvPr id="8" name="Rectangle 7">
            <a:extLst>
              <a:ext uri="{FF2B5EF4-FFF2-40B4-BE49-F238E27FC236}">
                <a16:creationId xmlns:a16="http://schemas.microsoft.com/office/drawing/2014/main" id="{04ED5120-3593-4705-9F42-4D72BF33ED2B}"/>
              </a:ext>
            </a:extLst>
          </p:cNvPr>
          <p:cNvSpPr/>
          <p:nvPr/>
        </p:nvSpPr>
        <p:spPr>
          <a:xfrm>
            <a:off x="466164" y="4927961"/>
            <a:ext cx="8166848" cy="523220"/>
          </a:xfrm>
          <a:prstGeom prst="rect">
            <a:avLst/>
          </a:prstGeom>
        </p:spPr>
        <p:txBody>
          <a:bodyPr wrap="square">
            <a:spAutoFit/>
          </a:bodyPr>
          <a:lstStyle/>
          <a:p>
            <a:r>
              <a:rPr lang="en-GB" sz="2800" dirty="0"/>
              <a:t>“Languages are mainly learned through imitation.”</a:t>
            </a:r>
          </a:p>
        </p:txBody>
      </p:sp>
    </p:spTree>
    <p:extLst>
      <p:ext uri="{BB962C8B-B14F-4D97-AF65-F5344CB8AC3E}">
        <p14:creationId xmlns:p14="http://schemas.microsoft.com/office/powerpoint/2010/main" val="266298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8" grpId="0"/>
      <p:bldP spid="8"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364</TotalTime>
  <Words>3240</Words>
  <Application>Microsoft Office PowerPoint</Application>
  <PresentationFormat>Presentación en pantalla (4:3)</PresentationFormat>
  <Paragraphs>277</Paragraphs>
  <Slides>18</Slides>
  <Notes>18</Notes>
  <HiddenSlides>3</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Office Theme</vt:lpstr>
      <vt:lpstr>Teachers´ Beliefs in Times of Shifting Paradigms</vt:lpstr>
      <vt:lpstr>Structure of the Presentation</vt:lpstr>
      <vt:lpstr>Background: The Irish Context</vt:lpstr>
      <vt:lpstr>Irish Reform  and the wider  International Context </vt:lpstr>
      <vt:lpstr>Reformed Assessment Structure for Modern Foreign Languages in Junior Cycle</vt:lpstr>
      <vt:lpstr>The International Context: Shifting Paradigms</vt:lpstr>
      <vt:lpstr>Research Questions:</vt:lpstr>
      <vt:lpstr>What are Beliefs and why investigate them ?</vt:lpstr>
      <vt:lpstr>Knowledge or Belief?</vt:lpstr>
      <vt:lpstr>Methodology of the Study</vt:lpstr>
      <vt:lpstr>Methodology and Participants </vt:lpstr>
      <vt:lpstr>Validity and Reliability</vt:lpstr>
      <vt:lpstr>Limitations and Constraints of the Study</vt:lpstr>
      <vt:lpstr>1. Are teachers’ beliefs based on any outdated beliefs which contradict our current understanding of Second Language Acquisition (SLA)?</vt:lpstr>
      <vt:lpstr>2. Do Irish language teachers’ beliefs support a communicative approach to language learning?</vt:lpstr>
      <vt:lpstr>3. Are teachers’ beliefs about language learning linked to their attitude towards curricular reform?</vt:lpstr>
      <vt:lpstr>Implications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Shifting Paradigms of Language Teaching in Ireland</dc:title>
  <dc:creator>Elisabeth Butler</dc:creator>
  <cp:lastModifiedBy>Proyecta Fácil</cp:lastModifiedBy>
  <cp:revision>23</cp:revision>
  <dcterms:created xsi:type="dcterms:W3CDTF">2019-04-11T16:52:58Z</dcterms:created>
  <dcterms:modified xsi:type="dcterms:W3CDTF">2019-04-12T12:18:59Z</dcterms:modified>
</cp:coreProperties>
</file>