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70" r:id="rId7"/>
    <p:sldId id="281" r:id="rId8"/>
    <p:sldId id="261" r:id="rId9"/>
    <p:sldId id="268" r:id="rId10"/>
    <p:sldId id="263" r:id="rId11"/>
    <p:sldId id="269" r:id="rId12"/>
    <p:sldId id="262" r:id="rId13"/>
    <p:sldId id="272" r:id="rId14"/>
    <p:sldId id="271" r:id="rId15"/>
    <p:sldId id="264" r:id="rId16"/>
    <p:sldId id="274" r:id="rId17"/>
    <p:sldId id="279" r:id="rId18"/>
    <p:sldId id="278" r:id="rId19"/>
    <p:sldId id="280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27" autoAdjust="0"/>
    <p:restoredTop sz="86315" autoAdjust="0"/>
  </p:normalViewPr>
  <p:slideViewPr>
    <p:cSldViewPr snapToGrid="0" snapToObjects="1">
      <p:cViewPr>
        <p:scale>
          <a:sx n="76" d="100"/>
          <a:sy n="76" d="100"/>
        </p:scale>
        <p:origin x="1168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microsoft.com/office/2011/relationships/chartStyle" Target="style6.xml"/><Relationship Id="rId2" Type="http://schemas.microsoft.com/office/2011/relationships/chartColorStyle" Target="colors6.xml"/><Relationship Id="rId3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microsoft.com/office/2011/relationships/chartStyle" Target="style7.xml"/><Relationship Id="rId2" Type="http://schemas.microsoft.com/office/2011/relationships/chartColorStyle" Target="colors7.xml"/><Relationship Id="rId3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microsoft.com/office/2011/relationships/chartStyle" Target="style8.xml"/><Relationship Id="rId2" Type="http://schemas.microsoft.com/office/2011/relationships/chartColorStyle" Target="colors8.xml"/><Relationship Id="rId3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Sheet1!$A$2:$A$7</c:f>
              <c:strCache>
                <c:ptCount val="6"/>
                <c:pt idx="0">
                  <c:v>Learner Autonomy</c:v>
                </c:pt>
                <c:pt idx="1">
                  <c:v>Learner Preferences</c:v>
                </c:pt>
                <c:pt idx="2">
                  <c:v>Repetition</c:v>
                </c:pt>
                <c:pt idx="3">
                  <c:v>Learner-Teacher Equality</c:v>
                </c:pt>
                <c:pt idx="4">
                  <c:v>L1 v L2</c:v>
                </c:pt>
                <c:pt idx="5">
                  <c:v>NNEST v NEST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16.0</c:v>
                </c:pt>
                <c:pt idx="1">
                  <c:v>16.0</c:v>
                </c:pt>
                <c:pt idx="2">
                  <c:v>16.0</c:v>
                </c:pt>
                <c:pt idx="3">
                  <c:v>16.0</c:v>
                </c:pt>
                <c:pt idx="4">
                  <c:v>16.0</c:v>
                </c:pt>
                <c:pt idx="5">
                  <c:v>16.0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</c:dPt>
          <c:cat>
            <c:strRef>
              <c:f>Sheet1!$A$2:$A$7</c:f>
              <c:strCache>
                <c:ptCount val="6"/>
                <c:pt idx="0">
                  <c:v>Learner Autonomy</c:v>
                </c:pt>
                <c:pt idx="1">
                  <c:v>Learner Preferences</c:v>
                </c:pt>
                <c:pt idx="2">
                  <c:v>Repetition</c:v>
                </c:pt>
                <c:pt idx="3">
                  <c:v>Learner-Teacher Equality</c:v>
                </c:pt>
                <c:pt idx="4">
                  <c:v>L1 v L2</c:v>
                </c:pt>
                <c:pt idx="5">
                  <c:v>NNEST v NEST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16.0</c:v>
                </c:pt>
                <c:pt idx="1">
                  <c:v>16.0</c:v>
                </c:pt>
                <c:pt idx="2">
                  <c:v>16.0</c:v>
                </c:pt>
                <c:pt idx="3">
                  <c:v>16.0</c:v>
                </c:pt>
                <c:pt idx="4">
                  <c:v>16.0</c:v>
                </c:pt>
                <c:pt idx="5">
                  <c:v>16.0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</c:dPt>
          <c:cat>
            <c:strRef>
              <c:f>Sheet1!$A$2:$A$7</c:f>
              <c:strCache>
                <c:ptCount val="6"/>
                <c:pt idx="0">
                  <c:v>Learner Autonomy</c:v>
                </c:pt>
                <c:pt idx="1">
                  <c:v>Learner Preferences</c:v>
                </c:pt>
                <c:pt idx="2">
                  <c:v>Repetition</c:v>
                </c:pt>
                <c:pt idx="3">
                  <c:v>Learner-Teacher Equality</c:v>
                </c:pt>
                <c:pt idx="4">
                  <c:v>L1 v L2</c:v>
                </c:pt>
                <c:pt idx="5">
                  <c:v>NNEST v NEST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16.0</c:v>
                </c:pt>
                <c:pt idx="1">
                  <c:v>16.0</c:v>
                </c:pt>
                <c:pt idx="2">
                  <c:v>16.0</c:v>
                </c:pt>
                <c:pt idx="3">
                  <c:v>16.0</c:v>
                </c:pt>
                <c:pt idx="4">
                  <c:v>16.0</c:v>
                </c:pt>
                <c:pt idx="5">
                  <c:v>16.0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</c:dPt>
          <c:cat>
            <c:strRef>
              <c:f>Sheet1!$A$2:$A$7</c:f>
              <c:strCache>
                <c:ptCount val="6"/>
                <c:pt idx="0">
                  <c:v>Learner Autonomy</c:v>
                </c:pt>
                <c:pt idx="1">
                  <c:v>Learner Preferences</c:v>
                </c:pt>
                <c:pt idx="2">
                  <c:v>Repetition</c:v>
                </c:pt>
                <c:pt idx="3">
                  <c:v>Learner-Teacher Equality</c:v>
                </c:pt>
                <c:pt idx="4">
                  <c:v>L1 v L2</c:v>
                </c:pt>
                <c:pt idx="5">
                  <c:v>NNEST v NEST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16.0</c:v>
                </c:pt>
                <c:pt idx="1">
                  <c:v>16.0</c:v>
                </c:pt>
                <c:pt idx="2">
                  <c:v>16.0</c:v>
                </c:pt>
                <c:pt idx="3">
                  <c:v>16.0</c:v>
                </c:pt>
                <c:pt idx="4">
                  <c:v>16.0</c:v>
                </c:pt>
                <c:pt idx="5">
                  <c:v>16.0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noFill/>
              <a:ln w="19050">
                <a:solidFill>
                  <a:schemeClr val="tx1"/>
                </a:solidFill>
              </a:ln>
              <a:effectLst/>
            </c:spPr>
          </c:dPt>
          <c:dPt>
            <c:idx val="5"/>
            <c:bubble3D val="0"/>
            <c:spPr>
              <a:noFill/>
              <a:ln w="19050">
                <a:solidFill>
                  <a:schemeClr val="tx1"/>
                </a:solidFill>
              </a:ln>
              <a:effectLst/>
            </c:spPr>
          </c:dPt>
          <c:cat>
            <c:strRef>
              <c:f>Sheet1!$A$2:$A$7</c:f>
              <c:strCache>
                <c:ptCount val="6"/>
                <c:pt idx="0">
                  <c:v>Learner Autonomy</c:v>
                </c:pt>
                <c:pt idx="1">
                  <c:v>Learner Preferences</c:v>
                </c:pt>
                <c:pt idx="2">
                  <c:v>Repetition</c:v>
                </c:pt>
                <c:pt idx="3">
                  <c:v>Learner-Teacher Equality</c:v>
                </c:pt>
                <c:pt idx="4">
                  <c:v>L1 v L2</c:v>
                </c:pt>
                <c:pt idx="5">
                  <c:v>NNEST v NEST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16.0</c:v>
                </c:pt>
                <c:pt idx="1">
                  <c:v>16.0</c:v>
                </c:pt>
                <c:pt idx="2">
                  <c:v>16.0</c:v>
                </c:pt>
                <c:pt idx="3">
                  <c:v>16.0</c:v>
                </c:pt>
                <c:pt idx="4">
                  <c:v>16.0</c:v>
                </c:pt>
                <c:pt idx="5">
                  <c:v>16.0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</c:dPt>
          <c:dPt>
            <c:idx val="5"/>
            <c:bubble3D val="0"/>
            <c:spPr>
              <a:noFill/>
              <a:ln w="19050">
                <a:solidFill>
                  <a:schemeClr val="tx1"/>
                </a:solidFill>
              </a:ln>
              <a:effectLst/>
            </c:spPr>
          </c:dPt>
          <c:cat>
            <c:strRef>
              <c:f>Sheet1!$A$2:$A$7</c:f>
              <c:strCache>
                <c:ptCount val="6"/>
                <c:pt idx="0">
                  <c:v>Learner Autonomy</c:v>
                </c:pt>
                <c:pt idx="1">
                  <c:v>Learner Preferences</c:v>
                </c:pt>
                <c:pt idx="2">
                  <c:v>Repetition</c:v>
                </c:pt>
                <c:pt idx="3">
                  <c:v>Learner-Teacher Equality</c:v>
                </c:pt>
                <c:pt idx="4">
                  <c:v>L1 v L2</c:v>
                </c:pt>
                <c:pt idx="5">
                  <c:v>NNEST v NEST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16.0</c:v>
                </c:pt>
                <c:pt idx="1">
                  <c:v>16.0</c:v>
                </c:pt>
                <c:pt idx="2">
                  <c:v>16.0</c:v>
                </c:pt>
                <c:pt idx="3">
                  <c:v>16.0</c:v>
                </c:pt>
                <c:pt idx="4">
                  <c:v>16.0</c:v>
                </c:pt>
                <c:pt idx="5">
                  <c:v>16.0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Sheet1!$A$2:$A$7</c:f>
              <c:strCache>
                <c:ptCount val="6"/>
                <c:pt idx="0">
                  <c:v>Learner Autonomy</c:v>
                </c:pt>
                <c:pt idx="1">
                  <c:v>Learner Preferences</c:v>
                </c:pt>
                <c:pt idx="2">
                  <c:v>Repetition</c:v>
                </c:pt>
                <c:pt idx="3">
                  <c:v>Learner-Teacher Equality</c:v>
                </c:pt>
                <c:pt idx="4">
                  <c:v>L1 v L2</c:v>
                </c:pt>
                <c:pt idx="5">
                  <c:v>NNEST v NEST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16.0</c:v>
                </c:pt>
                <c:pt idx="1">
                  <c:v>16.0</c:v>
                </c:pt>
                <c:pt idx="2">
                  <c:v>16.0</c:v>
                </c:pt>
                <c:pt idx="3">
                  <c:v>16.0</c:v>
                </c:pt>
                <c:pt idx="4">
                  <c:v>16.0</c:v>
                </c:pt>
                <c:pt idx="5">
                  <c:v>16.0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Sheet1!$A$2:$A$7</c:f>
              <c:strCache>
                <c:ptCount val="6"/>
                <c:pt idx="0">
                  <c:v>Learner Autonomy</c:v>
                </c:pt>
                <c:pt idx="1">
                  <c:v>Learner Preferences</c:v>
                </c:pt>
                <c:pt idx="2">
                  <c:v>Repetition</c:v>
                </c:pt>
                <c:pt idx="3">
                  <c:v>Learner-Teacher Equality</c:v>
                </c:pt>
                <c:pt idx="4">
                  <c:v>L1 v L2</c:v>
                </c:pt>
                <c:pt idx="5">
                  <c:v>NNEST v NEST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16.0</c:v>
                </c:pt>
                <c:pt idx="1">
                  <c:v>16.0</c:v>
                </c:pt>
                <c:pt idx="2">
                  <c:v>16.0</c:v>
                </c:pt>
                <c:pt idx="3">
                  <c:v>16.0</c:v>
                </c:pt>
                <c:pt idx="4">
                  <c:v>16.0</c:v>
                </c:pt>
                <c:pt idx="5">
                  <c:v>16.0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9EB348-6F50-3B47-A052-965CDB7B328A}" type="datetimeFigureOut">
              <a:rPr lang="en-US" smtClean="0"/>
              <a:t>5/15/17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08DD1-7888-A443-9C75-FCE6E5837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293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D9B99-3A34-724E-8917-BB1C2D5A0A1B}" type="datetimeFigureOut">
              <a:rPr lang="en-US" smtClean="0"/>
              <a:t>5/15/17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31FDF-3055-5F4C-A08B-525F67FB6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9204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31FDF-3055-5F4C-A08B-525F67FB61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10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31FDF-3055-5F4C-A08B-525F67FB61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53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31FDF-3055-5F4C-A08B-525F67FB61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23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31FDF-3055-5F4C-A08B-525F67FB61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2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31FDF-3055-5F4C-A08B-525F67FB616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41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aquals Sl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6916928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916928" cy="1752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©</a:t>
            </a:r>
            <a:r>
              <a:rPr lang="en-GB" dirty="0" err="1" smtClean="0"/>
              <a:t>Eaquals</a:t>
            </a:r>
            <a:r>
              <a:rPr lang="en-GB" dirty="0" smtClean="0"/>
              <a:t>  06/08/2014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A9234E-1C7A-7447-A59A-962B2A212EA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Eaquals Logo 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618" y="341054"/>
            <a:ext cx="2249121" cy="113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771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©Eaquals  06/08/2014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234E-1C7A-7447-A59A-962B2A212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78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40215"/>
            <a:ext cx="4038600" cy="41859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40215"/>
            <a:ext cx="4038600" cy="41859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©Eaquals  06/08/2014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234E-1C7A-7447-A59A-962B2A212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20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©Eaquals  06/08/2014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234E-1C7A-7447-A59A-962B2A212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89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©Eaquals  06/08/2014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234E-1C7A-7447-A59A-962B2A212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627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309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73097"/>
            <a:ext cx="5111750" cy="52530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57705"/>
            <a:ext cx="3008313" cy="386845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©Eaquals  06/08/2014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234E-1C7A-7447-A59A-962B2A212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43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0600"/>
            <a:ext cx="70661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199" y="837819"/>
            <a:ext cx="7066149" cy="38897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367338"/>
            <a:ext cx="70661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©Eaquals  06/08/2014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234E-1C7A-7447-A59A-962B2A212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69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02692"/>
            <a:ext cx="7066149" cy="11641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46045"/>
            <a:ext cx="7066149" cy="4080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4390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©</a:t>
            </a:r>
            <a:r>
              <a:rPr lang="en-GB" dirty="0" err="1" smtClean="0"/>
              <a:t>Eaquals</a:t>
            </a:r>
            <a:r>
              <a:rPr lang="en-GB" dirty="0" smtClean="0"/>
              <a:t>  06/08/2014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6272" y="6356350"/>
            <a:ext cx="4123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8FA9234E-1C7A-7447-A59A-962B2A212EA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617" y="253372"/>
            <a:ext cx="2249121" cy="113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135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57" r:id="rId7"/>
  </p:sldLayoutIdLst>
  <p:hf hdr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3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INTO THE WILD (OF EFL)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Oliver Wood &amp; Antonella Rossi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234E-1C7A-7447-A59A-962B2A212E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2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Learner-Teacher Equality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234E-1C7A-7447-A59A-962B2A212EA2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9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7828602"/>
              </p:ext>
            </p:extLst>
          </p:nvPr>
        </p:nvGraphicFramePr>
        <p:xfrm>
          <a:off x="457200" y="2046288"/>
          <a:ext cx="8229600" cy="4079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304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Affective filter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234E-1C7A-7447-A59A-962B2A212EA2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2883738"/>
            <a:ext cx="9000000" cy="225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33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L1 v L2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234E-1C7A-7447-A59A-962B2A212EA2}" type="slidenum">
              <a:rPr lang="en-US" smtClean="0"/>
              <a:t>12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4117681"/>
              </p:ext>
            </p:extLst>
          </p:nvPr>
        </p:nvGraphicFramePr>
        <p:xfrm>
          <a:off x="457200" y="2046288"/>
          <a:ext cx="8229600" cy="4079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245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234E-1C7A-7447-A59A-962B2A212EA2}" type="slidenum">
              <a:rPr lang="en-US" smtClean="0"/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66" y="1817043"/>
            <a:ext cx="7920000" cy="45393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6754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234E-1C7A-7447-A59A-962B2A212EA2}" type="slidenum">
              <a:rPr lang="en-US" smtClean="0"/>
              <a:t>14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67" y="2091267"/>
            <a:ext cx="7920000" cy="34870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4220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 v NNEST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3915405"/>
              </p:ext>
            </p:extLst>
          </p:nvPr>
        </p:nvGraphicFramePr>
        <p:xfrm>
          <a:off x="457200" y="2046288"/>
          <a:ext cx="8229600" cy="4079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234E-1C7A-7447-A59A-962B2A212EA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45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 v NNEST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13744"/>
            <a:ext cx="4038600" cy="4038600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234E-1C7A-7447-A59A-962B2A212EA2}" type="slidenum">
              <a:rPr lang="en-US" smtClean="0"/>
              <a:t>16</a:t>
            </a:fld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419033" y="2059583"/>
            <a:ext cx="1800000" cy="1800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589866" y="2887345"/>
            <a:ext cx="1800000" cy="1800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789866" y="4252344"/>
            <a:ext cx="1800000" cy="1800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715366" y="2636417"/>
            <a:ext cx="1207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75%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86199" y="3464179"/>
            <a:ext cx="1207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97%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86199" y="4829178"/>
            <a:ext cx="1207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81%</a:t>
            </a:r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8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Into the Wild (of ELF)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2046288"/>
          <a:ext cx="8229600" cy="4079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234E-1C7A-7447-A59A-962B2A212EA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2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234E-1C7A-7447-A59A-962B2A212EA2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66" y="1896533"/>
            <a:ext cx="7200000" cy="405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9631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 for listening!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Special thanks to </a:t>
            </a:r>
            <a:r>
              <a:rPr lang="en-US" dirty="0" smtClean="0"/>
              <a:t>the </a:t>
            </a:r>
            <a:r>
              <a:rPr lang="en-US" dirty="0" err="1" smtClean="0"/>
              <a:t>Eaquals</a:t>
            </a:r>
            <a:r>
              <a:rPr lang="en-US" dirty="0" smtClean="0"/>
              <a:t> </a:t>
            </a:r>
            <a:r>
              <a:rPr lang="en-US" dirty="0"/>
              <a:t>Grant Scheme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234E-1C7A-7447-A59A-962B2A212EA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42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1" y="1014608"/>
            <a:ext cx="6096000" cy="652214"/>
          </a:xfrm>
        </p:spPr>
        <p:txBody>
          <a:bodyPr/>
          <a:lstStyle/>
          <a:p>
            <a:r>
              <a:rPr lang="en-US" dirty="0" smtClean="0"/>
              <a:t>Into the Wild (of EFL)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234E-1C7A-7447-A59A-962B2A212EA2}" type="slidenum">
              <a:rPr lang="en-US" smtClean="0"/>
              <a:t>2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98923"/>
            <a:ext cx="7065963" cy="39746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69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ELL to ELT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5615746"/>
              </p:ext>
            </p:extLst>
          </p:nvPr>
        </p:nvGraphicFramePr>
        <p:xfrm>
          <a:off x="457200" y="2046288"/>
          <a:ext cx="8229600" cy="4079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234E-1C7A-7447-A59A-962B2A212E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9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Learner Autonomy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5471907"/>
              </p:ext>
            </p:extLst>
          </p:nvPr>
        </p:nvGraphicFramePr>
        <p:xfrm>
          <a:off x="457200" y="2046288"/>
          <a:ext cx="8229600" cy="4079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234E-1C7A-7447-A59A-962B2A212E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82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Learner Preferences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5518125"/>
              </p:ext>
            </p:extLst>
          </p:nvPr>
        </p:nvGraphicFramePr>
        <p:xfrm>
          <a:off x="457200" y="2046288"/>
          <a:ext cx="8229600" cy="4079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234E-1C7A-7447-A59A-962B2A212E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0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234E-1C7A-7447-A59A-962B2A212EA2}" type="slidenum">
              <a:rPr lang="en-US" smtClean="0"/>
              <a:t>6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1011767"/>
            <a:ext cx="9000000" cy="480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4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234E-1C7A-7447-A59A-962B2A212EA2}" type="slidenum">
              <a:rPr lang="en-US" smtClean="0"/>
              <a:t>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833" y="1498600"/>
            <a:ext cx="5809167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5967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Repetition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4758585"/>
              </p:ext>
            </p:extLst>
          </p:nvPr>
        </p:nvGraphicFramePr>
        <p:xfrm>
          <a:off x="457200" y="2046288"/>
          <a:ext cx="8229600" cy="4079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234E-1C7A-7447-A59A-962B2A212EA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59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234E-1C7A-7447-A59A-962B2A212EA2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82" y="1833150"/>
            <a:ext cx="7652572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5998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1735</TotalTime>
  <Words>90</Words>
  <Application>Microsoft Macintosh PowerPoint</Application>
  <PresentationFormat>On-screen Show (4:3)</PresentationFormat>
  <Paragraphs>42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INTO THE WILD (OF EFL)</vt:lpstr>
      <vt:lpstr>Into the Wild (of EFL)</vt:lpstr>
      <vt:lpstr>From ELL to ELT</vt:lpstr>
      <vt:lpstr>Learner Autonomy</vt:lpstr>
      <vt:lpstr>Learner Preferences</vt:lpstr>
      <vt:lpstr>PowerPoint Presentation</vt:lpstr>
      <vt:lpstr>PowerPoint Presentation</vt:lpstr>
      <vt:lpstr>Repetition</vt:lpstr>
      <vt:lpstr>PowerPoint Presentation</vt:lpstr>
      <vt:lpstr>Learner-Teacher Equality</vt:lpstr>
      <vt:lpstr>Affective filter</vt:lpstr>
      <vt:lpstr>L1 v L2</vt:lpstr>
      <vt:lpstr>PowerPoint Presentation</vt:lpstr>
      <vt:lpstr>PowerPoint Presentation</vt:lpstr>
      <vt:lpstr>NEST v NNEST</vt:lpstr>
      <vt:lpstr>NEST v NNEST</vt:lpstr>
      <vt:lpstr>Into the Wild (of ELF)</vt:lpstr>
      <vt:lpstr>PowerPoint Presentation</vt:lpstr>
      <vt:lpstr>Thank you for listening!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Ollie Wood</cp:lastModifiedBy>
  <cp:revision>29</cp:revision>
  <dcterms:created xsi:type="dcterms:W3CDTF">2014-08-06T11:33:11Z</dcterms:created>
  <dcterms:modified xsi:type="dcterms:W3CDTF">2017-05-15T13:09:35Z</dcterms:modified>
</cp:coreProperties>
</file>