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1" r:id="rId15"/>
    <p:sldId id="270"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263B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snapToGrid="0" snapToObjects="1">
      <p:cViewPr varScale="1">
        <p:scale>
          <a:sx n="99" d="100"/>
          <a:sy n="99" d="100"/>
        </p:scale>
        <p:origin x="15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1" d="100"/>
          <a:sy n="51" d="100"/>
        </p:scale>
        <p:origin x="26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9EB348-6F50-3B47-A052-965CDB7B328A}" type="datetimeFigureOut">
              <a:rPr lang="en-US" smtClean="0"/>
              <a:t>4/9/2019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A08DD1-7888-A443-9C75-FCE6E5837CBC}" type="slidenum">
              <a:rPr lang="en-US" smtClean="0"/>
              <a:t>‹#›</a:t>
            </a:fld>
            <a:endParaRPr lang="en-US"/>
          </a:p>
        </p:txBody>
      </p:sp>
    </p:spTree>
    <p:extLst>
      <p:ext uri="{BB962C8B-B14F-4D97-AF65-F5344CB8AC3E}">
        <p14:creationId xmlns:p14="http://schemas.microsoft.com/office/powerpoint/2010/main" val="578329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4D9B99-3A34-724E-8917-BB1C2D5A0A1B}" type="datetimeFigureOut">
              <a:rPr lang="en-US" smtClean="0"/>
              <a:t>4/9/2019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31FDF-3055-5F4C-A08B-525F67FB616F}" type="slidenum">
              <a:rPr lang="en-US" smtClean="0"/>
              <a:t>‹#›</a:t>
            </a:fld>
            <a:endParaRPr lang="en-US"/>
          </a:p>
        </p:txBody>
      </p:sp>
    </p:spTree>
    <p:extLst>
      <p:ext uri="{BB962C8B-B14F-4D97-AF65-F5344CB8AC3E}">
        <p14:creationId xmlns:p14="http://schemas.microsoft.com/office/powerpoint/2010/main" val="29699204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431FDF-3055-5F4C-A08B-525F67FB616F}" type="slidenum">
              <a:rPr lang="en-US" smtClean="0"/>
              <a:t>2</a:t>
            </a:fld>
            <a:endParaRPr lang="en-US"/>
          </a:p>
        </p:txBody>
      </p:sp>
    </p:spTree>
    <p:extLst>
      <p:ext uri="{BB962C8B-B14F-4D97-AF65-F5344CB8AC3E}">
        <p14:creationId xmlns:p14="http://schemas.microsoft.com/office/powerpoint/2010/main" val="1696808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person or people in the </a:t>
            </a:r>
            <a:r>
              <a:rPr lang="en-US" sz="1200" kern="1200" dirty="0" err="1">
                <a:solidFill>
                  <a:schemeClr val="tx1"/>
                </a:solidFill>
                <a:effectLst/>
                <a:latin typeface="+mn-lt"/>
                <a:ea typeface="+mn-ea"/>
                <a:cs typeface="+mn-cs"/>
              </a:rPr>
              <a:t>centre</a:t>
            </a:r>
            <a:r>
              <a:rPr lang="en-US" sz="1200" kern="1200" dirty="0">
                <a:solidFill>
                  <a:schemeClr val="tx1"/>
                </a:solidFill>
                <a:effectLst/>
                <a:latin typeface="+mn-lt"/>
                <a:ea typeface="+mn-ea"/>
                <a:cs typeface="+mn-cs"/>
              </a:rPr>
              <a:t> of the web is vital in this type of organisation, and they have particular skills in picking key people for posts and making quick political decisions. The central people tend to be risk-takers and encourage this </a:t>
            </a:r>
            <a:r>
              <a:rPr lang="en-US" sz="1200" kern="1200" dirty="0" err="1">
                <a:solidFill>
                  <a:schemeClr val="tx1"/>
                </a:solidFill>
                <a:effectLst/>
                <a:latin typeface="+mn-lt"/>
                <a:ea typeface="+mn-ea"/>
                <a:cs typeface="+mn-cs"/>
              </a:rPr>
              <a:t>behaviour</a:t>
            </a:r>
            <a:r>
              <a:rPr lang="en-US" sz="1200" kern="1200" dirty="0">
                <a:solidFill>
                  <a:schemeClr val="tx1"/>
                </a:solidFill>
                <a:effectLst/>
                <a:latin typeface="+mn-lt"/>
                <a:ea typeface="+mn-ea"/>
                <a:cs typeface="+mn-cs"/>
              </a:rPr>
              <a:t> in their employees, whom they judge by results rather than by the means used to achieve those results. This type of organisation can be seen as very competitive, and those individuals who thrive on risk and challenge and who do not place a high premium on security will be well suited to working in a club culture.</a:t>
            </a:r>
            <a:endParaRPr lang="en-US" dirty="0"/>
          </a:p>
          <a:p>
            <a:r>
              <a:rPr lang="en-US" sz="1200" kern="1200" dirty="0">
                <a:solidFill>
                  <a:schemeClr val="tx1"/>
                </a:solidFill>
                <a:effectLst/>
                <a:latin typeface="+mn-lt"/>
                <a:ea typeface="+mn-ea"/>
                <a:cs typeface="+mn-cs"/>
              </a:rPr>
              <a:t>This type of culture can be typical of a small school, particularly those which are owner-managed. But as </a:t>
            </a:r>
            <a:r>
              <a:rPr lang="en-US" sz="1200" b="1" kern="1200" dirty="0">
                <a:solidFill>
                  <a:schemeClr val="tx1"/>
                </a:solidFill>
                <a:effectLst/>
                <a:latin typeface="+mn-lt"/>
                <a:ea typeface="+mn-ea"/>
                <a:cs typeface="+mn-cs"/>
              </a:rPr>
              <a:t>White et al (1991, p.18</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point out: “</a:t>
            </a:r>
            <a:r>
              <a:rPr lang="en-US" sz="1200" i="1" kern="1200" dirty="0">
                <a:solidFill>
                  <a:schemeClr val="tx1"/>
                </a:solidFill>
                <a:effectLst/>
                <a:latin typeface="+mn-lt"/>
                <a:ea typeface="+mn-ea"/>
                <a:cs typeface="+mn-cs"/>
              </a:rPr>
              <a:t>Problems can and do arise, however, when such an organisation grows beyond the size where it is possible to sustain the kind of intimate, face-to face communication which is the hallmark of such a culture in a small organisation. Similarly there can be problems of succession when a particularly charismatic central figure is replaced by one who lacks the leadership skills of the retiring Principal"</a:t>
            </a:r>
            <a:endParaRPr lang="en-US" dirty="0"/>
          </a:p>
          <a:p>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431FDF-3055-5F4C-A08B-525F67FB616F}" type="slidenum">
              <a:rPr lang="en-US" smtClean="0"/>
              <a:t>11</a:t>
            </a:fld>
            <a:endParaRPr lang="en-US"/>
          </a:p>
        </p:txBody>
      </p:sp>
    </p:spTree>
    <p:extLst>
      <p:ext uri="{BB962C8B-B14F-4D97-AF65-F5344CB8AC3E}">
        <p14:creationId xmlns:p14="http://schemas.microsoft.com/office/powerpoint/2010/main" val="3893549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Role cultures operate effectively if the surrounding situation is stable. But if the situation changes, their reliance on roles and procedures makes it hard for them to respond quickly to change; rather they tend to plough on, convinced of their superiority.</a:t>
            </a:r>
            <a:endParaRPr lang="en-US" dirty="0"/>
          </a:p>
          <a:p>
            <a:r>
              <a:rPr lang="en-US" sz="1200" kern="1200" dirty="0">
                <a:solidFill>
                  <a:schemeClr val="tx1"/>
                </a:solidFill>
                <a:effectLst/>
                <a:latin typeface="+mn-lt"/>
                <a:ea typeface="+mn-ea"/>
                <a:cs typeface="+mn-cs"/>
              </a:rPr>
              <a:t>Role cultures are comfortable and secure places to work for the right type of person. They are predictable, reward effort to the accepted standard and reward those who work for them. For the individual who wants power, control over their own work and methods of work, or who is uncomfortable with procedures, the role culture is a frustrating place to work.</a:t>
            </a:r>
            <a:endParaRPr lang="en-US" dirty="0"/>
          </a:p>
          <a:p>
            <a:r>
              <a:rPr lang="en-US" sz="1200" kern="1200" dirty="0">
                <a:solidFill>
                  <a:schemeClr val="tx1"/>
                </a:solidFill>
                <a:effectLst/>
                <a:latin typeface="+mn-lt"/>
                <a:ea typeface="+mn-ea"/>
                <a:cs typeface="+mn-cs"/>
              </a:rPr>
              <a:t>Administration within a school can often be </a:t>
            </a:r>
            <a:r>
              <a:rPr lang="en-US" sz="1200" kern="1200" dirty="0" err="1">
                <a:solidFill>
                  <a:schemeClr val="tx1"/>
                </a:solidFill>
                <a:effectLst/>
                <a:latin typeface="+mn-lt"/>
                <a:ea typeface="+mn-ea"/>
                <a:cs typeface="+mn-cs"/>
              </a:rPr>
              <a:t>characterised</a:t>
            </a:r>
            <a:r>
              <a:rPr lang="en-US" sz="1200" kern="1200" dirty="0">
                <a:solidFill>
                  <a:schemeClr val="tx1"/>
                </a:solidFill>
                <a:effectLst/>
                <a:latin typeface="+mn-lt"/>
                <a:ea typeface="+mn-ea"/>
                <a:cs typeface="+mn-cs"/>
              </a:rPr>
              <a:t> as a role culture, and we can see why. The systems that are needed to ensure a school runs efficiently are generally clearly defined as are the responsibility of designated staff members (accounts, students services, caretaking etc.) It is easy to see where conflicts could arise in this case. Administration may require teachers to complete certain paperwork by a given date. This paperwork is essential for the smooth running of the administrative side of the school. Teachers may well dismiss the paperwork as “irrelevant”, and get on with the “real” business of the school, i.e. teaching their classes.</a:t>
            </a:r>
            <a:endParaRPr lang="en-US" dirty="0"/>
          </a:p>
          <a:p>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431FDF-3055-5F4C-A08B-525F67FB616F}" type="slidenum">
              <a:rPr lang="en-US" smtClean="0"/>
              <a:t>12</a:t>
            </a:fld>
            <a:endParaRPr lang="en-US"/>
          </a:p>
        </p:txBody>
      </p:sp>
    </p:spTree>
    <p:extLst>
      <p:ext uri="{BB962C8B-B14F-4D97-AF65-F5344CB8AC3E}">
        <p14:creationId xmlns:p14="http://schemas.microsoft.com/office/powerpoint/2010/main" val="513665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culture is job or project oriented, and is best pictured as a net. The cords of the net can be pulled in different directions depending on the particular task in hand at the moment. This culture seeks to bring together the right people at the right level in the organisation, make the resources available and let them get on with it. Influence is based more on expert knowledge than personal power, and much of the power and influence here lie in the “knots” that join the strands of the net together. However, influence in this culture is generally widely dispersed. This is very much a team culture, where the objective is to achieve the team’s goal by </a:t>
            </a:r>
            <a:r>
              <a:rPr lang="en-US" sz="1200" kern="1200" dirty="0" err="1">
                <a:solidFill>
                  <a:schemeClr val="tx1"/>
                </a:solidFill>
                <a:effectLst/>
                <a:latin typeface="+mn-lt"/>
                <a:ea typeface="+mn-ea"/>
                <a:cs typeface="+mn-cs"/>
              </a:rPr>
              <a:t>utilising</a:t>
            </a:r>
            <a:r>
              <a:rPr lang="en-US" sz="1200" kern="1200" dirty="0">
                <a:solidFill>
                  <a:schemeClr val="tx1"/>
                </a:solidFill>
                <a:effectLst/>
                <a:latin typeface="+mn-lt"/>
                <a:ea typeface="+mn-ea"/>
                <a:cs typeface="+mn-cs"/>
              </a:rPr>
              <a:t> their resources. The power of the team </a:t>
            </a:r>
            <a:r>
              <a:rPr lang="en-US" sz="1200" kern="1200" dirty="0" err="1">
                <a:solidFill>
                  <a:schemeClr val="tx1"/>
                </a:solidFill>
                <a:effectLst/>
                <a:latin typeface="+mn-lt"/>
                <a:ea typeface="+mn-ea"/>
                <a:cs typeface="+mn-cs"/>
              </a:rPr>
              <a:t>maximises</a:t>
            </a:r>
            <a:r>
              <a:rPr lang="en-US" sz="1200" kern="1200" dirty="0">
                <a:solidFill>
                  <a:schemeClr val="tx1"/>
                </a:solidFill>
                <a:effectLst/>
                <a:latin typeface="+mn-lt"/>
                <a:ea typeface="+mn-ea"/>
                <a:cs typeface="+mn-cs"/>
              </a:rPr>
              <a:t> the efficiency both of the individual and of the organisation.</a:t>
            </a:r>
            <a:endParaRPr lang="en-US" dirty="0"/>
          </a:p>
          <a:p>
            <a:r>
              <a:rPr lang="en-US" sz="1200" kern="1200" dirty="0">
                <a:solidFill>
                  <a:schemeClr val="tx1"/>
                </a:solidFill>
                <a:effectLst/>
                <a:latin typeface="+mn-lt"/>
                <a:ea typeface="+mn-ea"/>
                <a:cs typeface="+mn-cs"/>
              </a:rPr>
              <a:t>This culture is extremely adaptable to change. Relying as it does on teams, new teams or project groups can be formed or dissolved in response to particular challenges. This culture is appropriate where flexibility and sensitivity to the market is important, where the market is competitive and where the speed of reaction is important.</a:t>
            </a:r>
            <a:endParaRPr lang="en-US" dirty="0"/>
          </a:p>
          <a:p>
            <a:r>
              <a:rPr lang="en-US" sz="1200" kern="1200" dirty="0">
                <a:solidFill>
                  <a:schemeClr val="tx1"/>
                </a:solidFill>
                <a:effectLst/>
                <a:latin typeface="+mn-lt"/>
                <a:ea typeface="+mn-ea"/>
                <a:cs typeface="+mn-cs"/>
              </a:rPr>
              <a:t>Task cultures are challenging and exciting places to work. The individual has a high degree of control over her work, and is judged by results. Working relationships tend to be easy and relatively informal, and respect is based on ability rather than on age or job status. This type of organisation tends to review progress rather than appraise past performance. It is forward-looking rather than reflecting on its past. This type of organisation is often preferred by most managers, certainly at middle and junior levels. It is the culture most in tune with current ideologies of change and adaptation, individual freedom and low status differentials. However, in this culture it is hard for top management to retain control of projects, given the reliance on teams and team working. This is not problematic when things are going well - but if things go wrong, and top management feel the need to control, there can be conflict between management and staff. Top down control never sits well in this type of organisation, and any attempt to impose it will either change the ethos of the organisation, so it becomes more of a role or power culture, or cause a sharp drop in morale and motivation. Individuals in this organisation do not take kindly to management “steering the ship”.</a:t>
            </a:r>
            <a:endParaRPr lang="en-US" dirty="0"/>
          </a:p>
          <a:p>
            <a:r>
              <a:rPr lang="en-US" sz="1200" kern="1200" dirty="0">
                <a:solidFill>
                  <a:schemeClr val="tx1"/>
                </a:solidFill>
                <a:effectLst/>
                <a:latin typeface="+mn-lt"/>
                <a:ea typeface="+mn-ea"/>
                <a:cs typeface="+mn-cs"/>
              </a:rPr>
              <a:t>This type of culture seems to be becoming more prevalent in ELT institutions, where small teams work for a limited period on a particular contract, often one requiring specialist knowledge, for example certain types of in-company teaching, or running training courses such as the Celta or Delta programmes.</a:t>
            </a:r>
            <a:endParaRPr lang="en-US" dirty="0"/>
          </a:p>
          <a:p>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431FDF-3055-5F4C-A08B-525F67FB616F}" type="slidenum">
              <a:rPr lang="en-US" smtClean="0"/>
              <a:t>13</a:t>
            </a:fld>
            <a:endParaRPr lang="en-US"/>
          </a:p>
        </p:txBody>
      </p:sp>
    </p:spTree>
    <p:extLst>
      <p:ext uri="{BB962C8B-B14F-4D97-AF65-F5344CB8AC3E}">
        <p14:creationId xmlns:p14="http://schemas.microsoft.com/office/powerpoint/2010/main" val="4040546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Two organisations with the same structure can be very different from each other – why? One reason can be the organisational culture. </a:t>
            </a:r>
          </a:p>
          <a:p>
            <a:r>
              <a:rPr lang="en-GB" sz="1200" b="1" kern="1200" dirty="0">
                <a:solidFill>
                  <a:schemeClr val="tx1"/>
                </a:solidFill>
                <a:effectLst/>
                <a:latin typeface="+mn-lt"/>
                <a:ea typeface="+mn-ea"/>
                <a:cs typeface="+mn-cs"/>
              </a:rPr>
              <a:t>GROUPS </a:t>
            </a:r>
          </a:p>
        </p:txBody>
      </p:sp>
      <p:sp>
        <p:nvSpPr>
          <p:cNvPr id="4" name="Slide Number Placeholder 3"/>
          <p:cNvSpPr>
            <a:spLocks noGrp="1"/>
          </p:cNvSpPr>
          <p:nvPr>
            <p:ph type="sldNum" sz="quarter" idx="10"/>
          </p:nvPr>
        </p:nvSpPr>
        <p:spPr/>
        <p:txBody>
          <a:bodyPr/>
          <a:lstStyle/>
          <a:p>
            <a:fld id="{09431FDF-3055-5F4C-A08B-525F67FB616F}" type="slidenum">
              <a:rPr lang="en-US" smtClean="0"/>
              <a:t>14</a:t>
            </a:fld>
            <a:endParaRPr lang="en-US"/>
          </a:p>
        </p:txBody>
      </p:sp>
    </p:spTree>
    <p:extLst>
      <p:ext uri="{BB962C8B-B14F-4D97-AF65-F5344CB8AC3E}">
        <p14:creationId xmlns:p14="http://schemas.microsoft.com/office/powerpoint/2010/main" val="1555891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culture the individual is the central point, and any structure that may exist is there only to serve the individuals within it. The image here is of stars loosely grouped in a constellation, with a ring of management subservient to the stars.</a:t>
            </a:r>
            <a:endParaRPr lang="en-US" dirty="0"/>
          </a:p>
          <a:p>
            <a:r>
              <a:rPr lang="en-US" sz="1200" kern="1200" dirty="0">
                <a:solidFill>
                  <a:schemeClr val="tx1"/>
                </a:solidFill>
                <a:effectLst/>
                <a:latin typeface="+mn-lt"/>
                <a:ea typeface="+mn-ea"/>
                <a:cs typeface="+mn-cs"/>
              </a:rPr>
              <a:t>This is a very unusual culture, as most organisations tend to have goals and objectives over and above the objectives of those who work in the organisation. In this culture, the organisation has less power than the individual within it, and the organisation depends on the individual for its existence. The individual can leave the organisation, but the organisation can rarely evict the individual. Influence is shared as is expert opinion, but there is little or no power base. An example of this type of organisation is barristers’ chambers.</a:t>
            </a:r>
            <a:endParaRPr lang="en-US" dirty="0"/>
          </a:p>
          <a:p>
            <a:r>
              <a:rPr lang="en-US" sz="1200" kern="1200" dirty="0">
                <a:solidFill>
                  <a:schemeClr val="tx1"/>
                </a:solidFill>
                <a:effectLst/>
                <a:latin typeface="+mn-lt"/>
                <a:ea typeface="+mn-ea"/>
                <a:cs typeface="+mn-cs"/>
              </a:rPr>
              <a:t>Individuals within this organisation are not easy to manage. There is little influence that can be brought to bear on them. As they are specialists or “knowers” in their own field, they can easily find alternative employment elsewhere - and they have the confidence and talent to do precisely that. These individuals have little respect for personality and do not respond well to coercion. This type of culture can be found, to a certain extent, in the academic world, but less often in ELT organisations, at least in my experience</a:t>
            </a:r>
            <a:endParaRPr lang="en-US" dirty="0"/>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ARE ANY OF THESE YOUR CULTURE???? Can you map your culture and structure together? WHAT ARE THE IMPLICATIONS FOR PERFORMANCE MANAGEMENT???</a:t>
            </a:r>
          </a:p>
        </p:txBody>
      </p:sp>
      <p:sp>
        <p:nvSpPr>
          <p:cNvPr id="4" name="Slide Number Placeholder 3"/>
          <p:cNvSpPr>
            <a:spLocks noGrp="1"/>
          </p:cNvSpPr>
          <p:nvPr>
            <p:ph type="sldNum" sz="quarter" idx="10"/>
          </p:nvPr>
        </p:nvSpPr>
        <p:spPr/>
        <p:txBody>
          <a:bodyPr/>
          <a:lstStyle/>
          <a:p>
            <a:fld id="{09431FDF-3055-5F4C-A08B-525F67FB616F}" type="slidenum">
              <a:rPr lang="en-US" smtClean="0"/>
              <a:t>15</a:t>
            </a:fld>
            <a:endParaRPr lang="en-US"/>
          </a:p>
        </p:txBody>
      </p:sp>
    </p:spTree>
    <p:extLst>
      <p:ext uri="{BB962C8B-B14F-4D97-AF65-F5344CB8AC3E}">
        <p14:creationId xmlns:p14="http://schemas.microsoft.com/office/powerpoint/2010/main" val="44360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Would do survey with admin staff too</a:t>
            </a:r>
          </a:p>
          <a:p>
            <a:r>
              <a:rPr lang="en-GB" dirty="0"/>
              <a:t>Some managers responded</a:t>
            </a:r>
          </a:p>
          <a:p>
            <a:r>
              <a:rPr lang="en-GB" dirty="0"/>
              <a:t>Did similar exercise some years ago; Have What to Expect from your line manager doc., but most staff not aware of it</a:t>
            </a:r>
          </a:p>
          <a:p>
            <a:r>
              <a:rPr lang="en-GB" dirty="0"/>
              <a:t>Invaluable for academic management team</a:t>
            </a:r>
          </a:p>
          <a:p>
            <a:r>
              <a:rPr lang="en-GB" dirty="0"/>
              <a:t>Essential starting point when considering PM and CPD.</a:t>
            </a:r>
          </a:p>
          <a:p>
            <a:r>
              <a:rPr lang="en-GB" b="1" dirty="0"/>
              <a:t>Show questions and discuss likely answers in your organisation. </a:t>
            </a:r>
          </a:p>
        </p:txBody>
      </p:sp>
      <p:sp>
        <p:nvSpPr>
          <p:cNvPr id="4" name="Slide Number Placeholder 3"/>
          <p:cNvSpPr>
            <a:spLocks noGrp="1"/>
          </p:cNvSpPr>
          <p:nvPr>
            <p:ph type="sldNum" sz="quarter" idx="5"/>
          </p:nvPr>
        </p:nvSpPr>
        <p:spPr/>
        <p:txBody>
          <a:bodyPr/>
          <a:lstStyle/>
          <a:p>
            <a:fld id="{09431FDF-3055-5F4C-A08B-525F67FB616F}" type="slidenum">
              <a:rPr lang="en-US" smtClean="0"/>
              <a:t>16</a:t>
            </a:fld>
            <a:endParaRPr lang="en-US"/>
          </a:p>
        </p:txBody>
      </p:sp>
    </p:spTree>
    <p:extLst>
      <p:ext uri="{BB962C8B-B14F-4D97-AF65-F5344CB8AC3E}">
        <p14:creationId xmlns:p14="http://schemas.microsoft.com/office/powerpoint/2010/main" val="54202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Comments about quick response if negative feedback from students</a:t>
            </a:r>
          </a:p>
        </p:txBody>
      </p:sp>
      <p:sp>
        <p:nvSpPr>
          <p:cNvPr id="4" name="Slide Number Placeholder 3"/>
          <p:cNvSpPr>
            <a:spLocks noGrp="1"/>
          </p:cNvSpPr>
          <p:nvPr>
            <p:ph type="sldNum" sz="quarter" idx="5"/>
          </p:nvPr>
        </p:nvSpPr>
        <p:spPr/>
        <p:txBody>
          <a:bodyPr/>
          <a:lstStyle/>
          <a:p>
            <a:fld id="{09431FDF-3055-5F4C-A08B-525F67FB616F}" type="slidenum">
              <a:rPr lang="en-US" smtClean="0"/>
              <a:t>19</a:t>
            </a:fld>
            <a:endParaRPr lang="en-US"/>
          </a:p>
        </p:txBody>
      </p:sp>
    </p:spTree>
    <p:extLst>
      <p:ext uri="{BB962C8B-B14F-4D97-AF65-F5344CB8AC3E}">
        <p14:creationId xmlns:p14="http://schemas.microsoft.com/office/powerpoint/2010/main" val="1109163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think we do this – do we do this? Espoused theory vs theory-in-use</a:t>
            </a:r>
          </a:p>
          <a:p>
            <a:endParaRPr lang="en-GB" dirty="0"/>
          </a:p>
          <a:p>
            <a:r>
              <a:rPr lang="en-GB" b="1" dirty="0"/>
              <a:t>What can we bring together here?</a:t>
            </a:r>
          </a:p>
        </p:txBody>
      </p:sp>
      <p:sp>
        <p:nvSpPr>
          <p:cNvPr id="4" name="Slide Number Placeholder 3"/>
          <p:cNvSpPr>
            <a:spLocks noGrp="1"/>
          </p:cNvSpPr>
          <p:nvPr>
            <p:ph type="sldNum" sz="quarter" idx="5"/>
          </p:nvPr>
        </p:nvSpPr>
        <p:spPr/>
        <p:txBody>
          <a:bodyPr/>
          <a:lstStyle/>
          <a:p>
            <a:fld id="{09431FDF-3055-5F4C-A08B-525F67FB616F}" type="slidenum">
              <a:rPr lang="en-US" smtClean="0"/>
              <a:t>21</a:t>
            </a:fld>
            <a:endParaRPr lang="en-US"/>
          </a:p>
        </p:txBody>
      </p:sp>
    </p:spTree>
    <p:extLst>
      <p:ext uri="{BB962C8B-B14F-4D97-AF65-F5344CB8AC3E}">
        <p14:creationId xmlns:p14="http://schemas.microsoft.com/office/powerpoint/2010/main" val="4281084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Draw the structure of your organisation. </a:t>
            </a:r>
          </a:p>
          <a:p>
            <a:pPr marL="0" indent="0">
              <a:buNone/>
            </a:pPr>
            <a:r>
              <a:rPr lang="en-GB" dirty="0"/>
              <a:t>Unusual to start a business with a clear idea of the structure [unless it’s a co-operative]</a:t>
            </a:r>
          </a:p>
          <a:p>
            <a:pPr marL="0" indent="0">
              <a:buNone/>
            </a:pPr>
            <a:r>
              <a:rPr lang="en-GB" dirty="0"/>
              <a:t>Bolt on implies bolt off</a:t>
            </a:r>
          </a:p>
          <a:p>
            <a:pPr marL="0" indent="0">
              <a:buNone/>
            </a:pPr>
            <a:r>
              <a:rPr lang="en-GB" dirty="0"/>
              <a:t>Changing one structural part affects structural whole</a:t>
            </a:r>
          </a:p>
          <a:p>
            <a:pPr marL="0" indent="0">
              <a:buNone/>
            </a:pPr>
            <a:r>
              <a:rPr lang="en-GB" dirty="0"/>
              <a:t>Approach to organisational communication affects organisational expectations which affects performance management systems. </a:t>
            </a:r>
          </a:p>
        </p:txBody>
      </p:sp>
      <p:sp>
        <p:nvSpPr>
          <p:cNvPr id="4" name="Slide Number Placeholder 3"/>
          <p:cNvSpPr>
            <a:spLocks noGrp="1"/>
          </p:cNvSpPr>
          <p:nvPr>
            <p:ph type="sldNum" sz="quarter" idx="10"/>
          </p:nvPr>
        </p:nvSpPr>
        <p:spPr/>
        <p:txBody>
          <a:bodyPr/>
          <a:lstStyle/>
          <a:p>
            <a:fld id="{09431FDF-3055-5F4C-A08B-525F67FB616F}" type="slidenum">
              <a:rPr lang="en-US" smtClean="0"/>
              <a:t>3</a:t>
            </a:fld>
            <a:endParaRPr lang="en-US"/>
          </a:p>
        </p:txBody>
      </p:sp>
    </p:spTree>
    <p:extLst>
      <p:ext uri="{BB962C8B-B14F-4D97-AF65-F5344CB8AC3E}">
        <p14:creationId xmlns:p14="http://schemas.microsoft.com/office/powerpoint/2010/main" val="937174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Pyramid or hierarchy</a:t>
            </a:r>
          </a:p>
          <a:p>
            <a:pPr marL="0" marR="0" lvl="0" indent="0" algn="l" defTabSz="457200" rtl="0" eaLnBrk="1" fontAlgn="auto" latinLnBrk="0" hangingPunct="1">
              <a:lnSpc>
                <a:spcPct val="100000"/>
              </a:lnSpc>
              <a:spcBef>
                <a:spcPts val="0"/>
              </a:spcBef>
              <a:spcAft>
                <a:spcPts val="0"/>
              </a:spcAft>
              <a:buClrTx/>
              <a:buSzTx/>
              <a:buFontTx/>
              <a:buNone/>
              <a:tabLst/>
              <a:defRPr/>
            </a:pPr>
            <a:r>
              <a:rPr lang="en-GB" altLang="en-US" dirty="0"/>
              <a:t>Most familiar – often called hierarchical. Lines (promotion, responsibility) clearly defined. Tall or short (Met. Police 24, RC church 5)Control/decision making firmly held at apex-formal, gives priority to authority, somewhat inflexible. Culturally attractive? Organisations can operate with a flatter hierarchy, but changes are often only cosmetic. Respect for authority and procedures will dominate, however ‘flat’ the pyramid may be. Many attempts to ‘avoid’ having a pyramid [</a:t>
            </a:r>
            <a:r>
              <a:rPr lang="en-GB" altLang="en-US" dirty="0" err="1"/>
              <a:t>flatocracy</a:t>
            </a:r>
            <a:r>
              <a:rPr lang="en-GB" altLang="en-US" dirty="0"/>
              <a:t>???] but structure is often always there.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altLang="en-US" b="1" dirty="0"/>
              <a:t>Is this your drawing?</a:t>
            </a:r>
            <a:endParaRPr lang="en-US" altLang="en-US" b="1" dirty="0"/>
          </a:p>
          <a:p>
            <a:endParaRPr lang="en-GB" dirty="0"/>
          </a:p>
        </p:txBody>
      </p:sp>
      <p:sp>
        <p:nvSpPr>
          <p:cNvPr id="4" name="Slide Number Placeholder 3"/>
          <p:cNvSpPr>
            <a:spLocks noGrp="1"/>
          </p:cNvSpPr>
          <p:nvPr>
            <p:ph type="sldNum" sz="quarter" idx="10"/>
          </p:nvPr>
        </p:nvSpPr>
        <p:spPr/>
        <p:txBody>
          <a:bodyPr/>
          <a:lstStyle/>
          <a:p>
            <a:fld id="{09431FDF-3055-5F4C-A08B-525F67FB616F}" type="slidenum">
              <a:rPr lang="en-US" smtClean="0"/>
              <a:t>4</a:t>
            </a:fld>
            <a:endParaRPr lang="en-US"/>
          </a:p>
        </p:txBody>
      </p:sp>
    </p:spTree>
    <p:extLst>
      <p:ext uri="{BB962C8B-B14F-4D97-AF65-F5344CB8AC3E}">
        <p14:creationId xmlns:p14="http://schemas.microsoft.com/office/powerpoint/2010/main" val="1254076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Matrix</a:t>
            </a:r>
          </a:p>
          <a:p>
            <a:r>
              <a:rPr lang="en-US" sz="1200" kern="1200" dirty="0">
                <a:solidFill>
                  <a:schemeClr val="tx1"/>
                </a:solidFill>
                <a:effectLst/>
                <a:latin typeface="+mn-lt"/>
                <a:ea typeface="+mn-ea"/>
                <a:cs typeface="+mn-cs"/>
              </a:rPr>
              <a:t>The form of the hierarchy remains but is overlaid by project teams and different groupings in response to market demands and new problems. The emphasis on task forces enables the company to draw widely on available skills and knowledge. However, the power of the “hierarchy” which is a background feature of this organisation, is often strongest around areas such as finance or human resources decisions - so the innovative work of teams or groupings can be curtailed.</a:t>
            </a:r>
          </a:p>
          <a:p>
            <a:r>
              <a:rPr lang="en-US" sz="1200" kern="1200" dirty="0">
                <a:solidFill>
                  <a:schemeClr val="tx1"/>
                </a:solidFill>
                <a:effectLst/>
                <a:latin typeface="+mn-lt"/>
                <a:ea typeface="+mn-ea"/>
                <a:cs typeface="+mn-cs"/>
              </a:rPr>
              <a:t>I think this is how many organisations like to think of themselves as. They like the ‘matrix’ and like to ignore the control. </a:t>
            </a:r>
          </a:p>
          <a:p>
            <a:r>
              <a:rPr lang="en-US" sz="1200" b="1" kern="1200" dirty="0">
                <a:solidFill>
                  <a:schemeClr val="tx1"/>
                </a:solidFill>
                <a:effectLst/>
                <a:latin typeface="+mn-lt"/>
                <a:ea typeface="+mn-ea"/>
                <a:cs typeface="+mn-cs"/>
              </a:rPr>
              <a:t>IS THIS YOUR DRAWING????</a:t>
            </a:r>
            <a:endParaRPr lang="en-GB" b="1" dirty="0"/>
          </a:p>
        </p:txBody>
      </p:sp>
      <p:sp>
        <p:nvSpPr>
          <p:cNvPr id="4" name="Slide Number Placeholder 3"/>
          <p:cNvSpPr>
            <a:spLocks noGrp="1"/>
          </p:cNvSpPr>
          <p:nvPr>
            <p:ph type="sldNum" sz="quarter" idx="10"/>
          </p:nvPr>
        </p:nvSpPr>
        <p:spPr/>
        <p:txBody>
          <a:bodyPr/>
          <a:lstStyle/>
          <a:p>
            <a:fld id="{09431FDF-3055-5F4C-A08B-525F67FB616F}" type="slidenum">
              <a:rPr lang="en-US" smtClean="0"/>
              <a:t>5</a:t>
            </a:fld>
            <a:endParaRPr lang="en-US"/>
          </a:p>
        </p:txBody>
      </p:sp>
    </p:spTree>
    <p:extLst>
      <p:ext uri="{BB962C8B-B14F-4D97-AF65-F5344CB8AC3E}">
        <p14:creationId xmlns:p14="http://schemas.microsoft.com/office/powerpoint/2010/main" val="272022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Cloverleaf</a:t>
            </a:r>
          </a:p>
          <a:p>
            <a:r>
              <a:rPr lang="en-US" sz="1200" kern="1200" dirty="0">
                <a:solidFill>
                  <a:schemeClr val="tx1"/>
                </a:solidFill>
                <a:effectLst/>
                <a:latin typeface="+mn-lt"/>
                <a:ea typeface="+mn-ea"/>
                <a:cs typeface="+mn-cs"/>
              </a:rPr>
              <a:t>This form has virtually eradicated any hierarchy – except at the very </a:t>
            </a:r>
            <a:r>
              <a:rPr lang="en-US" sz="1200" kern="1200" dirty="0" err="1">
                <a:solidFill>
                  <a:schemeClr val="tx1"/>
                </a:solidFill>
                <a:effectLst/>
                <a:latin typeface="+mn-lt"/>
                <a:ea typeface="+mn-ea"/>
                <a:cs typeface="+mn-cs"/>
              </a:rPr>
              <a:t>centre</a:t>
            </a:r>
            <a:r>
              <a:rPr lang="en-US" sz="1200" kern="1200" dirty="0">
                <a:solidFill>
                  <a:schemeClr val="tx1"/>
                </a:solidFill>
                <a:effectLst/>
                <a:latin typeface="+mn-lt"/>
                <a:ea typeface="+mn-ea"/>
                <a:cs typeface="+mn-cs"/>
              </a:rPr>
              <a:t> of the cloverleaf. A small core team manages often-changing work groups. The work groups may contain a lot of short-term or temporary staff, and groups can be dissolved easily once the need for them has disappeared. In a climate of rapidly-changing circumstances, this is a popular form to choose, as the emphasis on calling in appropriately qualified staff for the life of a project makes this form fast-acting and responsive to change. (This depends, of course, on the availability of suitably qualified staff at the time they are needed.) </a:t>
            </a:r>
          </a:p>
          <a:p>
            <a:r>
              <a:rPr lang="en-US" sz="1200" kern="1200" dirty="0">
                <a:solidFill>
                  <a:schemeClr val="tx1"/>
                </a:solidFill>
                <a:effectLst/>
                <a:latin typeface="+mn-lt"/>
                <a:ea typeface="+mn-ea"/>
                <a:cs typeface="+mn-cs"/>
              </a:rPr>
              <a:t>This may be a summer school operation in ELT which is ancillary to the main operation, for example. </a:t>
            </a:r>
          </a:p>
          <a:p>
            <a:r>
              <a:rPr lang="en-US" sz="1200" b="1" kern="1200" dirty="0">
                <a:solidFill>
                  <a:schemeClr val="tx1"/>
                </a:solidFill>
                <a:effectLst/>
                <a:latin typeface="+mn-lt"/>
                <a:ea typeface="+mn-ea"/>
                <a:cs typeface="+mn-cs"/>
              </a:rPr>
              <a:t>IS THIS YOUR DRAWING????</a:t>
            </a:r>
            <a:endParaRPr lang="en-GB" b="1" dirty="0"/>
          </a:p>
        </p:txBody>
      </p:sp>
      <p:sp>
        <p:nvSpPr>
          <p:cNvPr id="4" name="Slide Number Placeholder 3"/>
          <p:cNvSpPr>
            <a:spLocks noGrp="1"/>
          </p:cNvSpPr>
          <p:nvPr>
            <p:ph type="sldNum" sz="quarter" idx="10"/>
          </p:nvPr>
        </p:nvSpPr>
        <p:spPr/>
        <p:txBody>
          <a:bodyPr/>
          <a:lstStyle/>
          <a:p>
            <a:fld id="{09431FDF-3055-5F4C-A08B-525F67FB616F}" type="slidenum">
              <a:rPr lang="en-US" smtClean="0"/>
              <a:t>6</a:t>
            </a:fld>
            <a:endParaRPr lang="en-US"/>
          </a:p>
        </p:txBody>
      </p:sp>
    </p:spTree>
    <p:extLst>
      <p:ext uri="{BB962C8B-B14F-4D97-AF65-F5344CB8AC3E}">
        <p14:creationId xmlns:p14="http://schemas.microsoft.com/office/powerpoint/2010/main" val="1263675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Networks</a:t>
            </a:r>
          </a:p>
          <a:p>
            <a:r>
              <a:rPr lang="en-US" sz="1200" kern="1200" dirty="0">
                <a:solidFill>
                  <a:schemeClr val="tx1"/>
                </a:solidFill>
                <a:effectLst/>
                <a:latin typeface="+mn-lt"/>
                <a:ea typeface="+mn-ea"/>
                <a:cs typeface="+mn-cs"/>
              </a:rPr>
              <a:t>Loosely coupled sets of people that work together. There is no hierarchy of central control, but leadership emerges and is adopted by the best-equipped person or by the team leading a particular project. Each member or group has many links both within and outside the organisation. Up to now, this form has been less evident in ELT organisations, but as more client-specific course and training provision emerge, networks seem to becoming more common. This is the type of structure one might find among a small group of teachers employed by a language organisation, who provide on-site training for a corporate client or who undertake a specific teaching or training project off-site (or in a satellite </a:t>
            </a:r>
            <a:r>
              <a:rPr lang="en-US" sz="1200" kern="1200" dirty="0" err="1">
                <a:solidFill>
                  <a:schemeClr val="tx1"/>
                </a:solidFill>
                <a:effectLst/>
                <a:latin typeface="+mn-lt"/>
                <a:ea typeface="+mn-ea"/>
                <a:cs typeface="+mn-cs"/>
              </a:rPr>
              <a:t>centre</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Personally think this is a </a:t>
            </a:r>
            <a:r>
              <a:rPr lang="en-US" sz="1200" kern="1200" dirty="0" err="1">
                <a:solidFill>
                  <a:schemeClr val="tx1"/>
                </a:solidFill>
                <a:effectLst/>
                <a:latin typeface="+mn-lt"/>
                <a:ea typeface="+mn-ea"/>
                <a:cs typeface="+mn-cs"/>
              </a:rPr>
              <a:t>souped</a:t>
            </a:r>
            <a:r>
              <a:rPr lang="en-US" sz="1200" kern="1200" dirty="0">
                <a:solidFill>
                  <a:schemeClr val="tx1"/>
                </a:solidFill>
                <a:effectLst/>
                <a:latin typeface="+mn-lt"/>
                <a:ea typeface="+mn-ea"/>
                <a:cs typeface="+mn-cs"/>
              </a:rPr>
              <a:t> up Matrix structure.</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ARE ANY OF THESE YOUR DRAWING??????</a:t>
            </a:r>
            <a:endParaRPr lang="en-GB" b="1" dirty="0"/>
          </a:p>
        </p:txBody>
      </p:sp>
      <p:sp>
        <p:nvSpPr>
          <p:cNvPr id="4" name="Slide Number Placeholder 3"/>
          <p:cNvSpPr>
            <a:spLocks noGrp="1"/>
          </p:cNvSpPr>
          <p:nvPr>
            <p:ph type="sldNum" sz="quarter" idx="10"/>
          </p:nvPr>
        </p:nvSpPr>
        <p:spPr/>
        <p:txBody>
          <a:bodyPr/>
          <a:lstStyle/>
          <a:p>
            <a:fld id="{09431FDF-3055-5F4C-A08B-525F67FB616F}" type="slidenum">
              <a:rPr lang="en-US" smtClean="0"/>
              <a:t>7</a:t>
            </a:fld>
            <a:endParaRPr lang="en-US"/>
          </a:p>
        </p:txBody>
      </p:sp>
    </p:spTree>
    <p:extLst>
      <p:ext uri="{BB962C8B-B14F-4D97-AF65-F5344CB8AC3E}">
        <p14:creationId xmlns:p14="http://schemas.microsoft.com/office/powerpoint/2010/main" val="2965429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Operating Core - the people who perform the basic work of producing the products and rendering the services. In ELT organisations, these are the teachers and tutorial staff.</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The Strategic Apex - the person or group of people who are in a direct supervisory role over the operating core. In ELT institutions, this is the Director or Head of faculty in a university, for example. It could also be the Director, Financial Controller and Head of Marketing.</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The Middle Line -a hierarchy of authority between the operating core and the strategic apex. This can consist both of managers of operators and managers of managers. This divides workers into those who do the basic work and those who administer it. This is where Directors of Studies or Heads of Departments fall.</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The Technostructure - this group is formed of analysts who standardise the work done. This group falls outside the connected group of strategic apex, middle line and operating core, and is outside that hierarchy of line authority. For us in ELT, this could be inspection schemes.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There is here a second administrative division of labour - between those who do or supervise the work, and those who standardise it. In ELT institutions, this department tends to be very small, mainly concerned with accounts and planning.</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Support Staff - staff units who add a different dimension or set of services to the services provided by the operating core. In ELT institutions, this group could be represented by a cafeteria, a bookshop, or a self-access centre, for example.</a:t>
            </a:r>
          </a:p>
        </p:txBody>
      </p:sp>
      <p:sp>
        <p:nvSpPr>
          <p:cNvPr id="4" name="Slide Number Placeholder 3"/>
          <p:cNvSpPr>
            <a:spLocks noGrp="1"/>
          </p:cNvSpPr>
          <p:nvPr>
            <p:ph type="sldNum" sz="quarter" idx="10"/>
          </p:nvPr>
        </p:nvSpPr>
        <p:spPr/>
        <p:txBody>
          <a:bodyPr/>
          <a:lstStyle/>
          <a:p>
            <a:fld id="{09431FDF-3055-5F4C-A08B-525F67FB616F}" type="slidenum">
              <a:rPr lang="en-US" smtClean="0"/>
              <a:t>8</a:t>
            </a:fld>
            <a:endParaRPr lang="en-US"/>
          </a:p>
        </p:txBody>
      </p:sp>
    </p:spTree>
    <p:extLst>
      <p:ext uri="{BB962C8B-B14F-4D97-AF65-F5344CB8AC3E}">
        <p14:creationId xmlns:p14="http://schemas.microsoft.com/office/powerpoint/2010/main" val="1370829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professional bureaucracy relies for coordination on the standardisation of skills and its associated design parameter, training and indoctrination. It hires duly trained and indoctrinated specialists - professionals - for the operating core, and then give them considerable control over their own work.”</a:t>
            </a:r>
          </a:p>
          <a:p>
            <a:r>
              <a:rPr lang="en-GB" sz="1200" kern="1200" dirty="0">
                <a:solidFill>
                  <a:schemeClr val="tx1"/>
                </a:solidFill>
                <a:effectLst/>
                <a:latin typeface="+mn-lt"/>
                <a:ea typeface="+mn-ea"/>
                <a:cs typeface="+mn-cs"/>
              </a:rPr>
              <a:t>“It is democratic, disseminating its power directly to its workers (at least those of them who are professionals).And it provides them with extensive autonomy, freeing them even of the need to co-ordinate closely with their peers, and all the pressures and politics that entails.” </a:t>
            </a:r>
          </a:p>
          <a:p>
            <a:r>
              <a:rPr lang="en-GB" sz="1200" kern="1200" dirty="0">
                <a:solidFill>
                  <a:schemeClr val="tx1"/>
                </a:solidFill>
                <a:effectLst/>
                <a:latin typeface="+mn-lt"/>
                <a:ea typeface="+mn-ea"/>
                <a:cs typeface="+mn-cs"/>
              </a:rPr>
              <a:t>Can have 2 parallel structures, one for admin and one for education. Education more PB. Aim of education is to minimise impact admin have on their work. </a:t>
            </a:r>
          </a:p>
          <a:p>
            <a:r>
              <a:rPr lang="en-GB" sz="1200" b="1" kern="1200" dirty="0">
                <a:solidFill>
                  <a:schemeClr val="tx1"/>
                </a:solidFill>
                <a:effectLst/>
                <a:latin typeface="+mn-lt"/>
                <a:ea typeface="+mn-ea"/>
                <a:cs typeface="+mn-cs"/>
              </a:rPr>
              <a:t>IS THIS YOUR DRAWING????</a:t>
            </a:r>
          </a:p>
          <a:p>
            <a:r>
              <a:rPr lang="en-GB" sz="1200" b="1" kern="1200" dirty="0">
                <a:solidFill>
                  <a:schemeClr val="tx1"/>
                </a:solidFill>
                <a:effectLst/>
                <a:latin typeface="+mn-lt"/>
                <a:ea typeface="+mn-ea"/>
                <a:cs typeface="+mn-cs"/>
              </a:rPr>
              <a:t>BROADEN OUT IN GROUPS TO SHARE DRAWINGS AND IDEAS ON STRUCTURE. HOW FIXED IS IT? WHEN DOES IT CHANGE [IF AT ALL?]</a:t>
            </a:r>
          </a:p>
          <a:p>
            <a:r>
              <a:rPr lang="en-GB" sz="1200" b="1" kern="1200" dirty="0">
                <a:solidFill>
                  <a:schemeClr val="tx1"/>
                </a:solidFill>
                <a:effectLst/>
                <a:latin typeface="+mn-lt"/>
                <a:ea typeface="+mn-ea"/>
                <a:cs typeface="+mn-cs"/>
              </a:rPr>
              <a:t>WHAT ARE THE IMPLICATIONS FOR PERFORMANCE MANAGEMENT????</a:t>
            </a:r>
          </a:p>
        </p:txBody>
      </p:sp>
      <p:sp>
        <p:nvSpPr>
          <p:cNvPr id="4" name="Slide Number Placeholder 3"/>
          <p:cNvSpPr>
            <a:spLocks noGrp="1"/>
          </p:cNvSpPr>
          <p:nvPr>
            <p:ph type="sldNum" sz="quarter" idx="10"/>
          </p:nvPr>
        </p:nvSpPr>
        <p:spPr/>
        <p:txBody>
          <a:bodyPr/>
          <a:lstStyle/>
          <a:p>
            <a:fld id="{09431FDF-3055-5F4C-A08B-525F67FB616F}" type="slidenum">
              <a:rPr lang="en-US" smtClean="0"/>
              <a:t>9</a:t>
            </a:fld>
            <a:endParaRPr lang="en-US"/>
          </a:p>
        </p:txBody>
      </p:sp>
    </p:spTree>
    <p:extLst>
      <p:ext uri="{BB962C8B-B14F-4D97-AF65-F5344CB8AC3E}">
        <p14:creationId xmlns:p14="http://schemas.microsoft.com/office/powerpoint/2010/main" val="497506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Two organisations with the same structure can be very different from each other – why? One reason can be the organisational culture. </a:t>
            </a:r>
          </a:p>
          <a:p>
            <a:r>
              <a:rPr lang="en-GB" sz="1200" b="1" kern="1200" dirty="0">
                <a:solidFill>
                  <a:schemeClr val="tx1"/>
                </a:solidFill>
                <a:effectLst/>
                <a:latin typeface="+mn-lt"/>
                <a:ea typeface="+mn-ea"/>
                <a:cs typeface="+mn-cs"/>
              </a:rPr>
              <a:t>GROUPS </a:t>
            </a:r>
          </a:p>
        </p:txBody>
      </p:sp>
      <p:sp>
        <p:nvSpPr>
          <p:cNvPr id="4" name="Slide Number Placeholder 3"/>
          <p:cNvSpPr>
            <a:spLocks noGrp="1"/>
          </p:cNvSpPr>
          <p:nvPr>
            <p:ph type="sldNum" sz="quarter" idx="10"/>
          </p:nvPr>
        </p:nvSpPr>
        <p:spPr/>
        <p:txBody>
          <a:bodyPr/>
          <a:lstStyle/>
          <a:p>
            <a:fld id="{09431FDF-3055-5F4C-A08B-525F67FB616F}" type="slidenum">
              <a:rPr lang="en-US" smtClean="0"/>
              <a:t>10</a:t>
            </a:fld>
            <a:endParaRPr lang="en-US"/>
          </a:p>
        </p:txBody>
      </p:sp>
    </p:spTree>
    <p:extLst>
      <p:ext uri="{BB962C8B-B14F-4D97-AF65-F5344CB8AC3E}">
        <p14:creationId xmlns:p14="http://schemas.microsoft.com/office/powerpoint/2010/main" val="3602168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Eaquals Sli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6916928" cy="1470025"/>
          </a:xfrm>
        </p:spPr>
        <p:txBody>
          <a:bodyPr/>
          <a:lstStyle>
            <a:lvl1pPr>
              <a:defRPr>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685800" y="3886200"/>
            <a:ext cx="6916928" cy="17526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r>
              <a:rPr lang="en-GB"/>
              <a:t>©Eaquals</a:t>
            </a:r>
            <a:endParaRPr lang="en-US" dirty="0"/>
          </a:p>
        </p:txBody>
      </p:sp>
      <p:sp>
        <p:nvSpPr>
          <p:cNvPr id="5" name="Footer Placeholder 4"/>
          <p:cNvSpPr>
            <a:spLocks noGrp="1"/>
          </p:cNvSpPr>
          <p:nvPr>
            <p:ph type="ftr" sz="quarter" idx="11"/>
          </p:nvPr>
        </p:nvSpPr>
        <p:spPr/>
        <p:txBody>
          <a:bodyPr/>
          <a:lstStyle>
            <a:lvl1pPr>
              <a:defRPr b="1">
                <a:solidFill>
                  <a:srgbClr val="FFCC00"/>
                </a:solidFill>
              </a:defRPr>
            </a:lvl1p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r>
              <a:rPr lang="hu-HU" dirty="0">
                <a:solidFill>
                  <a:srgbClr val="FFCC00"/>
                </a:solidFill>
              </a:rPr>
              <a:t>www.eaquals.org</a:t>
            </a:r>
            <a:r>
              <a:rPr lang="en-US" dirty="0">
                <a:solidFill>
                  <a:srgbClr val="FFCC00"/>
                </a:solidFill>
              </a:rPr>
              <a:t> </a:t>
            </a:r>
            <a:fld id="{8FA9234E-1C7A-7447-A59A-962B2A212EA2}" type="slidenum">
              <a:rPr lang="en-US" smtClean="0"/>
              <a:pPr/>
              <a:t>‹#›</a:t>
            </a:fld>
            <a:endParaRPr lang="en-US" dirty="0"/>
          </a:p>
        </p:txBody>
      </p:sp>
      <p:pic>
        <p:nvPicPr>
          <p:cNvPr id="7" name="Picture 6" descr="Eaquals Logo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45618" y="341054"/>
            <a:ext cx="2249121" cy="1134601"/>
          </a:xfrm>
          <a:prstGeom prst="rect">
            <a:avLst/>
          </a:prstGeom>
        </p:spPr>
      </p:pic>
    </p:spTree>
    <p:extLst>
      <p:ext uri="{BB962C8B-B14F-4D97-AF65-F5344CB8AC3E}">
        <p14:creationId xmlns:p14="http://schemas.microsoft.com/office/powerpoint/2010/main" val="146877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r>
              <a:rPr lang="en-GB"/>
              <a:t>©Eaquals</a:t>
            </a:r>
            <a:endParaRPr lang="en-US" dirty="0"/>
          </a:p>
        </p:txBody>
      </p:sp>
      <p:sp>
        <p:nvSpPr>
          <p:cNvPr id="5" name="Footer Placeholder 4"/>
          <p:cNvSpPr>
            <a:spLocks noGrp="1"/>
          </p:cNvSpPr>
          <p:nvPr>
            <p:ph type="ftr" sz="quarter" idx="11"/>
          </p:nvPr>
        </p:nvSpPr>
        <p:spPr/>
        <p:txBody>
          <a:body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6" name="Slide Number Placeholder 5"/>
          <p:cNvSpPr>
            <a:spLocks noGrp="1"/>
          </p:cNvSpPr>
          <p:nvPr>
            <p:ph type="sldNum" sz="quarter" idx="12"/>
          </p:nvPr>
        </p:nvSpPr>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225237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940215"/>
            <a:ext cx="4038600" cy="41859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940215"/>
            <a:ext cx="4038600" cy="41859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r>
              <a:rPr lang="en-GB"/>
              <a:t>©Eaquals</a:t>
            </a:r>
            <a:endParaRPr lang="en-US" dirty="0"/>
          </a:p>
        </p:txBody>
      </p:sp>
      <p:sp>
        <p:nvSpPr>
          <p:cNvPr id="8" name="Footer Placeholder 4"/>
          <p:cNvSpPr txBox="1">
            <a:spLocks/>
          </p:cNvSpPr>
          <p:nvPr userDrawn="1"/>
        </p:nvSpPr>
        <p:spPr>
          <a:xfrm>
            <a:off x="2048672" y="6362487"/>
            <a:ext cx="4123528"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39912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r>
              <a:rPr lang="en-GB"/>
              <a:t>©Eaquals</a:t>
            </a:r>
            <a:endParaRPr lang="en-US" dirty="0"/>
          </a:p>
        </p:txBody>
      </p:sp>
      <p:sp>
        <p:nvSpPr>
          <p:cNvPr id="6" name="Footer Placeholder 4"/>
          <p:cNvSpPr>
            <a:spLocks noGrp="1"/>
          </p:cNvSpPr>
          <p:nvPr>
            <p:ph type="ftr" sz="quarter" idx="11"/>
          </p:nvPr>
        </p:nvSpPr>
        <p:spPr>
          <a:xfrm>
            <a:off x="1896272" y="6356350"/>
            <a:ext cx="4123528" cy="365125"/>
          </a:xfrm>
        </p:spPr>
        <p:txBody>
          <a:body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7" name="Slide Number Placeholder 5"/>
          <p:cNvSpPr>
            <a:spLocks noGrp="1"/>
          </p:cNvSpPr>
          <p:nvPr>
            <p:ph type="sldNum" sz="quarter" idx="12"/>
          </p:nvPr>
        </p:nvSpPr>
        <p:spPr>
          <a:xfrm>
            <a:off x="6553200" y="6356350"/>
            <a:ext cx="2133600" cy="365125"/>
          </a:xfrm>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429388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©Eaquals</a:t>
            </a:r>
            <a:endParaRPr lang="en-US" dirty="0"/>
          </a:p>
        </p:txBody>
      </p:sp>
      <p:sp>
        <p:nvSpPr>
          <p:cNvPr id="5" name="Footer Placeholder 4"/>
          <p:cNvSpPr>
            <a:spLocks noGrp="1"/>
          </p:cNvSpPr>
          <p:nvPr>
            <p:ph type="ftr" sz="quarter" idx="11"/>
          </p:nvPr>
        </p:nvSpPr>
        <p:spPr>
          <a:xfrm>
            <a:off x="1896272" y="6356350"/>
            <a:ext cx="4123528" cy="365125"/>
          </a:xfrm>
        </p:spPr>
        <p:txBody>
          <a:body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6" name="Slide Number Placeholder 5"/>
          <p:cNvSpPr>
            <a:spLocks noGrp="1"/>
          </p:cNvSpPr>
          <p:nvPr>
            <p:ph type="sldNum" sz="quarter" idx="12"/>
          </p:nvPr>
        </p:nvSpPr>
        <p:spPr>
          <a:xfrm>
            <a:off x="6553200" y="6356350"/>
            <a:ext cx="2133600" cy="365125"/>
          </a:xfrm>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3734627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73097"/>
            <a:ext cx="3008313" cy="116205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873097"/>
            <a:ext cx="5111750" cy="52530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257705"/>
            <a:ext cx="3008313" cy="38684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©Eaquals</a:t>
            </a:r>
            <a:endParaRPr lang="en-US" dirty="0"/>
          </a:p>
        </p:txBody>
      </p:sp>
      <p:sp>
        <p:nvSpPr>
          <p:cNvPr id="8" name="Footer Placeholder 4"/>
          <p:cNvSpPr>
            <a:spLocks noGrp="1"/>
          </p:cNvSpPr>
          <p:nvPr>
            <p:ph type="ftr" sz="quarter" idx="11"/>
          </p:nvPr>
        </p:nvSpPr>
        <p:spPr>
          <a:xfrm>
            <a:off x="1896272" y="6356350"/>
            <a:ext cx="4123528" cy="365125"/>
          </a:xfrm>
        </p:spPr>
        <p:txBody>
          <a:body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178214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7066148" cy="566738"/>
          </a:xfrm>
        </p:spPr>
        <p:txBody>
          <a:bodyPr anchor="b"/>
          <a:lstStyle>
            <a:lvl1pPr algn="l">
              <a:defRPr sz="2000" b="1"/>
            </a:lvl1pPr>
          </a:lstStyle>
          <a:p>
            <a:r>
              <a:rPr lang="en-GB" dirty="0"/>
              <a:t>Click to edit Master title style</a:t>
            </a:r>
            <a:endParaRPr lang="en-US" dirty="0"/>
          </a:p>
        </p:txBody>
      </p:sp>
      <p:sp>
        <p:nvSpPr>
          <p:cNvPr id="3" name="Picture Placeholder 2"/>
          <p:cNvSpPr>
            <a:spLocks noGrp="1"/>
          </p:cNvSpPr>
          <p:nvPr>
            <p:ph type="pic" idx="1"/>
          </p:nvPr>
        </p:nvSpPr>
        <p:spPr>
          <a:xfrm>
            <a:off x="457199" y="837819"/>
            <a:ext cx="7066149" cy="38897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57200" y="5367338"/>
            <a:ext cx="70661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p:txBody>
          <a:bodyPr/>
          <a:lstStyle/>
          <a:p>
            <a:r>
              <a:rPr lang="en-GB"/>
              <a:t>©Eaquals</a:t>
            </a:r>
            <a:endParaRPr lang="en-US" dirty="0"/>
          </a:p>
        </p:txBody>
      </p:sp>
      <p:sp>
        <p:nvSpPr>
          <p:cNvPr id="8" name="Footer Placeholder 4"/>
          <p:cNvSpPr>
            <a:spLocks noGrp="1"/>
          </p:cNvSpPr>
          <p:nvPr>
            <p:ph type="ftr" sz="quarter" idx="11"/>
          </p:nvPr>
        </p:nvSpPr>
        <p:spPr>
          <a:xfrm>
            <a:off x="1896272" y="6356350"/>
            <a:ext cx="4123528" cy="365125"/>
          </a:xfrm>
        </p:spPr>
        <p:txBody>
          <a:body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r>
              <a:rPr lang="hu-HU" dirty="0">
                <a:solidFill>
                  <a:srgbClr val="263B86"/>
                </a:solidFill>
              </a:rPr>
              <a:t>www.eaquals.org</a:t>
            </a:r>
            <a:r>
              <a:rPr lang="en-US" dirty="0">
                <a:solidFill>
                  <a:srgbClr val="FFCC00"/>
                </a:solidFill>
              </a:rPr>
              <a:t>  </a:t>
            </a:r>
            <a:fld id="{8FA9234E-1C7A-7447-A59A-962B2A212EA2}" type="slidenum">
              <a:rPr lang="en-US" smtClean="0"/>
              <a:pPr/>
              <a:t>‹#›</a:t>
            </a:fld>
            <a:endParaRPr lang="en-US" dirty="0"/>
          </a:p>
        </p:txBody>
      </p:sp>
    </p:spTree>
    <p:extLst>
      <p:ext uri="{BB962C8B-B14F-4D97-AF65-F5344CB8AC3E}">
        <p14:creationId xmlns:p14="http://schemas.microsoft.com/office/powerpoint/2010/main" val="76126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692"/>
            <a:ext cx="7066149" cy="1164130"/>
          </a:xfrm>
          <a:prstGeom prst="rect">
            <a:avLst/>
          </a:prstGeom>
        </p:spPr>
        <p:txBody>
          <a:bodyPr vert="horz" lIns="91440" tIns="45720" rIns="91440" bIns="45720" rtlCol="0" anchor="b">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2046045"/>
            <a:ext cx="7066149" cy="408011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6356350"/>
            <a:ext cx="1439072" cy="365125"/>
          </a:xfrm>
          <a:prstGeom prst="rect">
            <a:avLst/>
          </a:prstGeom>
        </p:spPr>
        <p:txBody>
          <a:bodyPr vert="horz" lIns="91440" tIns="45720" rIns="91440" bIns="45720" rtlCol="0" anchor="ctr"/>
          <a:lstStyle>
            <a:lvl1pPr algn="l">
              <a:defRPr sz="1000">
                <a:solidFill>
                  <a:schemeClr val="tx2"/>
                </a:solidFill>
              </a:defRPr>
            </a:lvl1pPr>
          </a:lstStyle>
          <a:p>
            <a:r>
              <a:rPr lang="en-GB"/>
              <a:t>©Eaquals  06/08/2014</a:t>
            </a:r>
            <a:endParaRPr lang="en-US" dirty="0"/>
          </a:p>
        </p:txBody>
      </p:sp>
      <p:sp>
        <p:nvSpPr>
          <p:cNvPr id="5" name="Footer Placeholder 4"/>
          <p:cNvSpPr>
            <a:spLocks noGrp="1"/>
          </p:cNvSpPr>
          <p:nvPr>
            <p:ph type="ftr" sz="quarter" idx="3"/>
          </p:nvPr>
        </p:nvSpPr>
        <p:spPr>
          <a:xfrm>
            <a:off x="1896272" y="6356350"/>
            <a:ext cx="4123528"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1">
                <a:solidFill>
                  <a:schemeClr val="tx2"/>
                </a:solidFill>
              </a:defRPr>
            </a:lvl1pPr>
          </a:lstStyle>
          <a:p>
            <a:fld id="{8FA9234E-1C7A-7447-A59A-962B2A212EA2}" type="slidenum">
              <a:rPr lang="en-US" smtClean="0"/>
              <a:pPr/>
              <a:t>‹#›</a:t>
            </a:fld>
            <a:endParaRPr lang="en-US" dirty="0"/>
          </a:p>
        </p:txBody>
      </p:sp>
      <p:pic>
        <p:nvPicPr>
          <p:cNvPr id="9" name="Picture 8"/>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345617" y="253372"/>
            <a:ext cx="2249121" cy="1135035"/>
          </a:xfrm>
          <a:prstGeom prst="rect">
            <a:avLst/>
          </a:prstGeom>
        </p:spPr>
      </p:pic>
    </p:spTree>
    <p:extLst>
      <p:ext uri="{BB962C8B-B14F-4D97-AF65-F5344CB8AC3E}">
        <p14:creationId xmlns:p14="http://schemas.microsoft.com/office/powerpoint/2010/main" val="2880135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Lst>
  <p:hf hdr="0"/>
  <p:txStyles>
    <p:titleStyle>
      <a:lvl1pPr algn="l" defTabSz="4572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342900" indent="-342900" algn="l" defTabSz="457200" rtl="0" eaLnBrk="1" latinLnBrk="0" hangingPunct="1">
        <a:spcBef>
          <a:spcPct val="20000"/>
        </a:spcBef>
        <a:buClr>
          <a:schemeClr val="tx2"/>
        </a:buClr>
        <a:buFont typeface="Arial"/>
        <a:buChar char="•"/>
        <a:defRPr sz="3200" b="1" kern="1200">
          <a:solidFill>
            <a:schemeClr val="tx2"/>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800" b="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JPG"/><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7255"/>
            <a:ext cx="7869264" cy="1353196"/>
          </a:xfrm>
        </p:spPr>
        <p:txBody>
          <a:bodyPr/>
          <a:lstStyle/>
          <a:p>
            <a:r>
              <a:rPr lang="en-US" dirty="0"/>
              <a:t>Performance Management</a:t>
            </a:r>
          </a:p>
        </p:txBody>
      </p:sp>
      <p:sp>
        <p:nvSpPr>
          <p:cNvPr id="3" name="Subtitle 2"/>
          <p:cNvSpPr>
            <a:spLocks noGrp="1"/>
          </p:cNvSpPr>
          <p:nvPr>
            <p:ph type="subTitle" idx="1"/>
          </p:nvPr>
        </p:nvSpPr>
        <p:spPr>
          <a:xfrm>
            <a:off x="685800" y="3886200"/>
            <a:ext cx="7869264" cy="1383224"/>
          </a:xfrm>
        </p:spPr>
        <p:txBody>
          <a:bodyPr/>
          <a:lstStyle/>
          <a:p>
            <a:r>
              <a:rPr lang="en-US" dirty="0"/>
              <a:t>Maureen McGarvey</a:t>
            </a:r>
          </a:p>
          <a:p>
            <a:endParaRPr lang="en-US" dirty="0"/>
          </a:p>
          <a:p>
            <a:r>
              <a:rPr lang="en-US" dirty="0"/>
              <a:t>International House London</a:t>
            </a:r>
          </a:p>
        </p:txBody>
      </p:sp>
      <p:sp>
        <p:nvSpPr>
          <p:cNvPr id="4" name="Date Placeholder 3"/>
          <p:cNvSpPr>
            <a:spLocks noGrp="1"/>
          </p:cNvSpPr>
          <p:nvPr>
            <p:ph type="dt" sz="half" idx="10"/>
          </p:nvPr>
        </p:nvSpPr>
        <p:spPr/>
        <p:txBody>
          <a:bodyPr/>
          <a:lstStyle/>
          <a:p>
            <a:r>
              <a:rPr lang="en-GB" sz="1200">
                <a:solidFill>
                  <a:schemeClr val="bg1"/>
                </a:solidFill>
              </a:rPr>
              <a:t>©Eaquals </a:t>
            </a:r>
            <a:endParaRPr lang="en-US" sz="1200" dirty="0">
              <a:solidFill>
                <a:schemeClr val="bg1"/>
              </a:solidFill>
            </a:endParaRPr>
          </a:p>
        </p:txBody>
      </p:sp>
      <p:sp>
        <p:nvSpPr>
          <p:cNvPr id="7" name="Footer Placeholder 4"/>
          <p:cNvSpPr>
            <a:spLocks noGrp="1"/>
          </p:cNvSpPr>
          <p:nvPr>
            <p:ph type="ftr" sz="quarter" idx="11"/>
          </p:nvPr>
        </p:nvSpPr>
        <p:spPr>
          <a:xfrm>
            <a:off x="1896271" y="6370475"/>
            <a:ext cx="4783497" cy="350999"/>
          </a:xfrm>
        </p:spPr>
        <p:txBody>
          <a:bodyPr/>
          <a:lstStyle>
            <a:lvl1pPr>
              <a:defRPr b="1">
                <a:solidFill>
                  <a:srgbClr val="FFCC00"/>
                </a:solidFill>
              </a:defRPr>
            </a:lvl1pPr>
          </a:lstStyle>
          <a:p>
            <a:r>
              <a:rPr lang="hu-HU" sz="1200" dirty="0"/>
              <a:t>Eaquals International Conference</a:t>
            </a:r>
            <a:r>
              <a:rPr lang="en-IE" sz="1200" dirty="0"/>
              <a:t> | Madrid | 11-13 April 2019</a:t>
            </a:r>
            <a:endParaRPr lang="en-US" sz="1200" dirty="0"/>
          </a:p>
        </p:txBody>
      </p:sp>
      <p:sp>
        <p:nvSpPr>
          <p:cNvPr id="8" name="Slide Number Placeholder 5"/>
          <p:cNvSpPr txBox="1">
            <a:spLocks/>
          </p:cNvSpPr>
          <p:nvPr/>
        </p:nvSpPr>
        <p:spPr>
          <a:xfrm>
            <a:off x="7051729" y="6356349"/>
            <a:ext cx="1617799" cy="365125"/>
          </a:xfrm>
          <a:prstGeom prst="rect">
            <a:avLst/>
          </a:prstGeom>
        </p:spPr>
        <p:txBody>
          <a:bodyPr vert="horz" lIns="91440" tIns="45720" rIns="91440" bIns="45720" rtlCol="0" anchor="ctr"/>
          <a:lstStyle>
            <a:defPPr>
              <a:defRPr lang="en-US"/>
            </a:defPPr>
            <a:lvl1pPr marL="0" algn="r" defTabSz="457200" rtl="0" eaLnBrk="1" latinLnBrk="0" hangingPunct="1">
              <a:defRPr sz="10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1200" dirty="0">
                <a:solidFill>
                  <a:schemeClr val="bg1"/>
                </a:solidFill>
              </a:rPr>
              <a:t>#eaquals19madrid</a:t>
            </a:r>
            <a:endParaRPr lang="en-US" sz="1200" dirty="0">
              <a:solidFill>
                <a:schemeClr val="bg1"/>
              </a:solidFill>
            </a:endParaRPr>
          </a:p>
        </p:txBody>
      </p:sp>
    </p:spTree>
    <p:extLst>
      <p:ext uri="{BB962C8B-B14F-4D97-AF65-F5344CB8AC3E}">
        <p14:creationId xmlns:p14="http://schemas.microsoft.com/office/powerpoint/2010/main" val="426822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Organisational Culture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sp>
        <p:nvSpPr>
          <p:cNvPr id="3" name="Content Placeholder 2">
            <a:extLst>
              <a:ext uri="{FF2B5EF4-FFF2-40B4-BE49-F238E27FC236}">
                <a16:creationId xmlns:a16="http://schemas.microsoft.com/office/drawing/2014/main" id="{44E3A355-C1FA-4E0B-9582-7E4C3CB78F19}"/>
              </a:ext>
            </a:extLst>
          </p:cNvPr>
          <p:cNvSpPr>
            <a:spLocks noGrp="1"/>
          </p:cNvSpPr>
          <p:nvPr>
            <p:ph idx="1"/>
          </p:nvPr>
        </p:nvSpPr>
        <p:spPr/>
        <p:txBody>
          <a:bodyPr/>
          <a:lstStyle/>
          <a:p>
            <a:r>
              <a:rPr lang="en-GB" dirty="0"/>
              <a:t>How would you define/express your organisational culture?</a:t>
            </a:r>
          </a:p>
          <a:p>
            <a:r>
              <a:rPr lang="en-GB" dirty="0"/>
              <a:t>Consider this:</a:t>
            </a:r>
          </a:p>
          <a:p>
            <a:r>
              <a:rPr lang="en-GB" dirty="0"/>
              <a:t>As a new teacher</a:t>
            </a:r>
          </a:p>
          <a:p>
            <a:r>
              <a:rPr lang="en-GB" dirty="0"/>
              <a:t>As an experienced teacher</a:t>
            </a:r>
          </a:p>
          <a:p>
            <a:r>
              <a:rPr lang="en-GB" dirty="0"/>
              <a:t>As an administrator</a:t>
            </a:r>
          </a:p>
          <a:p>
            <a:r>
              <a:rPr lang="en-GB" dirty="0"/>
              <a:t>As an academic manager</a:t>
            </a:r>
          </a:p>
        </p:txBody>
      </p:sp>
    </p:spTree>
    <p:extLst>
      <p:ext uri="{BB962C8B-B14F-4D97-AF65-F5344CB8AC3E}">
        <p14:creationId xmlns:p14="http://schemas.microsoft.com/office/powerpoint/2010/main" val="2249466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Club Culture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5" name="Content Placeholder 4">
            <a:extLst>
              <a:ext uri="{FF2B5EF4-FFF2-40B4-BE49-F238E27FC236}">
                <a16:creationId xmlns:a16="http://schemas.microsoft.com/office/drawing/2014/main" id="{C1B6A344-38DA-4DD7-B111-5AF0CD43CC0F}"/>
              </a:ext>
            </a:extLst>
          </p:cNvPr>
          <p:cNvPicPr>
            <a:picLocks noGrp="1" noChangeAspect="1"/>
          </p:cNvPicPr>
          <p:nvPr>
            <p:ph idx="1"/>
          </p:nvPr>
        </p:nvPicPr>
        <p:blipFill>
          <a:blip r:embed="rId3"/>
          <a:stretch>
            <a:fillRect/>
          </a:stretch>
        </p:blipFill>
        <p:spPr>
          <a:xfrm>
            <a:off x="2085181" y="2181225"/>
            <a:ext cx="3810000" cy="3810000"/>
          </a:xfrm>
        </p:spPr>
      </p:pic>
    </p:spTree>
    <p:extLst>
      <p:ext uri="{BB962C8B-B14F-4D97-AF65-F5344CB8AC3E}">
        <p14:creationId xmlns:p14="http://schemas.microsoft.com/office/powerpoint/2010/main" val="1903188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Role Culture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9" name="Content Placeholder 8">
            <a:extLst>
              <a:ext uri="{FF2B5EF4-FFF2-40B4-BE49-F238E27FC236}">
                <a16:creationId xmlns:a16="http://schemas.microsoft.com/office/drawing/2014/main" id="{75A2B420-9016-43B1-B8D5-B2F63D689FF3}"/>
              </a:ext>
            </a:extLst>
          </p:cNvPr>
          <p:cNvPicPr>
            <a:picLocks noGrp="1" noChangeAspect="1"/>
          </p:cNvPicPr>
          <p:nvPr>
            <p:ph idx="1"/>
          </p:nvPr>
        </p:nvPicPr>
        <p:blipFill>
          <a:blip r:embed="rId3"/>
          <a:stretch>
            <a:fillRect/>
          </a:stretch>
        </p:blipFill>
        <p:spPr>
          <a:xfrm>
            <a:off x="3012767" y="2327459"/>
            <a:ext cx="3522788" cy="2868281"/>
          </a:xfrm>
        </p:spPr>
      </p:pic>
    </p:spTree>
    <p:extLst>
      <p:ext uri="{BB962C8B-B14F-4D97-AF65-F5344CB8AC3E}">
        <p14:creationId xmlns:p14="http://schemas.microsoft.com/office/powerpoint/2010/main" val="16306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Task Culture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8" name="Content Placeholder 7">
            <a:extLst>
              <a:ext uri="{FF2B5EF4-FFF2-40B4-BE49-F238E27FC236}">
                <a16:creationId xmlns:a16="http://schemas.microsoft.com/office/drawing/2014/main" id="{D12D1283-3D27-439E-885B-710130F1E257}"/>
              </a:ext>
            </a:extLst>
          </p:cNvPr>
          <p:cNvPicPr>
            <a:picLocks noGrp="1" noChangeAspect="1"/>
          </p:cNvPicPr>
          <p:nvPr>
            <p:ph idx="1"/>
          </p:nvPr>
        </p:nvPicPr>
        <p:blipFill>
          <a:blip r:embed="rId3"/>
          <a:stretch>
            <a:fillRect/>
          </a:stretch>
        </p:blipFill>
        <p:spPr>
          <a:xfrm>
            <a:off x="2499519" y="2107933"/>
            <a:ext cx="4496514" cy="2959367"/>
          </a:xfrm>
        </p:spPr>
      </p:pic>
    </p:spTree>
    <p:extLst>
      <p:ext uri="{BB962C8B-B14F-4D97-AF65-F5344CB8AC3E}">
        <p14:creationId xmlns:p14="http://schemas.microsoft.com/office/powerpoint/2010/main" val="2721950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Hofstede: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sp>
        <p:nvSpPr>
          <p:cNvPr id="3" name="Content Placeholder 2">
            <a:extLst>
              <a:ext uri="{FF2B5EF4-FFF2-40B4-BE49-F238E27FC236}">
                <a16:creationId xmlns:a16="http://schemas.microsoft.com/office/drawing/2014/main" id="{44E3A355-C1FA-4E0B-9582-7E4C3CB78F19}"/>
              </a:ext>
            </a:extLst>
          </p:cNvPr>
          <p:cNvSpPr>
            <a:spLocks noGrp="1"/>
          </p:cNvSpPr>
          <p:nvPr>
            <p:ph idx="1"/>
          </p:nvPr>
        </p:nvSpPr>
        <p:spPr/>
        <p:txBody>
          <a:bodyPr>
            <a:normAutofit fontScale="85000" lnSpcReduction="20000"/>
          </a:bodyPr>
          <a:lstStyle/>
          <a:p>
            <a:r>
              <a:rPr lang="en-US" dirty="0"/>
              <a:t>Holistic - referring to a whole which is more that the sum of its parts</a:t>
            </a:r>
          </a:p>
          <a:p>
            <a:r>
              <a:rPr lang="en-US" dirty="0"/>
              <a:t>Historically determined - reflecting the history of the organisation</a:t>
            </a:r>
          </a:p>
          <a:p>
            <a:r>
              <a:rPr lang="en-US" dirty="0"/>
              <a:t>Anthropologically related - connected to, e.g., rituals and symbols</a:t>
            </a:r>
          </a:p>
          <a:p>
            <a:r>
              <a:rPr lang="en-US" dirty="0"/>
              <a:t>Socially constructed - created and preserved by the group of people who together form the organisation</a:t>
            </a:r>
          </a:p>
          <a:p>
            <a:r>
              <a:rPr lang="en-US" dirty="0"/>
              <a:t>Difficult to change - although this last aspect is open to debate.</a:t>
            </a:r>
          </a:p>
          <a:p>
            <a:endParaRPr lang="en-GB" dirty="0"/>
          </a:p>
        </p:txBody>
      </p:sp>
    </p:spTree>
    <p:extLst>
      <p:ext uri="{BB962C8B-B14F-4D97-AF65-F5344CB8AC3E}">
        <p14:creationId xmlns:p14="http://schemas.microsoft.com/office/powerpoint/2010/main" val="3034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Person Culture</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9" name="Content Placeholder 8">
            <a:extLst>
              <a:ext uri="{FF2B5EF4-FFF2-40B4-BE49-F238E27FC236}">
                <a16:creationId xmlns:a16="http://schemas.microsoft.com/office/drawing/2014/main" id="{79DECDAD-C021-41F9-B621-5975631390CD}"/>
              </a:ext>
            </a:extLst>
          </p:cNvPr>
          <p:cNvPicPr>
            <a:picLocks noGrp="1" noChangeAspect="1"/>
          </p:cNvPicPr>
          <p:nvPr>
            <p:ph idx="1"/>
          </p:nvPr>
        </p:nvPicPr>
        <p:blipFill>
          <a:blip r:embed="rId3"/>
          <a:stretch>
            <a:fillRect/>
          </a:stretch>
        </p:blipFill>
        <p:spPr>
          <a:xfrm>
            <a:off x="2912925" y="2386262"/>
            <a:ext cx="3318150" cy="3161499"/>
          </a:xfrm>
        </p:spPr>
      </p:pic>
    </p:spTree>
    <p:extLst>
      <p:ext uri="{BB962C8B-B14F-4D97-AF65-F5344CB8AC3E}">
        <p14:creationId xmlns:p14="http://schemas.microsoft.com/office/powerpoint/2010/main" val="2700587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7AA7F-8A66-4399-8734-CF9340D6FC7F}"/>
              </a:ext>
            </a:extLst>
          </p:cNvPr>
          <p:cNvSpPr>
            <a:spLocks noGrp="1"/>
          </p:cNvSpPr>
          <p:nvPr>
            <p:ph type="title"/>
          </p:nvPr>
        </p:nvSpPr>
        <p:spPr/>
        <p:txBody>
          <a:bodyPr/>
          <a:lstStyle/>
          <a:p>
            <a:r>
              <a:rPr lang="en-GB" dirty="0"/>
              <a:t>What do Teachers Want?</a:t>
            </a:r>
          </a:p>
        </p:txBody>
      </p:sp>
      <p:sp>
        <p:nvSpPr>
          <p:cNvPr id="3" name="Content Placeholder 2">
            <a:extLst>
              <a:ext uri="{FF2B5EF4-FFF2-40B4-BE49-F238E27FC236}">
                <a16:creationId xmlns:a16="http://schemas.microsoft.com/office/drawing/2014/main" id="{02CAC5E3-6676-4ABC-B5EF-5479D7AF6D48}"/>
              </a:ext>
            </a:extLst>
          </p:cNvPr>
          <p:cNvSpPr>
            <a:spLocks noGrp="1"/>
          </p:cNvSpPr>
          <p:nvPr>
            <p:ph idx="1"/>
          </p:nvPr>
        </p:nvSpPr>
        <p:spPr/>
        <p:txBody>
          <a:bodyPr/>
          <a:lstStyle/>
          <a:p>
            <a:pPr fontAlgn="base"/>
            <a:r>
              <a:rPr lang="en-US" dirty="0"/>
              <a:t>Small scale survey of IH London staff</a:t>
            </a:r>
          </a:p>
          <a:p>
            <a:pPr fontAlgn="base"/>
            <a:r>
              <a:rPr lang="en-US" dirty="0"/>
              <a:t>22 respondents</a:t>
            </a:r>
          </a:p>
          <a:p>
            <a:pPr fontAlgn="base"/>
            <a:r>
              <a:rPr lang="en-US" dirty="0"/>
              <a:t>Mainly academic staff responded</a:t>
            </a:r>
          </a:p>
          <a:p>
            <a:pPr fontAlgn="base"/>
            <a:r>
              <a:rPr lang="en-US" dirty="0"/>
              <a:t>Results have been censored!</a:t>
            </a:r>
          </a:p>
          <a:p>
            <a:endParaRPr lang="en-GB" dirty="0"/>
          </a:p>
        </p:txBody>
      </p:sp>
      <p:sp>
        <p:nvSpPr>
          <p:cNvPr id="4" name="Date Placeholder 3">
            <a:extLst>
              <a:ext uri="{FF2B5EF4-FFF2-40B4-BE49-F238E27FC236}">
                <a16:creationId xmlns:a16="http://schemas.microsoft.com/office/drawing/2014/main" id="{8D9BAB5C-4FF6-4196-8C85-08EDB8BAFFCB}"/>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6622DBD8-4256-4A7C-B599-0A194A455E74}"/>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1E16FD91-2C2A-469B-9867-6E213E444974}"/>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16</a:t>
            </a:fld>
            <a:endParaRPr lang="en-US" dirty="0"/>
          </a:p>
        </p:txBody>
      </p:sp>
    </p:spTree>
    <p:extLst>
      <p:ext uri="{BB962C8B-B14F-4D97-AF65-F5344CB8AC3E}">
        <p14:creationId xmlns:p14="http://schemas.microsoft.com/office/powerpoint/2010/main" val="14237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DF52-7B8B-4BEE-95EA-A874DDEC1B6B}"/>
              </a:ext>
            </a:extLst>
          </p:cNvPr>
          <p:cNvSpPr>
            <a:spLocks noGrp="1"/>
          </p:cNvSpPr>
          <p:nvPr>
            <p:ph type="title"/>
          </p:nvPr>
        </p:nvSpPr>
        <p:spPr/>
        <p:txBody>
          <a:bodyPr/>
          <a:lstStyle/>
          <a:p>
            <a:r>
              <a:rPr lang="en-GB" dirty="0"/>
              <a:t>Question 1….</a:t>
            </a:r>
          </a:p>
        </p:txBody>
      </p:sp>
      <p:sp>
        <p:nvSpPr>
          <p:cNvPr id="3" name="Content Placeholder 2">
            <a:extLst>
              <a:ext uri="{FF2B5EF4-FFF2-40B4-BE49-F238E27FC236}">
                <a16:creationId xmlns:a16="http://schemas.microsoft.com/office/drawing/2014/main" id="{FA4AA99D-BAEC-4859-B07B-7B20939449D8}"/>
              </a:ext>
            </a:extLst>
          </p:cNvPr>
          <p:cNvSpPr>
            <a:spLocks noGrp="1"/>
          </p:cNvSpPr>
          <p:nvPr>
            <p:ph idx="1"/>
          </p:nvPr>
        </p:nvSpPr>
        <p:spPr/>
        <p:txBody>
          <a:bodyPr/>
          <a:lstStyle/>
          <a:p>
            <a:r>
              <a:rPr lang="en-GB" dirty="0"/>
              <a:t>Check in with me/ask how I’m doing/be available/resources</a:t>
            </a:r>
          </a:p>
          <a:p>
            <a:r>
              <a:rPr lang="en-GB" dirty="0"/>
              <a:t>Pass on development opportunities in and outside school</a:t>
            </a:r>
          </a:p>
          <a:p>
            <a:r>
              <a:rPr lang="en-GB" dirty="0"/>
              <a:t>Flexible PDI/not just box-ticking</a:t>
            </a:r>
          </a:p>
        </p:txBody>
      </p:sp>
      <p:sp>
        <p:nvSpPr>
          <p:cNvPr id="4" name="Date Placeholder 3">
            <a:extLst>
              <a:ext uri="{FF2B5EF4-FFF2-40B4-BE49-F238E27FC236}">
                <a16:creationId xmlns:a16="http://schemas.microsoft.com/office/drawing/2014/main" id="{3852E990-D1E3-4D5E-A92B-E9AD314319E7}"/>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FAFBA4FB-56C1-474F-9DF1-F2489F4A0DA1}"/>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54E2D90D-533B-439D-A2BE-A9808AFB13EF}"/>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17</a:t>
            </a:fld>
            <a:endParaRPr lang="en-US" dirty="0"/>
          </a:p>
        </p:txBody>
      </p:sp>
    </p:spTree>
    <p:extLst>
      <p:ext uri="{BB962C8B-B14F-4D97-AF65-F5344CB8AC3E}">
        <p14:creationId xmlns:p14="http://schemas.microsoft.com/office/powerpoint/2010/main" val="296316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4DAC-3253-46FD-BE85-EEC3C935F922}"/>
              </a:ext>
            </a:extLst>
          </p:cNvPr>
          <p:cNvSpPr>
            <a:spLocks noGrp="1"/>
          </p:cNvSpPr>
          <p:nvPr>
            <p:ph type="title"/>
          </p:nvPr>
        </p:nvSpPr>
        <p:spPr/>
        <p:txBody>
          <a:bodyPr/>
          <a:lstStyle/>
          <a:p>
            <a:r>
              <a:rPr lang="en-GB" dirty="0"/>
              <a:t>Question 2</a:t>
            </a:r>
          </a:p>
        </p:txBody>
      </p:sp>
      <p:sp>
        <p:nvSpPr>
          <p:cNvPr id="3" name="Content Placeholder 2">
            <a:extLst>
              <a:ext uri="{FF2B5EF4-FFF2-40B4-BE49-F238E27FC236}">
                <a16:creationId xmlns:a16="http://schemas.microsoft.com/office/drawing/2014/main" id="{FD006B71-0DD7-4C3D-B466-6A9FF90FCF01}"/>
              </a:ext>
            </a:extLst>
          </p:cNvPr>
          <p:cNvSpPr>
            <a:spLocks noGrp="1"/>
          </p:cNvSpPr>
          <p:nvPr>
            <p:ph idx="1"/>
          </p:nvPr>
        </p:nvSpPr>
        <p:spPr/>
        <p:txBody>
          <a:bodyPr/>
          <a:lstStyle/>
          <a:p>
            <a:r>
              <a:rPr lang="en-GB" dirty="0"/>
              <a:t>Initial observation and flexible development plan</a:t>
            </a:r>
          </a:p>
          <a:p>
            <a:r>
              <a:rPr lang="en-GB" dirty="0"/>
              <a:t>I don’t need to be ‘managed’ and I don’t ‘perform’</a:t>
            </a:r>
          </a:p>
          <a:p>
            <a:r>
              <a:rPr lang="en-GB" dirty="0"/>
              <a:t>Monitor, support and praise</a:t>
            </a:r>
          </a:p>
          <a:p>
            <a:r>
              <a:rPr lang="en-GB" dirty="0"/>
              <a:t>Regular, brief, personal conversations</a:t>
            </a:r>
          </a:p>
        </p:txBody>
      </p:sp>
      <p:sp>
        <p:nvSpPr>
          <p:cNvPr id="4" name="Date Placeholder 3">
            <a:extLst>
              <a:ext uri="{FF2B5EF4-FFF2-40B4-BE49-F238E27FC236}">
                <a16:creationId xmlns:a16="http://schemas.microsoft.com/office/drawing/2014/main" id="{72C223DE-D810-4CB0-BBFC-C64970C73877}"/>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D8A4E45A-3286-4DBE-8287-714A3E73BECF}"/>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E6FC5CDD-7D50-4566-8962-B7534353D620}"/>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18</a:t>
            </a:fld>
            <a:endParaRPr lang="en-US" dirty="0"/>
          </a:p>
        </p:txBody>
      </p:sp>
    </p:spTree>
    <p:extLst>
      <p:ext uri="{BB962C8B-B14F-4D97-AF65-F5344CB8AC3E}">
        <p14:creationId xmlns:p14="http://schemas.microsoft.com/office/powerpoint/2010/main" val="116040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33988-3278-4C93-AB6B-47B2948AECE8}"/>
              </a:ext>
            </a:extLst>
          </p:cNvPr>
          <p:cNvSpPr>
            <a:spLocks noGrp="1"/>
          </p:cNvSpPr>
          <p:nvPr>
            <p:ph type="title"/>
          </p:nvPr>
        </p:nvSpPr>
        <p:spPr/>
        <p:txBody>
          <a:bodyPr/>
          <a:lstStyle/>
          <a:p>
            <a:r>
              <a:rPr lang="en-GB" dirty="0"/>
              <a:t>Question 3</a:t>
            </a:r>
          </a:p>
        </p:txBody>
      </p:sp>
      <p:sp>
        <p:nvSpPr>
          <p:cNvPr id="3" name="Content Placeholder 2">
            <a:extLst>
              <a:ext uri="{FF2B5EF4-FFF2-40B4-BE49-F238E27FC236}">
                <a16:creationId xmlns:a16="http://schemas.microsoft.com/office/drawing/2014/main" id="{C8F215DC-2160-4BBE-9AD6-156498B750CA}"/>
              </a:ext>
            </a:extLst>
          </p:cNvPr>
          <p:cNvSpPr>
            <a:spLocks noGrp="1"/>
          </p:cNvSpPr>
          <p:nvPr>
            <p:ph idx="1"/>
          </p:nvPr>
        </p:nvSpPr>
        <p:spPr/>
        <p:txBody>
          <a:bodyPr/>
          <a:lstStyle/>
          <a:p>
            <a:r>
              <a:rPr lang="en-GB" dirty="0"/>
              <a:t>Observations and PDI</a:t>
            </a:r>
          </a:p>
          <a:p>
            <a:r>
              <a:rPr lang="en-GB" dirty="0"/>
              <a:t>Student feedback</a:t>
            </a:r>
          </a:p>
          <a:p>
            <a:r>
              <a:rPr lang="en-GB" dirty="0" err="1"/>
              <a:t>Errrrrrrmmmmm</a:t>
            </a:r>
            <a:r>
              <a:rPr lang="en-GB" dirty="0"/>
              <a:t>…..</a:t>
            </a:r>
          </a:p>
        </p:txBody>
      </p:sp>
      <p:sp>
        <p:nvSpPr>
          <p:cNvPr id="4" name="Date Placeholder 3">
            <a:extLst>
              <a:ext uri="{FF2B5EF4-FFF2-40B4-BE49-F238E27FC236}">
                <a16:creationId xmlns:a16="http://schemas.microsoft.com/office/drawing/2014/main" id="{B5080B93-F70E-4F53-947F-FB1ADF5E66F9}"/>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B7B849E9-AA9D-4F3D-B8B7-EED1B5B87ACA}"/>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4B6581B1-0507-4995-9607-631568EDCA90}"/>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19</a:t>
            </a:fld>
            <a:endParaRPr lang="en-US" dirty="0"/>
          </a:p>
        </p:txBody>
      </p:sp>
    </p:spTree>
    <p:extLst>
      <p:ext uri="{BB962C8B-B14F-4D97-AF65-F5344CB8AC3E}">
        <p14:creationId xmlns:p14="http://schemas.microsoft.com/office/powerpoint/2010/main" val="94893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Outline:</a:t>
            </a:r>
          </a:p>
        </p:txBody>
      </p:sp>
      <p:sp>
        <p:nvSpPr>
          <p:cNvPr id="8" name="Content Placeholder 7"/>
          <p:cNvSpPr>
            <a:spLocks noGrp="1"/>
          </p:cNvSpPr>
          <p:nvPr>
            <p:ph idx="1"/>
          </p:nvPr>
        </p:nvSpPr>
        <p:spPr>
          <a:xfrm>
            <a:off x="457200" y="2046045"/>
            <a:ext cx="8237349" cy="4080118"/>
          </a:xfrm>
        </p:spPr>
        <p:txBody>
          <a:bodyPr/>
          <a:lstStyle/>
          <a:p>
            <a:r>
              <a:rPr lang="en-US" dirty="0"/>
              <a:t>Introduction</a:t>
            </a:r>
          </a:p>
          <a:p>
            <a:r>
              <a:rPr lang="en-US" dirty="0"/>
              <a:t>Organisational Structure and Culture</a:t>
            </a:r>
          </a:p>
          <a:p>
            <a:r>
              <a:rPr lang="en-US" dirty="0"/>
              <a:t>What do teachers want?</a:t>
            </a:r>
          </a:p>
          <a:p>
            <a:r>
              <a:rPr lang="en-US" dirty="0"/>
              <a:t>Case Studies [mine or your own]</a:t>
            </a:r>
          </a:p>
          <a:p>
            <a:r>
              <a:rPr lang="en-US" dirty="0"/>
              <a:t>Golden Rules</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spTree>
    <p:extLst>
      <p:ext uri="{BB962C8B-B14F-4D97-AF65-F5344CB8AC3E}">
        <p14:creationId xmlns:p14="http://schemas.microsoft.com/office/powerpoint/2010/main" val="19691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5D814-D1AF-488C-BADB-B714A90BC2E7}"/>
              </a:ext>
            </a:extLst>
          </p:cNvPr>
          <p:cNvSpPr>
            <a:spLocks noGrp="1"/>
          </p:cNvSpPr>
          <p:nvPr>
            <p:ph type="title"/>
          </p:nvPr>
        </p:nvSpPr>
        <p:spPr/>
        <p:txBody>
          <a:bodyPr/>
          <a:lstStyle/>
          <a:p>
            <a:r>
              <a:rPr lang="en-GB" dirty="0"/>
              <a:t>Question 4</a:t>
            </a:r>
          </a:p>
        </p:txBody>
      </p:sp>
      <p:sp>
        <p:nvSpPr>
          <p:cNvPr id="3" name="Content Placeholder 2">
            <a:extLst>
              <a:ext uri="{FF2B5EF4-FFF2-40B4-BE49-F238E27FC236}">
                <a16:creationId xmlns:a16="http://schemas.microsoft.com/office/drawing/2014/main" id="{24C2CBF0-9E93-48F3-9881-05809B5898B9}"/>
              </a:ext>
            </a:extLst>
          </p:cNvPr>
          <p:cNvSpPr>
            <a:spLocks noGrp="1"/>
          </p:cNvSpPr>
          <p:nvPr>
            <p:ph idx="1"/>
          </p:nvPr>
        </p:nvSpPr>
        <p:spPr/>
        <p:txBody>
          <a:bodyPr/>
          <a:lstStyle/>
          <a:p>
            <a:r>
              <a:rPr lang="en-GB" dirty="0"/>
              <a:t>Follow up to PDI/more frequent short catch ups</a:t>
            </a:r>
          </a:p>
          <a:p>
            <a:r>
              <a:rPr lang="en-GB" dirty="0"/>
              <a:t>More contact</a:t>
            </a:r>
          </a:p>
          <a:p>
            <a:r>
              <a:rPr lang="en-GB" dirty="0"/>
              <a:t>More observations with specific focus</a:t>
            </a:r>
          </a:p>
          <a:p>
            <a:r>
              <a:rPr lang="en-GB" dirty="0"/>
              <a:t>If they happen, they’re adequate</a:t>
            </a:r>
          </a:p>
        </p:txBody>
      </p:sp>
      <p:sp>
        <p:nvSpPr>
          <p:cNvPr id="4" name="Date Placeholder 3">
            <a:extLst>
              <a:ext uri="{FF2B5EF4-FFF2-40B4-BE49-F238E27FC236}">
                <a16:creationId xmlns:a16="http://schemas.microsoft.com/office/drawing/2014/main" id="{EFF15E06-3409-4DB7-A6DD-099CC19A5369}"/>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E9B871FA-ECF5-476C-95EF-5774AD5216A5}"/>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DA122DD2-3392-4D1B-A808-4EDF8BB33ED0}"/>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20</a:t>
            </a:fld>
            <a:endParaRPr lang="en-US" dirty="0"/>
          </a:p>
        </p:txBody>
      </p:sp>
    </p:spTree>
    <p:extLst>
      <p:ext uri="{BB962C8B-B14F-4D97-AF65-F5344CB8AC3E}">
        <p14:creationId xmlns:p14="http://schemas.microsoft.com/office/powerpoint/2010/main" val="57922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A0760-7827-4C04-9635-ADF5D4F677C0}"/>
              </a:ext>
            </a:extLst>
          </p:cNvPr>
          <p:cNvSpPr>
            <a:spLocks noGrp="1"/>
          </p:cNvSpPr>
          <p:nvPr>
            <p:ph type="title"/>
          </p:nvPr>
        </p:nvSpPr>
        <p:spPr/>
        <p:txBody>
          <a:bodyPr/>
          <a:lstStyle/>
          <a:p>
            <a:r>
              <a:rPr lang="en-GB" dirty="0"/>
              <a:t>Question 5</a:t>
            </a:r>
          </a:p>
        </p:txBody>
      </p:sp>
      <p:sp>
        <p:nvSpPr>
          <p:cNvPr id="3" name="Content Placeholder 2">
            <a:extLst>
              <a:ext uri="{FF2B5EF4-FFF2-40B4-BE49-F238E27FC236}">
                <a16:creationId xmlns:a16="http://schemas.microsoft.com/office/drawing/2014/main" id="{E2178AA8-C5F4-4602-A18F-26B79A940BE6}"/>
              </a:ext>
            </a:extLst>
          </p:cNvPr>
          <p:cNvSpPr>
            <a:spLocks noGrp="1"/>
          </p:cNvSpPr>
          <p:nvPr>
            <p:ph idx="1"/>
          </p:nvPr>
        </p:nvSpPr>
        <p:spPr/>
        <p:txBody>
          <a:bodyPr/>
          <a:lstStyle/>
          <a:p>
            <a:r>
              <a:rPr lang="en-GB" dirty="0"/>
              <a:t>With sensitivity/honesty/integrity/</a:t>
            </a:r>
          </a:p>
          <a:p>
            <a:pPr marL="0" indent="0">
              <a:buNone/>
            </a:pPr>
            <a:r>
              <a:rPr lang="en-GB" dirty="0"/>
              <a:t>wisdom/patience/respect</a:t>
            </a:r>
          </a:p>
          <a:p>
            <a:r>
              <a:rPr lang="en-GB" dirty="0"/>
              <a:t>Work with me to help me understand the issue and work to resolve it</a:t>
            </a:r>
          </a:p>
          <a:p>
            <a:r>
              <a:rPr lang="en-GB" dirty="0"/>
              <a:t>More than one conversation/action plan</a:t>
            </a:r>
          </a:p>
        </p:txBody>
      </p:sp>
      <p:sp>
        <p:nvSpPr>
          <p:cNvPr id="4" name="Date Placeholder 3">
            <a:extLst>
              <a:ext uri="{FF2B5EF4-FFF2-40B4-BE49-F238E27FC236}">
                <a16:creationId xmlns:a16="http://schemas.microsoft.com/office/drawing/2014/main" id="{CB0DD4F0-3D00-429D-83AA-D4651FACE103}"/>
              </a:ext>
            </a:extLst>
          </p:cNvPr>
          <p:cNvSpPr>
            <a:spLocks noGrp="1"/>
          </p:cNvSpPr>
          <p:nvPr>
            <p:ph type="dt" sz="half" idx="10"/>
          </p:nvPr>
        </p:nvSpPr>
        <p:spPr/>
        <p:txBody>
          <a:bodyPr/>
          <a:lstStyle/>
          <a:p>
            <a:r>
              <a:rPr lang="en-GB"/>
              <a:t>©Eaquals</a:t>
            </a:r>
            <a:endParaRPr lang="en-US" dirty="0"/>
          </a:p>
        </p:txBody>
      </p:sp>
      <p:sp>
        <p:nvSpPr>
          <p:cNvPr id="5" name="Footer Placeholder 4">
            <a:extLst>
              <a:ext uri="{FF2B5EF4-FFF2-40B4-BE49-F238E27FC236}">
                <a16:creationId xmlns:a16="http://schemas.microsoft.com/office/drawing/2014/main" id="{D258C0FE-0F95-499B-BE73-55F88E212264}"/>
              </a:ext>
            </a:extLst>
          </p:cNvPr>
          <p:cNvSpPr>
            <a:spLocks noGrp="1"/>
          </p:cNvSpPr>
          <p:nvPr>
            <p:ph type="ftr" sz="quarter" idx="11"/>
          </p:nvPr>
        </p:nvSpPr>
        <p:spPr/>
        <p:txBody>
          <a:bodyPr/>
          <a:lstStyle/>
          <a:p>
            <a:r>
              <a:rPr lang="hu-HU"/>
              <a:t>Eaquals International Conference, </a:t>
            </a:r>
            <a:r>
              <a:rPr lang="en-GB"/>
              <a:t>Riga</a:t>
            </a:r>
            <a:r>
              <a:rPr lang="hu-HU"/>
              <a:t>, </a:t>
            </a:r>
            <a:r>
              <a:rPr lang="en-GB"/>
              <a:t>27 </a:t>
            </a:r>
            <a:r>
              <a:rPr lang="hu-HU"/>
              <a:t>– </a:t>
            </a:r>
            <a:r>
              <a:rPr lang="en-GB"/>
              <a:t>29</a:t>
            </a:r>
            <a:r>
              <a:rPr lang="hu-HU"/>
              <a:t> April 201</a:t>
            </a:r>
            <a:r>
              <a:rPr lang="en-GB"/>
              <a:t>7</a:t>
            </a:r>
            <a:endParaRPr lang="en-US" dirty="0"/>
          </a:p>
        </p:txBody>
      </p:sp>
      <p:sp>
        <p:nvSpPr>
          <p:cNvPr id="6" name="Slide Number Placeholder 5">
            <a:extLst>
              <a:ext uri="{FF2B5EF4-FFF2-40B4-BE49-F238E27FC236}">
                <a16:creationId xmlns:a16="http://schemas.microsoft.com/office/drawing/2014/main" id="{64289E97-2230-4059-BD3B-47C8398C5C78}"/>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21</a:t>
            </a:fld>
            <a:endParaRPr lang="en-US" dirty="0"/>
          </a:p>
        </p:txBody>
      </p:sp>
    </p:spTree>
    <p:extLst>
      <p:ext uri="{BB962C8B-B14F-4D97-AF65-F5344CB8AC3E}">
        <p14:creationId xmlns:p14="http://schemas.microsoft.com/office/powerpoint/2010/main" val="235045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Why structure?</a:t>
            </a:r>
          </a:p>
        </p:txBody>
      </p:sp>
      <p:sp>
        <p:nvSpPr>
          <p:cNvPr id="8" name="Content Placeholder 7"/>
          <p:cNvSpPr>
            <a:spLocks noGrp="1"/>
          </p:cNvSpPr>
          <p:nvPr>
            <p:ph idx="1"/>
          </p:nvPr>
        </p:nvSpPr>
        <p:spPr>
          <a:xfrm>
            <a:off x="457200" y="2046045"/>
            <a:ext cx="8237349" cy="4080118"/>
          </a:xfrm>
        </p:spPr>
        <p:txBody>
          <a:bodyPr/>
          <a:lstStyle/>
          <a:p>
            <a:r>
              <a:rPr lang="en-US" dirty="0"/>
              <a:t>Structure is rarely pre-determined</a:t>
            </a:r>
          </a:p>
          <a:p>
            <a:r>
              <a:rPr lang="en-US" dirty="0"/>
              <a:t>Structure is often expressed as ‘organic’</a:t>
            </a:r>
          </a:p>
          <a:p>
            <a:r>
              <a:rPr lang="en-US" dirty="0"/>
              <a:t>Structure can be ‘bolt-on’ as a result of growth</a:t>
            </a:r>
          </a:p>
          <a:p>
            <a:r>
              <a:rPr lang="en-US" dirty="0"/>
              <a:t>Structure directly affects </a:t>
            </a:r>
            <a:r>
              <a:rPr lang="en-US" dirty="0" err="1"/>
              <a:t>organisational</a:t>
            </a:r>
            <a:r>
              <a:rPr lang="en-US" dirty="0"/>
              <a:t> communication</a:t>
            </a:r>
          </a:p>
          <a:p>
            <a:endParaRPr lang="en-US" dirty="0"/>
          </a:p>
          <a:p>
            <a:endParaRPr lang="en-US" dirty="0"/>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spTree>
    <p:extLst>
      <p:ext uri="{BB962C8B-B14F-4D97-AF65-F5344CB8AC3E}">
        <p14:creationId xmlns:p14="http://schemas.microsoft.com/office/powerpoint/2010/main" val="263358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Form 1</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graphicFrame>
        <p:nvGraphicFramePr>
          <p:cNvPr id="9" name="Object 3">
            <a:extLst>
              <a:ext uri="{FF2B5EF4-FFF2-40B4-BE49-F238E27FC236}">
                <a16:creationId xmlns:a16="http://schemas.microsoft.com/office/drawing/2014/main" id="{8C6942E3-EBC0-42C5-9BF8-CB832B7F4440}"/>
              </a:ext>
            </a:extLst>
          </p:cNvPr>
          <p:cNvGraphicFramePr>
            <a:graphicFrameLocks noGrp="1" noChangeAspect="1"/>
          </p:cNvGraphicFramePr>
          <p:nvPr>
            <p:ph idx="1"/>
            <p:extLst>
              <p:ext uri="{D42A27DB-BD31-4B8C-83A1-F6EECF244321}">
                <p14:modId xmlns:p14="http://schemas.microsoft.com/office/powerpoint/2010/main" val="113502531"/>
              </p:ext>
            </p:extLst>
          </p:nvPr>
        </p:nvGraphicFramePr>
        <p:xfrm>
          <a:off x="1539357" y="2371148"/>
          <a:ext cx="2011363" cy="1947863"/>
        </p:xfrm>
        <a:graphic>
          <a:graphicData uri="http://schemas.openxmlformats.org/presentationml/2006/ole">
            <mc:AlternateContent xmlns:mc="http://schemas.openxmlformats.org/markup-compatibility/2006">
              <mc:Choice xmlns:v="urn:schemas-microsoft-com:vml" Requires="v">
                <p:oleObj spid="_x0000_s1031" r:id="rId4" imgW="2011680" imgH="1947672" progId="SmartDraw.2">
                  <p:embed/>
                </p:oleObj>
              </mc:Choice>
              <mc:Fallback>
                <p:oleObj r:id="rId4" imgW="2011680" imgH="1947672" progId="SmartDraw.2">
                  <p:embed/>
                  <p:pic>
                    <p:nvPicPr>
                      <p:cNvPr id="3075" name="Object 3">
                        <a:extLst>
                          <a:ext uri="{FF2B5EF4-FFF2-40B4-BE49-F238E27FC236}">
                            <a16:creationId xmlns:a16="http://schemas.microsoft.com/office/drawing/2014/main" id="{0FDFA23C-DF03-4F34-BA83-9389413253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357" y="2371148"/>
                        <a:ext cx="2011363" cy="194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2" name="Picture 11">
            <a:extLst>
              <a:ext uri="{FF2B5EF4-FFF2-40B4-BE49-F238E27FC236}">
                <a16:creationId xmlns:a16="http://schemas.microsoft.com/office/drawing/2014/main" id="{C8CF6996-40E1-4C82-8D48-A4BC0E3198D6}"/>
              </a:ext>
            </a:extLst>
          </p:cNvPr>
          <p:cNvPicPr>
            <a:picLocks noChangeAspect="1"/>
          </p:cNvPicPr>
          <p:nvPr/>
        </p:nvPicPr>
        <p:blipFill>
          <a:blip r:embed="rId6"/>
          <a:stretch>
            <a:fillRect/>
          </a:stretch>
        </p:blipFill>
        <p:spPr>
          <a:xfrm>
            <a:off x="5236645" y="2638425"/>
            <a:ext cx="1924050" cy="1581150"/>
          </a:xfrm>
          <a:prstGeom prst="rect">
            <a:avLst/>
          </a:prstGeom>
        </p:spPr>
      </p:pic>
    </p:spTree>
    <p:extLst>
      <p:ext uri="{BB962C8B-B14F-4D97-AF65-F5344CB8AC3E}">
        <p14:creationId xmlns:p14="http://schemas.microsoft.com/office/powerpoint/2010/main" val="1082758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Form 2</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8" name="Content Placeholder 7">
            <a:extLst>
              <a:ext uri="{FF2B5EF4-FFF2-40B4-BE49-F238E27FC236}">
                <a16:creationId xmlns:a16="http://schemas.microsoft.com/office/drawing/2014/main" id="{8796D78B-D7F2-4492-B326-002FE87AD9DE}"/>
              </a:ext>
            </a:extLst>
          </p:cNvPr>
          <p:cNvPicPr>
            <a:picLocks noGrp="1" noChangeAspect="1"/>
          </p:cNvPicPr>
          <p:nvPr>
            <p:ph idx="1"/>
          </p:nvPr>
        </p:nvPicPr>
        <p:blipFill>
          <a:blip r:embed="rId3"/>
          <a:stretch>
            <a:fillRect/>
          </a:stretch>
        </p:blipFill>
        <p:spPr>
          <a:xfrm>
            <a:off x="3370805" y="2524125"/>
            <a:ext cx="2105025" cy="1809750"/>
          </a:xfrm>
        </p:spPr>
      </p:pic>
    </p:spTree>
    <p:extLst>
      <p:ext uri="{BB962C8B-B14F-4D97-AF65-F5344CB8AC3E}">
        <p14:creationId xmlns:p14="http://schemas.microsoft.com/office/powerpoint/2010/main" val="39441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Form 3</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9" name="Content Placeholder 8">
            <a:extLst>
              <a:ext uri="{FF2B5EF4-FFF2-40B4-BE49-F238E27FC236}">
                <a16:creationId xmlns:a16="http://schemas.microsoft.com/office/drawing/2014/main" id="{FFAB67C3-F929-4FC7-8333-4B83ABE63057}"/>
              </a:ext>
            </a:extLst>
          </p:cNvPr>
          <p:cNvPicPr>
            <a:picLocks noGrp="1" noChangeAspect="1"/>
          </p:cNvPicPr>
          <p:nvPr>
            <p:ph idx="1"/>
          </p:nvPr>
        </p:nvPicPr>
        <p:blipFill>
          <a:blip r:embed="rId3"/>
          <a:stretch>
            <a:fillRect/>
          </a:stretch>
        </p:blipFill>
        <p:spPr>
          <a:xfrm>
            <a:off x="3275757" y="2409274"/>
            <a:ext cx="2333625" cy="2333625"/>
          </a:xfrm>
        </p:spPr>
      </p:pic>
    </p:spTree>
    <p:extLst>
      <p:ext uri="{BB962C8B-B14F-4D97-AF65-F5344CB8AC3E}">
        <p14:creationId xmlns:p14="http://schemas.microsoft.com/office/powerpoint/2010/main" val="314055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Form 4</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8" name="Content Placeholder 7">
            <a:extLst>
              <a:ext uri="{FF2B5EF4-FFF2-40B4-BE49-F238E27FC236}">
                <a16:creationId xmlns:a16="http://schemas.microsoft.com/office/drawing/2014/main" id="{9F9E0377-E329-4519-8D9C-649A767F588F}"/>
              </a:ext>
            </a:extLst>
          </p:cNvPr>
          <p:cNvPicPr>
            <a:picLocks noGrp="1" noChangeAspect="1"/>
          </p:cNvPicPr>
          <p:nvPr>
            <p:ph idx="1"/>
          </p:nvPr>
        </p:nvPicPr>
        <p:blipFill>
          <a:blip r:embed="rId3"/>
          <a:stretch>
            <a:fillRect/>
          </a:stretch>
        </p:blipFill>
        <p:spPr>
          <a:xfrm>
            <a:off x="3335714" y="2399048"/>
            <a:ext cx="2752725" cy="2219325"/>
          </a:xfrm>
        </p:spPr>
      </p:pic>
    </p:spTree>
    <p:extLst>
      <p:ext uri="{BB962C8B-B14F-4D97-AF65-F5344CB8AC3E}">
        <p14:creationId xmlns:p14="http://schemas.microsoft.com/office/powerpoint/2010/main" val="320681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Henry Mintzberg</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9" name="Content Placeholder 8">
            <a:extLst>
              <a:ext uri="{FF2B5EF4-FFF2-40B4-BE49-F238E27FC236}">
                <a16:creationId xmlns:a16="http://schemas.microsoft.com/office/drawing/2014/main" id="{7CEAE7F6-2ECE-442A-B9D1-1AFDE09EA4A5}"/>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332895" y="1763517"/>
            <a:ext cx="4123094" cy="4079875"/>
          </a:xfrm>
          <a:prstGeom prst="rect">
            <a:avLst/>
          </a:prstGeom>
        </p:spPr>
      </p:pic>
    </p:spTree>
    <p:extLst>
      <p:ext uri="{BB962C8B-B14F-4D97-AF65-F5344CB8AC3E}">
        <p14:creationId xmlns:p14="http://schemas.microsoft.com/office/powerpoint/2010/main" val="371610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1" y="1014608"/>
            <a:ext cx="8237348" cy="652214"/>
          </a:xfrm>
        </p:spPr>
        <p:txBody>
          <a:bodyPr/>
          <a:lstStyle/>
          <a:p>
            <a:r>
              <a:rPr lang="en-US" dirty="0"/>
              <a:t>Professional Bureaucracy</a:t>
            </a:r>
          </a:p>
        </p:txBody>
      </p:sp>
      <p:sp>
        <p:nvSpPr>
          <p:cNvPr id="4" name="Date Placeholder 3"/>
          <p:cNvSpPr>
            <a:spLocks noGrp="1"/>
          </p:cNvSpPr>
          <p:nvPr>
            <p:ph type="dt" sz="half" idx="10"/>
          </p:nvPr>
        </p:nvSpPr>
        <p:spPr>
          <a:xfrm>
            <a:off x="457200" y="6492875"/>
            <a:ext cx="1439072" cy="365125"/>
          </a:xfrm>
        </p:spPr>
        <p:txBody>
          <a:bodyPr/>
          <a:lstStyle/>
          <a:p>
            <a:r>
              <a:rPr lang="en-GB" sz="1200" b="1"/>
              <a:t>©Eaquals</a:t>
            </a:r>
            <a:r>
              <a:rPr lang="en-GB"/>
              <a:t>	</a:t>
            </a:r>
            <a:endParaRPr lang="en-US" dirty="0"/>
          </a:p>
        </p:txBody>
      </p:sp>
      <p:sp>
        <p:nvSpPr>
          <p:cNvPr id="6" name="Slide Number Placeholder 5"/>
          <p:cNvSpPr>
            <a:spLocks noGrp="1"/>
          </p:cNvSpPr>
          <p:nvPr>
            <p:ph type="sldNum" sz="quarter" idx="12"/>
          </p:nvPr>
        </p:nvSpPr>
        <p:spPr>
          <a:xfrm>
            <a:off x="6878198" y="6483827"/>
            <a:ext cx="2133600" cy="365125"/>
          </a:xfrm>
        </p:spPr>
        <p:txBody>
          <a:bodyPr/>
          <a:lstStyle/>
          <a:p>
            <a:r>
              <a:rPr lang="en-US" sz="1200" dirty="0">
                <a:solidFill>
                  <a:srgbClr val="263B86"/>
                </a:solidFill>
              </a:rPr>
              <a:t>#eaquals19madrid</a:t>
            </a:r>
            <a:r>
              <a:rPr lang="en-US" dirty="0">
                <a:solidFill>
                  <a:srgbClr val="263B86"/>
                </a:solidFill>
              </a:rPr>
              <a:t>	</a:t>
            </a:r>
          </a:p>
        </p:txBody>
      </p:sp>
      <p:pic>
        <p:nvPicPr>
          <p:cNvPr id="10" name="Content Placeholder 9">
            <a:extLst>
              <a:ext uri="{FF2B5EF4-FFF2-40B4-BE49-F238E27FC236}">
                <a16:creationId xmlns:a16="http://schemas.microsoft.com/office/drawing/2014/main" id="{9296BBEE-80B9-4842-BDA9-56BD082F7126}"/>
              </a:ext>
            </a:extLst>
          </p:cNvPr>
          <p:cNvPicPr>
            <a:picLocks noGrp="1" noChangeAspect="1"/>
          </p:cNvPicPr>
          <p:nvPr>
            <p:ph idx="1"/>
          </p:nvPr>
        </p:nvPicPr>
        <p:blipFill>
          <a:blip r:embed="rId3"/>
          <a:stretch>
            <a:fillRect/>
          </a:stretch>
        </p:blipFill>
        <p:spPr>
          <a:xfrm>
            <a:off x="457200" y="2712643"/>
            <a:ext cx="7065963" cy="2747164"/>
          </a:xfrm>
        </p:spPr>
      </p:pic>
    </p:spTree>
    <p:extLst>
      <p:ext uri="{BB962C8B-B14F-4D97-AF65-F5344CB8AC3E}">
        <p14:creationId xmlns:p14="http://schemas.microsoft.com/office/powerpoint/2010/main" val="2086491738"/>
      </p:ext>
    </p:extLst>
  </p:cSld>
  <p:clrMapOvr>
    <a:masterClrMapping/>
  </p:clrMapOvr>
</p:sld>
</file>

<file path=ppt/theme/theme1.xml><?xml version="1.0" encoding="utf-8"?>
<a:theme xmlns:a="http://schemas.openxmlformats.org/drawingml/2006/main" name="Office Theme">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1798</TotalTime>
  <Words>2664</Words>
  <Application>Microsoft Office PowerPoint</Application>
  <PresentationFormat>On-screen Show (4:3)</PresentationFormat>
  <Paragraphs>198</Paragraphs>
  <Slides>21</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Arial</vt:lpstr>
      <vt:lpstr>Calibri</vt:lpstr>
      <vt:lpstr>Office Theme</vt:lpstr>
      <vt:lpstr>SmartDraw.2</vt:lpstr>
      <vt:lpstr>Performance Management</vt:lpstr>
      <vt:lpstr>Outline:</vt:lpstr>
      <vt:lpstr>Why structure?</vt:lpstr>
      <vt:lpstr>Form 1</vt:lpstr>
      <vt:lpstr>Form 2</vt:lpstr>
      <vt:lpstr>Form 3</vt:lpstr>
      <vt:lpstr>Form 4</vt:lpstr>
      <vt:lpstr>Henry Mintzberg</vt:lpstr>
      <vt:lpstr>Professional Bureaucracy</vt:lpstr>
      <vt:lpstr>Organisational Culture</vt:lpstr>
      <vt:lpstr>Club Culture</vt:lpstr>
      <vt:lpstr>Role Culture</vt:lpstr>
      <vt:lpstr>Task Culture</vt:lpstr>
      <vt:lpstr>Hofstede:</vt:lpstr>
      <vt:lpstr>Person Culture</vt:lpstr>
      <vt:lpstr>What do Teachers Want?</vt:lpstr>
      <vt:lpstr>Question 1….</vt:lpstr>
      <vt:lpstr>Question 2</vt:lpstr>
      <vt:lpstr>Question 3</vt:lpstr>
      <vt:lpstr>Question 4</vt:lpstr>
      <vt:lpstr>Question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Maureen McGarvey</cp:lastModifiedBy>
  <cp:revision>28</cp:revision>
  <dcterms:created xsi:type="dcterms:W3CDTF">2014-08-06T11:33:11Z</dcterms:created>
  <dcterms:modified xsi:type="dcterms:W3CDTF">2019-04-09T10:59:27Z</dcterms:modified>
</cp:coreProperties>
</file>