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1018" r:id="rId16"/>
    <p:sldId id="269" r:id="rId17"/>
    <p:sldId id="416" r:id="rId18"/>
    <p:sldId id="273" r:id="rId19"/>
    <p:sldId id="271" r:id="rId20"/>
    <p:sldId id="272"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1031"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1" r:id="rId108"/>
    <p:sldId id="362" r:id="rId109"/>
    <p:sldId id="363" r:id="rId110"/>
    <p:sldId id="364" r:id="rId111"/>
    <p:sldId id="1024" r:id="rId112"/>
    <p:sldId id="1025" r:id="rId113"/>
    <p:sldId id="365" r:id="rId114"/>
    <p:sldId id="1026" r:id="rId115"/>
    <p:sldId id="366" r:id="rId116"/>
    <p:sldId id="1027" r:id="rId117"/>
    <p:sldId id="1020" r:id="rId118"/>
    <p:sldId id="377" r:id="rId119"/>
    <p:sldId id="367" r:id="rId120"/>
    <p:sldId id="368" r:id="rId121"/>
    <p:sldId id="369" r:id="rId122"/>
    <p:sldId id="370" r:id="rId123"/>
    <p:sldId id="371" r:id="rId124"/>
    <p:sldId id="384" r:id="rId125"/>
    <p:sldId id="387" r:id="rId126"/>
    <p:sldId id="388" r:id="rId127"/>
    <p:sldId id="389" r:id="rId128"/>
    <p:sldId id="390" r:id="rId129"/>
    <p:sldId id="391" r:id="rId130"/>
    <p:sldId id="393" r:id="rId131"/>
    <p:sldId id="395" r:id="rId132"/>
    <p:sldId id="396" r:id="rId133"/>
    <p:sldId id="372" r:id="rId134"/>
    <p:sldId id="373" r:id="rId135"/>
    <p:sldId id="374" r:id="rId136"/>
    <p:sldId id="375" r:id="rId137"/>
    <p:sldId id="376" r:id="rId138"/>
    <p:sldId id="378" r:id="rId139"/>
    <p:sldId id="379" r:id="rId140"/>
    <p:sldId id="380" r:id="rId141"/>
    <p:sldId id="381" r:id="rId142"/>
    <p:sldId id="400" r:id="rId143"/>
    <p:sldId id="383" r:id="rId144"/>
    <p:sldId id="1376" r:id="rId145"/>
    <p:sldId id="1030" r:id="rId146"/>
    <p:sldId id="382" r:id="rId147"/>
    <p:sldId id="408" r:id="rId148"/>
    <p:sldId id="409" r:id="rId149"/>
    <p:sldId id="410" r:id="rId150"/>
    <p:sldId id="401" r:id="rId151"/>
    <p:sldId id="402" r:id="rId152"/>
    <p:sldId id="403" r:id="rId153"/>
    <p:sldId id="405" r:id="rId154"/>
    <p:sldId id="406" r:id="rId155"/>
    <p:sldId id="404" r:id="rId156"/>
    <p:sldId id="1032" r:id="rId157"/>
    <p:sldId id="415" r:id="rId158"/>
  </p:sldIdLst>
  <p:sldSz cx="9144000" cy="6858000" type="screen4x3"/>
  <p:notesSz cx="6858000" cy="9144000"/>
  <p:embeddedFontLst>
    <p:embeddedFont>
      <p:font typeface="Calibri" panose="020F0502020204030204" pitchFamily="34" charset="0"/>
      <p:regular r:id="rId160"/>
      <p:bold r:id="rId161"/>
      <p:italic r:id="rId162"/>
      <p:boldItalic r:id="rId163"/>
    </p:embeddedFont>
    <p:embeddedFont>
      <p:font typeface="Open Sans" panose="020B0606030504020204" pitchFamily="34" charset="0"/>
      <p:regular r:id="rId164"/>
      <p:bold r:id="rId165"/>
      <p:italic r:id="rId166"/>
      <p:boldItalic r:id="rId167"/>
    </p:embeddedFont>
    <p:embeddedFont>
      <p:font typeface="Open Sans Light" panose="020B0306030504020204" pitchFamily="34" charset="0"/>
      <p:regular r:id="rId168"/>
      <p:italic r:id="rId169"/>
    </p:embeddedFont>
    <p:embeddedFont>
      <p:font typeface="Open Sans SemiBold" panose="020B0706030804020204" pitchFamily="34" charset="0"/>
      <p:bold r:id="rId170"/>
      <p:boldItalic r:id="rId171"/>
    </p:embeddedFont>
    <p:embeddedFont>
      <p:font typeface="Tahoma" panose="020B0604030504040204" pitchFamily="34" charset="0"/>
      <p:regular r:id="rId172"/>
      <p:bold r:id="rId1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86" roundtripDataSignature="AMtx7mjRIi/O2JJEiCqMey6xf5u7A1U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7D69B6-0E00-4A36-A241-B2044BF83211}">
  <a:tblStyle styleId="{0F7D69B6-0E00-4A36-A241-B2044BF8321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1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70" Type="http://schemas.openxmlformats.org/officeDocument/2006/relationships/font" Target="fonts/font11.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font" Target="fonts/font1.fntdata"/><Relationship Id="rId165" Type="http://schemas.openxmlformats.org/officeDocument/2006/relationships/font" Target="fonts/font6.fntdata"/><Relationship Id="rId186" Type="http://customschemas.google.com/relationships/presentationmetadata" Target="meta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font" Target="fonts/font1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font" Target="fonts/font2.fntdata"/><Relationship Id="rId166" Type="http://schemas.openxmlformats.org/officeDocument/2006/relationships/font" Target="fonts/font7.fntdata"/><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font" Target="fonts/font5.fntdata"/><Relationship Id="rId16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font" Target="fonts/font13.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8.fntdata"/><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4.fntdata"/><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70c9658d7c_0_7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 name="Google Shape;62;g70c9658d7c_0_7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0c9658d7c_0_8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g70c9658d7c_0_8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6b0e8910c7_0_6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g6b0e8910c7_0_6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4" name="Google Shape;1024;g6b0e8910c7_0_6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744b162090_0_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g744b162090_0_3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3" name="Google Shape;1033;g744b162090_0_3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6b0e8910c7_0_6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g6b0e8910c7_0_6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2" name="Google Shape;1042;g6b0e8910c7_0_6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6b13f3e874_0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g6b13f3e874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3" name="Google Shape;1053;g6b13f3e874_0_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744b162090_1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g744b162090_1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2" name="Google Shape;1062;g744b162090_1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6b172dd9a8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g6b172dd9a8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1" name="Google Shape;1071;g6b172dd9a8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744b162090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g744b162090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0" name="Google Shape;1080;g744b162090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744b162090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g744b162090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6" name="Google Shape;1096;g744b162090_0_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744b162090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g744b162090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5" name="Google Shape;1105;g744b162090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70c9658d7c_0_1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8" name="Google Shape;1118;g70c9658d7c_0_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0c9658d7c_0_8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g70c9658d7c_0_8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744b162090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7" name="Google Shape;1127;g744b162090_0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70c9658d7c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4" name="Google Shape;1144;g70c9658d7c_0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72162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70c9658d7c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4" name="Google Shape;1144;g70c9658d7c_0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3768342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70c9658d7c_0_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5" name="Google Shape;1135;g70c9658d7c_0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70c9658d7c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4" name="Google Shape;1144;g70c9658d7c_0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6873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70c9658d7c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4" name="Google Shape;1144;g70c9658d7c_0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70c9658d7c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4" name="Google Shape;1144;g70c9658d7c_0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897977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p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662167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9" name="Google Shape;125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70c9658d7c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3" name="Google Shape;1153;g70c9658d7c_0_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70c9658d7c_0_8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g70c9658d7c_0_8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70c9658d7c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g70c9658d7c_0_213:notes"/>
          <p:cNvSpPr txBox="1">
            <a:spLocks noGrp="1"/>
          </p:cNvSpPr>
          <p:nvPr>
            <p:ph type="body" idx="1"/>
          </p:nvPr>
        </p:nvSpPr>
        <p:spPr>
          <a:xfrm>
            <a:off x="685800" y="4343400"/>
            <a:ext cx="5486400" cy="4114800"/>
          </a:xfrm>
          <a:prstGeom prst="rect">
            <a:avLst/>
          </a:prstGeom>
          <a:noFill/>
          <a:ln>
            <a:noFill/>
          </a:ln>
        </p:spPr>
        <p:txBody>
          <a:bodyPr spcFirstLastPara="1" wrap="square" lIns="91175" tIns="45575" rIns="91175" bIns="45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https://www.inlinguavictoria.com/application/</a:t>
            </a:r>
            <a:endParaRPr/>
          </a:p>
          <a:p>
            <a:pPr marL="0" lvl="0" indent="0" algn="l" rtl="0">
              <a:lnSpc>
                <a:spcPct val="100000"/>
              </a:lnSpc>
              <a:spcBef>
                <a:spcPts val="0"/>
              </a:spcBef>
              <a:spcAft>
                <a:spcPts val="0"/>
              </a:spcAft>
              <a:buSzPts val="1400"/>
              <a:buNone/>
            </a:pPr>
            <a:endParaRPr/>
          </a:p>
        </p:txBody>
      </p:sp>
      <p:sp>
        <p:nvSpPr>
          <p:cNvPr id="1166" name="Google Shape;1166;g70c9658d7c_0_213: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575" rIns="9117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70c9658d7c_0_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7" name="Google Shape;1177;g70c9658d7c_0_222:notes"/>
          <p:cNvSpPr txBox="1">
            <a:spLocks noGrp="1"/>
          </p:cNvSpPr>
          <p:nvPr>
            <p:ph type="body" idx="1"/>
          </p:nvPr>
        </p:nvSpPr>
        <p:spPr>
          <a:xfrm>
            <a:off x="685800" y="4343400"/>
            <a:ext cx="5486400" cy="4114800"/>
          </a:xfrm>
          <a:prstGeom prst="rect">
            <a:avLst/>
          </a:prstGeom>
          <a:noFill/>
          <a:ln>
            <a:noFill/>
          </a:ln>
        </p:spPr>
        <p:txBody>
          <a:bodyPr spcFirstLastPara="1" wrap="square" lIns="91175" tIns="45575" rIns="91175" bIns="45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https://www.inlinguavictoria.com/application/</a:t>
            </a:r>
            <a:endParaRPr/>
          </a:p>
          <a:p>
            <a:pPr marL="0" lvl="0" indent="0" algn="l" rtl="0">
              <a:lnSpc>
                <a:spcPct val="100000"/>
              </a:lnSpc>
              <a:spcBef>
                <a:spcPts val="0"/>
              </a:spcBef>
              <a:spcAft>
                <a:spcPts val="0"/>
              </a:spcAft>
              <a:buSzPts val="1400"/>
              <a:buNone/>
            </a:pPr>
            <a:endParaRPr/>
          </a:p>
        </p:txBody>
      </p:sp>
      <p:sp>
        <p:nvSpPr>
          <p:cNvPr id="1178" name="Google Shape;1178;g70c9658d7c_0_222: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575" rIns="9117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70c9658d7c_0_2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9" name="Google Shape;1189;g70c9658d7c_0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70c9658d7c_0_2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1" name="Google Shape;1201;g70c9658d7c_0_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70c9658d7c_0_4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5" name="Google Shape;1445;g70c9658d7c_0_4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2335124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70c9658d7c_0_4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6" name="Google Shape;1476;g70c9658d7c_0_4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48815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g70c9658d7c_0_4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8" name="Google Shape;1488;g70c9658d7c_0_459:notes"/>
          <p:cNvSpPr txBox="1">
            <a:spLocks noGrp="1"/>
          </p:cNvSpPr>
          <p:nvPr>
            <p:ph type="body" idx="1"/>
          </p:nvPr>
        </p:nvSpPr>
        <p:spPr>
          <a:xfrm>
            <a:off x="685800" y="4343400"/>
            <a:ext cx="5486400" cy="4114800"/>
          </a:xfrm>
          <a:prstGeom prst="rect">
            <a:avLst/>
          </a:prstGeom>
          <a:noFill/>
          <a:ln>
            <a:noFill/>
          </a:ln>
        </p:spPr>
        <p:txBody>
          <a:bodyPr spcFirstLastPara="1" wrap="square" lIns="91175" tIns="45575" rIns="91175" bIns="45575" anchor="t" anchorCtr="0">
            <a:noAutofit/>
          </a:bodyPr>
          <a:lstStyle/>
          <a:p>
            <a:pPr marL="0" lvl="0" indent="0" algn="l" rtl="0">
              <a:lnSpc>
                <a:spcPct val="100000"/>
              </a:lnSpc>
              <a:spcBef>
                <a:spcPts val="0"/>
              </a:spcBef>
              <a:spcAft>
                <a:spcPts val="0"/>
              </a:spcAft>
              <a:buSzPts val="1400"/>
              <a:buNone/>
            </a:pPr>
            <a:r>
              <a:rPr lang="en-US"/>
              <a:t>Not mad on this visual</a:t>
            </a:r>
            <a:endParaRPr/>
          </a:p>
        </p:txBody>
      </p:sp>
      <p:sp>
        <p:nvSpPr>
          <p:cNvPr id="1489" name="Google Shape;1489;g70c9658d7c_0_459: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575" rIns="9117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126</a:t>
            </a:fld>
            <a:endParaRPr/>
          </a:p>
        </p:txBody>
      </p:sp>
    </p:spTree>
    <p:extLst>
      <p:ext uri="{BB962C8B-B14F-4D97-AF65-F5344CB8AC3E}">
        <p14:creationId xmlns:p14="http://schemas.microsoft.com/office/powerpoint/2010/main" val="183316722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70c9658d7c_0_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1" name="Google Shape;1501;g70c9658d7c_0_469:notes"/>
          <p:cNvSpPr txBox="1">
            <a:spLocks noGrp="1"/>
          </p:cNvSpPr>
          <p:nvPr>
            <p:ph type="body" idx="1"/>
          </p:nvPr>
        </p:nvSpPr>
        <p:spPr>
          <a:xfrm>
            <a:off x="685800" y="4343400"/>
            <a:ext cx="5486400" cy="4114800"/>
          </a:xfrm>
          <a:prstGeom prst="rect">
            <a:avLst/>
          </a:prstGeom>
          <a:noFill/>
          <a:ln>
            <a:noFill/>
          </a:ln>
        </p:spPr>
        <p:txBody>
          <a:bodyPr spcFirstLastPara="1" wrap="square" lIns="91175" tIns="45575" rIns="91175" bIns="45575" anchor="t" anchorCtr="0">
            <a:noAutofit/>
          </a:bodyPr>
          <a:lstStyle/>
          <a:p>
            <a:pPr marL="0" lvl="0" indent="0" algn="l" rtl="0">
              <a:lnSpc>
                <a:spcPct val="100000"/>
              </a:lnSpc>
              <a:spcBef>
                <a:spcPts val="0"/>
              </a:spcBef>
              <a:spcAft>
                <a:spcPts val="0"/>
              </a:spcAft>
              <a:buSzPts val="1400"/>
              <a:buNone/>
            </a:pPr>
            <a:endParaRPr/>
          </a:p>
        </p:txBody>
      </p:sp>
      <p:sp>
        <p:nvSpPr>
          <p:cNvPr id="1502" name="Google Shape;1502;g70c9658d7c_0_469: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575" rIns="9117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127</a:t>
            </a:fld>
            <a:endParaRPr/>
          </a:p>
        </p:txBody>
      </p:sp>
    </p:spTree>
    <p:extLst>
      <p:ext uri="{BB962C8B-B14F-4D97-AF65-F5344CB8AC3E}">
        <p14:creationId xmlns:p14="http://schemas.microsoft.com/office/powerpoint/2010/main" val="410832401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70c9658d7c_0_4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0" name="Google Shape;1510;g70c9658d7c_0_475:notes"/>
          <p:cNvSpPr txBox="1">
            <a:spLocks noGrp="1"/>
          </p:cNvSpPr>
          <p:nvPr>
            <p:ph type="body" idx="1"/>
          </p:nvPr>
        </p:nvSpPr>
        <p:spPr>
          <a:xfrm>
            <a:off x="685800" y="4343400"/>
            <a:ext cx="5486400" cy="4114800"/>
          </a:xfrm>
          <a:prstGeom prst="rect">
            <a:avLst/>
          </a:prstGeom>
          <a:noFill/>
          <a:ln>
            <a:noFill/>
          </a:ln>
        </p:spPr>
        <p:txBody>
          <a:bodyPr spcFirstLastPara="1" wrap="square" lIns="91175" tIns="45575" rIns="91175" bIns="45575" anchor="t" anchorCtr="0">
            <a:noAutofit/>
          </a:bodyPr>
          <a:lstStyle/>
          <a:p>
            <a:pPr marL="0" lvl="0" indent="0" algn="l" rtl="0">
              <a:lnSpc>
                <a:spcPct val="100000"/>
              </a:lnSpc>
              <a:spcBef>
                <a:spcPts val="0"/>
              </a:spcBef>
              <a:spcAft>
                <a:spcPts val="0"/>
              </a:spcAft>
              <a:buSzPts val="1400"/>
              <a:buNone/>
            </a:pPr>
            <a:endParaRPr/>
          </a:p>
        </p:txBody>
      </p:sp>
      <p:sp>
        <p:nvSpPr>
          <p:cNvPr id="1511" name="Google Shape;1511;g70c9658d7c_0_475: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575" rIns="9117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128</a:t>
            </a:fld>
            <a:endParaRPr/>
          </a:p>
        </p:txBody>
      </p:sp>
    </p:spTree>
    <p:extLst>
      <p:ext uri="{BB962C8B-B14F-4D97-AF65-F5344CB8AC3E}">
        <p14:creationId xmlns:p14="http://schemas.microsoft.com/office/powerpoint/2010/main" val="9141852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70c9658d7c_0_4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0" name="Google Shape;1520;g70c9658d7c_0_482:notes"/>
          <p:cNvSpPr txBox="1">
            <a:spLocks noGrp="1"/>
          </p:cNvSpPr>
          <p:nvPr>
            <p:ph type="body" idx="1"/>
          </p:nvPr>
        </p:nvSpPr>
        <p:spPr>
          <a:xfrm>
            <a:off x="685800" y="4343400"/>
            <a:ext cx="5486400" cy="4114800"/>
          </a:xfrm>
          <a:prstGeom prst="rect">
            <a:avLst/>
          </a:prstGeom>
          <a:noFill/>
          <a:ln>
            <a:noFill/>
          </a:ln>
        </p:spPr>
        <p:txBody>
          <a:bodyPr spcFirstLastPara="1" wrap="square" lIns="91175" tIns="45575" rIns="91175" bIns="45575" anchor="t" anchorCtr="0">
            <a:noAutofit/>
          </a:bodyPr>
          <a:lstStyle/>
          <a:p>
            <a:pPr marL="0" lvl="0" indent="0" algn="l" rtl="0">
              <a:lnSpc>
                <a:spcPct val="100000"/>
              </a:lnSpc>
              <a:spcBef>
                <a:spcPts val="0"/>
              </a:spcBef>
              <a:spcAft>
                <a:spcPts val="0"/>
              </a:spcAft>
              <a:buSzPts val="1400"/>
              <a:buNone/>
            </a:pPr>
            <a:endParaRPr/>
          </a:p>
        </p:txBody>
      </p:sp>
      <p:sp>
        <p:nvSpPr>
          <p:cNvPr id="1521" name="Google Shape;1521;g70c9658d7c_0_482: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575" rIns="9117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129</a:t>
            </a:fld>
            <a:endParaRPr/>
          </a:p>
        </p:txBody>
      </p:sp>
    </p:spTree>
    <p:extLst>
      <p:ext uri="{BB962C8B-B14F-4D97-AF65-F5344CB8AC3E}">
        <p14:creationId xmlns:p14="http://schemas.microsoft.com/office/powerpoint/2010/main" val="4173731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0c9658d7c_0_8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g70c9658d7c_0_8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70c9658d7c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8" name="Google Shape;1538;g70c9658d7c_0_494:notes"/>
          <p:cNvSpPr txBox="1">
            <a:spLocks noGrp="1"/>
          </p:cNvSpPr>
          <p:nvPr>
            <p:ph type="body" idx="1"/>
          </p:nvPr>
        </p:nvSpPr>
        <p:spPr>
          <a:xfrm>
            <a:off x="685800" y="4343400"/>
            <a:ext cx="5486400" cy="4114800"/>
          </a:xfrm>
          <a:prstGeom prst="rect">
            <a:avLst/>
          </a:prstGeom>
          <a:noFill/>
          <a:ln>
            <a:noFill/>
          </a:ln>
        </p:spPr>
        <p:txBody>
          <a:bodyPr spcFirstLastPara="1" wrap="square" lIns="91175" tIns="45575" rIns="91175" bIns="45575" anchor="t" anchorCtr="0">
            <a:noAutofit/>
          </a:bodyPr>
          <a:lstStyle/>
          <a:p>
            <a:pPr marL="0" lvl="0" indent="0" algn="l" rtl="0">
              <a:lnSpc>
                <a:spcPct val="100000"/>
              </a:lnSpc>
              <a:spcBef>
                <a:spcPts val="0"/>
              </a:spcBef>
              <a:spcAft>
                <a:spcPts val="0"/>
              </a:spcAft>
              <a:buSzPts val="1400"/>
              <a:buNone/>
            </a:pPr>
            <a:endParaRPr/>
          </a:p>
        </p:txBody>
      </p:sp>
      <p:sp>
        <p:nvSpPr>
          <p:cNvPr id="1539" name="Google Shape;1539;g70c9658d7c_0_494: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575" rIns="9117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130</a:t>
            </a:fld>
            <a:endParaRPr/>
          </a:p>
        </p:txBody>
      </p:sp>
    </p:spTree>
    <p:extLst>
      <p:ext uri="{BB962C8B-B14F-4D97-AF65-F5344CB8AC3E}">
        <p14:creationId xmlns:p14="http://schemas.microsoft.com/office/powerpoint/2010/main" val="23038628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70c9658d7c_0_5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8" name="Google Shape;1558;g70c9658d7c_0_5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47789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g70c9658d7c_0_5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8" name="Google Shape;1568;g70c9658d7c_0_515:notes"/>
          <p:cNvSpPr txBox="1">
            <a:spLocks noGrp="1"/>
          </p:cNvSpPr>
          <p:nvPr>
            <p:ph type="body" idx="1"/>
          </p:nvPr>
        </p:nvSpPr>
        <p:spPr>
          <a:xfrm>
            <a:off x="685800" y="4343400"/>
            <a:ext cx="5486400" cy="4114800"/>
          </a:xfrm>
          <a:prstGeom prst="rect">
            <a:avLst/>
          </a:prstGeom>
          <a:noFill/>
          <a:ln>
            <a:noFill/>
          </a:ln>
        </p:spPr>
        <p:txBody>
          <a:bodyPr spcFirstLastPara="1" wrap="square" lIns="91175" tIns="45575" rIns="91175" bIns="45575" anchor="t" anchorCtr="0">
            <a:noAutofit/>
          </a:bodyPr>
          <a:lstStyle/>
          <a:p>
            <a:pPr marL="0" lvl="0" indent="0" algn="l" rtl="0">
              <a:lnSpc>
                <a:spcPct val="100000"/>
              </a:lnSpc>
              <a:spcBef>
                <a:spcPts val="0"/>
              </a:spcBef>
              <a:spcAft>
                <a:spcPts val="0"/>
              </a:spcAft>
              <a:buSzPts val="1400"/>
              <a:buNone/>
            </a:pPr>
            <a:endParaRPr/>
          </a:p>
        </p:txBody>
      </p:sp>
      <p:sp>
        <p:nvSpPr>
          <p:cNvPr id="1569" name="Google Shape;1569;g70c9658d7c_0_515: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575" rIns="9117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132</a:t>
            </a:fld>
            <a:endParaRPr/>
          </a:p>
        </p:txBody>
      </p:sp>
    </p:spTree>
    <p:extLst>
      <p:ext uri="{BB962C8B-B14F-4D97-AF65-F5344CB8AC3E}">
        <p14:creationId xmlns:p14="http://schemas.microsoft.com/office/powerpoint/2010/main" val="164007397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70c9658d7c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g70c9658d7c_0_246:notes"/>
          <p:cNvSpPr txBox="1">
            <a:spLocks noGrp="1"/>
          </p:cNvSpPr>
          <p:nvPr>
            <p:ph type="body" idx="1"/>
          </p:nvPr>
        </p:nvSpPr>
        <p:spPr>
          <a:xfrm>
            <a:off x="685800" y="4343400"/>
            <a:ext cx="5486400" cy="4114800"/>
          </a:xfrm>
          <a:prstGeom prst="rect">
            <a:avLst/>
          </a:prstGeom>
          <a:noFill/>
          <a:ln>
            <a:noFill/>
          </a:ln>
        </p:spPr>
        <p:txBody>
          <a:bodyPr spcFirstLastPara="1" wrap="square" lIns="91175" tIns="45575" rIns="91175" bIns="45575" anchor="t" anchorCtr="0">
            <a:noAutofit/>
          </a:bodyPr>
          <a:lstStyle/>
          <a:p>
            <a:pPr marL="0" lvl="0" indent="0" algn="l" rtl="0">
              <a:lnSpc>
                <a:spcPct val="100000"/>
              </a:lnSpc>
              <a:spcBef>
                <a:spcPts val="0"/>
              </a:spcBef>
              <a:spcAft>
                <a:spcPts val="0"/>
              </a:spcAft>
              <a:buSzPts val="1400"/>
              <a:buNone/>
            </a:pPr>
            <a:endParaRPr/>
          </a:p>
        </p:txBody>
      </p:sp>
      <p:sp>
        <p:nvSpPr>
          <p:cNvPr id="1211" name="Google Shape;1211;g70c9658d7c_0_246: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575" rIns="9117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70c9658d7c_0_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0" name="Google Shape;1220;g70c9658d7c_0_253:notes"/>
          <p:cNvSpPr txBox="1">
            <a:spLocks noGrp="1"/>
          </p:cNvSpPr>
          <p:nvPr>
            <p:ph type="body" idx="1"/>
          </p:nvPr>
        </p:nvSpPr>
        <p:spPr>
          <a:xfrm>
            <a:off x="685800" y="4343400"/>
            <a:ext cx="5486400" cy="4114800"/>
          </a:xfrm>
          <a:prstGeom prst="rect">
            <a:avLst/>
          </a:prstGeom>
          <a:noFill/>
          <a:ln>
            <a:noFill/>
          </a:ln>
        </p:spPr>
        <p:txBody>
          <a:bodyPr spcFirstLastPara="1" wrap="square" lIns="91175" tIns="45575" rIns="91175" bIns="45575" anchor="t" anchorCtr="0">
            <a:noAutofit/>
          </a:bodyPr>
          <a:lstStyle/>
          <a:p>
            <a:pPr marL="0" lvl="0" indent="0" algn="l" rtl="0">
              <a:lnSpc>
                <a:spcPct val="100000"/>
              </a:lnSpc>
              <a:spcBef>
                <a:spcPts val="0"/>
              </a:spcBef>
              <a:spcAft>
                <a:spcPts val="0"/>
              </a:spcAft>
              <a:buSzPts val="1400"/>
              <a:buNone/>
            </a:pPr>
            <a:r>
              <a:rPr lang="en-US"/>
              <a:t>We could jazz this up a bit by having Jason make icons for each variable</a:t>
            </a:r>
            <a:endParaRPr/>
          </a:p>
        </p:txBody>
      </p:sp>
      <p:sp>
        <p:nvSpPr>
          <p:cNvPr id="1221" name="Google Shape;1221;g70c9658d7c_0_253: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575" rIns="9117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70c9658d7c_0_2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9" name="Google Shape;1229;g70c9658d7c_0_2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744b162090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7" name="Google Shape;1237;g744b162090_0_119:notes"/>
          <p:cNvSpPr>
            <a:spLocks noGrp="1" noRot="1" noChangeAspect="1"/>
          </p:cNvSpPr>
          <p:nvPr>
            <p:ph type="sldImg" idx="2"/>
          </p:nvPr>
        </p:nvSpPr>
        <p:spPr>
          <a:xfrm>
            <a:off x="1169401" y="685250"/>
            <a:ext cx="45192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70c9658d7c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3" name="Google Shape;1243;g70c9658d7c_0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70c9658d7c_0_2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6" name="Google Shape;1266;g70c9658d7c_0_2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70c9658d7c_0_3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2" name="Google Shape;1312;g70c9658d7c_0_3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0c9658d7c_0_8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70c9658d7c_0_8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70c9658d7c_0_3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8" name="Google Shape;1358;g70c9658d7c_0_3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70c9658d7c_0_4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0" name="Google Shape;1400;g70c9658d7c_0_4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70c9658d7c_0_5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7" name="Google Shape;1607;g70c9658d7c_0_5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8" name="Google Shape;143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g70c9658d7c_0_4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5" name="Google Shape;1465;g70c9658d7c_0_442:notes"/>
          <p:cNvSpPr txBox="1">
            <a:spLocks noGrp="1"/>
          </p:cNvSpPr>
          <p:nvPr>
            <p:ph type="body" idx="1"/>
          </p:nvPr>
        </p:nvSpPr>
        <p:spPr>
          <a:xfrm>
            <a:off x="685800" y="4343400"/>
            <a:ext cx="5486400" cy="4114800"/>
          </a:xfrm>
          <a:prstGeom prst="rect">
            <a:avLst/>
          </a:prstGeom>
          <a:noFill/>
          <a:ln>
            <a:noFill/>
          </a:ln>
        </p:spPr>
        <p:txBody>
          <a:bodyPr spcFirstLastPara="1" wrap="square" lIns="91175" tIns="45575" rIns="91175" bIns="45575" anchor="t" anchorCtr="0">
            <a:noAutofit/>
          </a:bodyPr>
          <a:lstStyle/>
          <a:p>
            <a:pPr marL="0" lvl="0" indent="0" algn="l" rtl="0">
              <a:lnSpc>
                <a:spcPct val="100000"/>
              </a:lnSpc>
              <a:spcBef>
                <a:spcPts val="0"/>
              </a:spcBef>
              <a:spcAft>
                <a:spcPts val="0"/>
              </a:spcAft>
              <a:buSzPts val="1400"/>
              <a:buNone/>
            </a:pPr>
            <a:endParaRPr/>
          </a:p>
        </p:txBody>
      </p:sp>
      <p:sp>
        <p:nvSpPr>
          <p:cNvPr id="1466" name="Google Shape;1466;g70c9658d7c_0_442: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575" rIns="9117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144</a:t>
            </a:fld>
            <a:endParaRPr/>
          </a:p>
        </p:txBody>
      </p:sp>
    </p:spTree>
    <p:extLst>
      <p:ext uri="{BB962C8B-B14F-4D97-AF65-F5344CB8AC3E}">
        <p14:creationId xmlns:p14="http://schemas.microsoft.com/office/powerpoint/2010/main" val="88442905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g70c9658d7c_0_4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5" name="Google Shape;1465;g70c9658d7c_0_442:notes"/>
          <p:cNvSpPr txBox="1">
            <a:spLocks noGrp="1"/>
          </p:cNvSpPr>
          <p:nvPr>
            <p:ph type="body" idx="1"/>
          </p:nvPr>
        </p:nvSpPr>
        <p:spPr>
          <a:xfrm>
            <a:off x="685800" y="4343400"/>
            <a:ext cx="5486400" cy="4114800"/>
          </a:xfrm>
          <a:prstGeom prst="rect">
            <a:avLst/>
          </a:prstGeom>
          <a:noFill/>
          <a:ln>
            <a:noFill/>
          </a:ln>
        </p:spPr>
        <p:txBody>
          <a:bodyPr spcFirstLastPara="1" wrap="square" lIns="91175" tIns="45575" rIns="91175" bIns="45575" anchor="t" anchorCtr="0">
            <a:noAutofit/>
          </a:bodyPr>
          <a:lstStyle/>
          <a:p>
            <a:pPr marL="0" lvl="0" indent="0" algn="l" rtl="0">
              <a:lnSpc>
                <a:spcPct val="100000"/>
              </a:lnSpc>
              <a:spcBef>
                <a:spcPts val="0"/>
              </a:spcBef>
              <a:spcAft>
                <a:spcPts val="0"/>
              </a:spcAft>
              <a:buSzPts val="1400"/>
              <a:buNone/>
            </a:pPr>
            <a:endParaRPr/>
          </a:p>
        </p:txBody>
      </p:sp>
      <p:sp>
        <p:nvSpPr>
          <p:cNvPr id="1466" name="Google Shape;1466;g70c9658d7c_0_442: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575" rIns="9117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145</a:t>
            </a:fld>
            <a:endParaRPr/>
          </a:p>
        </p:txBody>
      </p:sp>
    </p:spTree>
    <p:extLst>
      <p:ext uri="{BB962C8B-B14F-4D97-AF65-F5344CB8AC3E}">
        <p14:creationId xmlns:p14="http://schemas.microsoft.com/office/powerpoint/2010/main" val="427985605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744b162090_0_3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0" name="Google Shape;1430;g744b162090_0_3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1" name="Google Shape;1431;g744b162090_0_3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70c9658d7c_0_5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7" name="Google Shape;1667;g70c9658d7c_0_556:notes"/>
          <p:cNvSpPr txBox="1">
            <a:spLocks noGrp="1"/>
          </p:cNvSpPr>
          <p:nvPr>
            <p:ph type="body" idx="1"/>
          </p:nvPr>
        </p:nvSpPr>
        <p:spPr>
          <a:xfrm>
            <a:off x="685800" y="4343400"/>
            <a:ext cx="5486400" cy="4114800"/>
          </a:xfrm>
          <a:prstGeom prst="rect">
            <a:avLst/>
          </a:prstGeom>
          <a:noFill/>
          <a:ln>
            <a:noFill/>
          </a:ln>
        </p:spPr>
        <p:txBody>
          <a:bodyPr spcFirstLastPara="1" wrap="square" lIns="91175" tIns="45575" rIns="91175" bIns="45575" anchor="t" anchorCtr="0">
            <a:noAutofit/>
          </a:bodyPr>
          <a:lstStyle/>
          <a:p>
            <a:pPr marL="0" lvl="0" indent="0" algn="l" rtl="0">
              <a:lnSpc>
                <a:spcPct val="100000"/>
              </a:lnSpc>
              <a:spcBef>
                <a:spcPts val="0"/>
              </a:spcBef>
              <a:spcAft>
                <a:spcPts val="0"/>
              </a:spcAft>
              <a:buSzPts val="1400"/>
              <a:buNone/>
            </a:pPr>
            <a:endParaRPr/>
          </a:p>
        </p:txBody>
      </p:sp>
      <p:sp>
        <p:nvSpPr>
          <p:cNvPr id="1668" name="Google Shape;1668;g70c9658d7c_0_556: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575" rIns="9117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70c9658d7c_0_5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g70c9658d7c_0_564:notes"/>
          <p:cNvSpPr txBox="1">
            <a:spLocks noGrp="1"/>
          </p:cNvSpPr>
          <p:nvPr>
            <p:ph type="body" idx="1"/>
          </p:nvPr>
        </p:nvSpPr>
        <p:spPr>
          <a:xfrm>
            <a:off x="685800" y="4343400"/>
            <a:ext cx="5486400" cy="4114800"/>
          </a:xfrm>
          <a:prstGeom prst="rect">
            <a:avLst/>
          </a:prstGeom>
          <a:noFill/>
          <a:ln>
            <a:noFill/>
          </a:ln>
        </p:spPr>
        <p:txBody>
          <a:bodyPr spcFirstLastPara="1" wrap="square" lIns="91175" tIns="45575" rIns="91175" bIns="45575" anchor="t" anchorCtr="0">
            <a:noAutofit/>
          </a:bodyPr>
          <a:lstStyle/>
          <a:p>
            <a:pPr marL="0" lvl="0" indent="0" algn="l" rtl="0">
              <a:lnSpc>
                <a:spcPct val="100000"/>
              </a:lnSpc>
              <a:spcBef>
                <a:spcPts val="0"/>
              </a:spcBef>
              <a:spcAft>
                <a:spcPts val="0"/>
              </a:spcAft>
              <a:buSzPts val="1400"/>
              <a:buNone/>
            </a:pPr>
            <a:endParaRPr/>
          </a:p>
        </p:txBody>
      </p:sp>
      <p:sp>
        <p:nvSpPr>
          <p:cNvPr id="1679" name="Google Shape;1679;g70c9658d7c_0_564: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575" rIns="9117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70c9658d7c_0_5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8" name="Google Shape;1688;g70c9658d7c_0_5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9043988-D4BF-40B9-A940-7B07B93F13F4}" type="slidenum">
              <a:rPr lang="en-US" smtClean="0"/>
              <a:pPr/>
              <a:t>15</a:t>
            </a:fld>
            <a:endParaRPr lang="en-US" dirty="0"/>
          </a:p>
        </p:txBody>
      </p:sp>
    </p:spTree>
    <p:extLst>
      <p:ext uri="{BB962C8B-B14F-4D97-AF65-F5344CB8AC3E}">
        <p14:creationId xmlns:p14="http://schemas.microsoft.com/office/powerpoint/2010/main" val="206719415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g744b162090_0_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5" name="Google Shape;1615;g744b162090_0_142:notes"/>
          <p:cNvSpPr>
            <a:spLocks noGrp="1" noRot="1" noChangeAspect="1"/>
          </p:cNvSpPr>
          <p:nvPr>
            <p:ph type="sldImg" idx="2"/>
          </p:nvPr>
        </p:nvSpPr>
        <p:spPr>
          <a:xfrm>
            <a:off x="1169401" y="685250"/>
            <a:ext cx="45192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744b162090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3" name="Google Shape;1623;g744b162090_0_165:notes"/>
          <p:cNvSpPr>
            <a:spLocks noGrp="1" noRot="1" noChangeAspect="1"/>
          </p:cNvSpPr>
          <p:nvPr>
            <p:ph type="sldImg" idx="2"/>
          </p:nvPr>
        </p:nvSpPr>
        <p:spPr>
          <a:xfrm>
            <a:off x="1169401" y="685250"/>
            <a:ext cx="45192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744b162090_0_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9" name="Google Shape;1629;g744b162090_0_186:notes"/>
          <p:cNvSpPr>
            <a:spLocks noGrp="1" noRot="1" noChangeAspect="1"/>
          </p:cNvSpPr>
          <p:nvPr>
            <p:ph type="sldImg" idx="2"/>
          </p:nvPr>
        </p:nvSpPr>
        <p:spPr>
          <a:xfrm>
            <a:off x="1169401" y="685250"/>
            <a:ext cx="45192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744b162090_0_2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3" name="Google Shape;1643;g744b162090_0_253:notes"/>
          <p:cNvSpPr>
            <a:spLocks noGrp="1" noRot="1" noChangeAspect="1"/>
          </p:cNvSpPr>
          <p:nvPr>
            <p:ph type="sldImg" idx="2"/>
          </p:nvPr>
        </p:nvSpPr>
        <p:spPr>
          <a:xfrm>
            <a:off x="1169401" y="685250"/>
            <a:ext cx="45192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744b162090_0_2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1" name="Google Shape;1651;g744b162090_0_2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744b162090_0_2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7" name="Google Shape;1637;g744b162090_0_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5"/>
        <p:cNvGrpSpPr/>
        <p:nvPr/>
      </p:nvGrpSpPr>
      <p:grpSpPr>
        <a:xfrm>
          <a:off x="0" y="0"/>
          <a:ext cx="0" cy="0"/>
          <a:chOff x="0" y="0"/>
          <a:chExt cx="0" cy="0"/>
        </a:xfrm>
      </p:grpSpPr>
      <p:sp>
        <p:nvSpPr>
          <p:cNvPr id="1756" name="Google Shape;175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7" name="Google Shape;175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0c9658d7c_0_8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g70c9658d7c_0_8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0c9658d7c_0_8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g70c9658d7c_0_8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4662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0c9658d7c_0_8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g70c9658d7c_0_8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70c9658d7c_0_7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70c9658d7c_0_7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 name="Google Shape;72;g70c9658d7c_0_7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0c9658d7c_0_8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70c9658d7c_0_8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70c9658d7c_0_9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70c9658d7c_0_9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70c9658d7c_0_9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g70c9658d7c_0_9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70c9658d7c_0_1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70c9658d7c_0_1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70c9658d7c_0_9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70c9658d7c_0_9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0c9658d7c_0_9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g70c9658d7c_0_9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0c9658d7c_0_9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g70c9658d7c_0_9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70c9658d7c_0_9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g70c9658d7c_0_9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70c9658d7c_0_9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g70c9658d7c_0_9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70c9658d7c_0_9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g70c9658d7c_0_9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44b162090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g744b162090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 name="Google Shape;81;g744b162090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70c9658d7c_0_9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70c9658d7c_0_9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g70c9658d7c_0_9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70c9658d7c_0_9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70c9658d7c_0_9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g70c9658d7c_0_9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70c9658d7c_0_10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g70c9658d7c_0_10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70c9658d7c_0_9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g70c9658d7c_0_9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70c9658d7c_0_10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g70c9658d7c_0_10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70c9658d7c_0_10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g70c9658d7c_0_10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0c9658d7c_0_10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g70c9658d7c_0_10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70c9658d7c_0_10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g70c9658d7c_0_10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70c9658d7c_0_10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g70c9658d7c_0_10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70c9658d7c_0_10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70c9658d7c_0_10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0c9658d7c_0_1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g70c9658d7c_0_1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g70c9658d7c_0_1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70c9658d7c_0_10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g70c9658d7c_0_10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70c9658d7c_0_10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g70c9658d7c_0_10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70c9658d7c_0_10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g70c9658d7c_0_10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70c9658d7c_0_10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g70c9658d7c_0_10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70c9658d7c_0_10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70c9658d7c_0_10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70c9658d7c_0_1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g70c9658d7c_0_1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70c9658d7c_0_12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g70c9658d7c_0_1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744b162090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744b162090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g744b162090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0c9658d7c_0_1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g70c9658d7c_0_1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g70c9658d7c_0_1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6b13f3e874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6b13f3e874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g6b13f3e874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6b0e8910c7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g6b0e8910c7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g6b0e8910c7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6b0e8910c7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6b0e8910c7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g6b0e8910c7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6b0e8910c7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6b0e8910c7_0_155:notes"/>
          <p:cNvSpPr txBox="1">
            <a:spLocks noGrp="1"/>
          </p:cNvSpPr>
          <p:nvPr>
            <p:ph type="body" idx="1"/>
          </p:nvPr>
        </p:nvSpPr>
        <p:spPr>
          <a:xfrm>
            <a:off x="685800" y="4343400"/>
            <a:ext cx="5486400" cy="4114800"/>
          </a:xfrm>
          <a:prstGeom prst="rect">
            <a:avLst/>
          </a:prstGeom>
          <a:noFill/>
          <a:ln>
            <a:noFill/>
          </a:ln>
        </p:spPr>
        <p:txBody>
          <a:bodyPr spcFirstLastPara="1" wrap="square" lIns="91175" tIns="45575" rIns="91175" bIns="45575" anchor="t" anchorCtr="0">
            <a:noAutofit/>
          </a:bodyPr>
          <a:lstStyle/>
          <a:p>
            <a:pPr marL="0" lvl="0" indent="0" algn="l" rtl="0">
              <a:lnSpc>
                <a:spcPct val="100000"/>
              </a:lnSpc>
              <a:spcBef>
                <a:spcPts val="0"/>
              </a:spcBef>
              <a:spcAft>
                <a:spcPts val="0"/>
              </a:spcAft>
              <a:buSzPts val="1400"/>
              <a:buNone/>
            </a:pPr>
            <a:endParaRPr/>
          </a:p>
        </p:txBody>
      </p:sp>
      <p:sp>
        <p:nvSpPr>
          <p:cNvPr id="561" name="Google Shape;561;g6b0e8910c7_0_155: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575" rIns="9117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6b0e8910c7_0_4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6b0e8910c7_0_4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g6b0e8910c7_0_4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6b0e8910c7_0_4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6b0e8910c7_0_4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g6b0e8910c7_0_4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6b0e8910c7_0_4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6b0e8910c7_0_4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g6b0e8910c7_0_4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b0e8910c7_0_5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6b0e8910c7_0_5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2" name="Google Shape;602;g6b0e8910c7_0_5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6b0e8910c7_0_5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6b0e8910c7_0_5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3" name="Google Shape;613;g6b0e8910c7_0_5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b0e8910c7_0_5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g6b0e8910c7_0_5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3" name="Google Shape;623;g6b0e8910c7_0_5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70c9658d7c_0_7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g70c9658d7c_0_7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2" name="Google Shape;63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6b0e8910c7_0_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6b0e8910c7_0_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1" name="Google Shape;641;g6b0e8910c7_0_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6b0e8910c7_0_4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6b0e8910c7_0_4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3" name="Google Shape;653;g6b0e8910c7_0_4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6b0e8910c7_0_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g6b0e8910c7_0_240:notes"/>
          <p:cNvSpPr txBox="1">
            <a:spLocks noGrp="1"/>
          </p:cNvSpPr>
          <p:nvPr>
            <p:ph type="body" idx="1"/>
          </p:nvPr>
        </p:nvSpPr>
        <p:spPr>
          <a:xfrm>
            <a:off x="685800" y="4343400"/>
            <a:ext cx="5486400" cy="4114800"/>
          </a:xfrm>
          <a:prstGeom prst="rect">
            <a:avLst/>
          </a:prstGeom>
          <a:noFill/>
          <a:ln>
            <a:noFill/>
          </a:ln>
        </p:spPr>
        <p:txBody>
          <a:bodyPr spcFirstLastPara="1" wrap="square" lIns="91175" tIns="45575" rIns="91175" bIns="45575" anchor="t" anchorCtr="0">
            <a:noAutofit/>
          </a:bodyPr>
          <a:lstStyle/>
          <a:p>
            <a:pPr marL="0" lvl="0" indent="0" algn="l" rtl="0">
              <a:lnSpc>
                <a:spcPct val="100000"/>
              </a:lnSpc>
              <a:spcBef>
                <a:spcPts val="0"/>
              </a:spcBef>
              <a:spcAft>
                <a:spcPts val="0"/>
              </a:spcAft>
              <a:buSzPts val="1400"/>
              <a:buNone/>
            </a:pPr>
            <a:r>
              <a:rPr lang="en-US"/>
              <a:t>I’m not sure if we need this</a:t>
            </a:r>
            <a:endParaRPr/>
          </a:p>
        </p:txBody>
      </p:sp>
      <p:sp>
        <p:nvSpPr>
          <p:cNvPr id="662" name="Google Shape;662;g6b0e8910c7_0_240: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575" rIns="91175" bIns="45575"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6b0e8910c7_0_3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6b0e8910c7_0_3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8" name="Google Shape;678;g6b0e8910c7_0_3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6b0e8910c7_0_3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g6b0e8910c7_0_3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0" name="Google Shape;690;g6b0e8910c7_0_3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6b0e8910c7_0_3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g6b0e8910c7_0_3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0" name="Google Shape;690;g6b0e8910c7_0_3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66</a:t>
            </a:fld>
            <a:endParaRPr/>
          </a:p>
        </p:txBody>
      </p:sp>
    </p:spTree>
    <p:extLst>
      <p:ext uri="{BB962C8B-B14F-4D97-AF65-F5344CB8AC3E}">
        <p14:creationId xmlns:p14="http://schemas.microsoft.com/office/powerpoint/2010/main" val="36560576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6b0e8910c7_0_3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g6b0e8910c7_0_3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3" name="Google Shape;703;g6b0e8910c7_0_3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4" name="Google Shape;714;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6b0e8910c7_0_3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6b0e8910c7_0_3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3" name="Google Shape;723;g6b0e8910c7_0_3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0c9658d7c_0_8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g70c9658d7c_0_8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6b0e8910c7_0_3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g6b0e8910c7_0_3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2" name="Google Shape;732;g6b0e8910c7_0_3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6b0e8910c7_0_3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g6b0e8910c7_0_3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1" name="Google Shape;741;g6b0e8910c7_0_3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6b0e8910c7_0_3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6b0e8910c7_0_3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1" name="Google Shape;751;g6b0e8910c7_0_3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6b0e8910c7_0_3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g6b0e8910c7_0_3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3" name="Google Shape;763;g6b0e8910c7_0_3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6b0e8910c7_0_4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6b0e8910c7_0_4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2" name="Google Shape;772;g6b0e8910c7_0_4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6b0e8910c7_0_4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g6b0e8910c7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4" name="Google Shape;784;g6b0e8910c7_0_4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6b0e8910c7_0_4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g6b0e8910c7_0_4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4" name="Google Shape;794;g6b0e8910c7_0_4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6b0e8910c7_0_4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g6b0e8910c7_0_4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4" name="Google Shape;804;g6b0e8910c7_0_4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6b0e8910c7_0_4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g6b0e8910c7_0_4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0" name="Google Shape;820;g6b0e8910c7_0_4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6b0e8910c7_0_4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g6b0e8910c7_0_4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0" name="Google Shape;830;g6b0e8910c7_0_4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0c9658d7c_0_8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g70c9658d7c_0_8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6b0e8910c7_0_4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g6b0e8910c7_0_4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1" name="Google Shape;841;g6b0e8910c7_0_4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6b0e8910c7_0_5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6b0e8910c7_0_5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2" name="Google Shape;852;g6b0e8910c7_0_5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6b0e8910c7_0_5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g6b0e8910c7_0_5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2" name="Google Shape;862;g6b0e8910c7_0_5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6b0e8910c7_0_5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g6b0e8910c7_0_5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3" name="Google Shape;873;g6b0e8910c7_0_5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1" name="Google Shape;88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8" name="Google Shape;88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6b0e8910c7_0_5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g6b0e8910c7_0_5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6" name="Google Shape;896;g6b0e8910c7_0_5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6b0e8910c7_0_5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g6b0e8910c7_0_5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5" name="Google Shape;905;g6b0e8910c7_0_5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6b13f3e874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3" name="Google Shape;913;g6b13f3e874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6b0e8910c7_0_5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g6b0e8910c7_0_5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2" name="Google Shape;922;g6b0e8910c7_0_5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0c9658d7c_0_8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70c9658d7c_0_8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6b0e8910c7_0_6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0" name="Google Shape;930;g6b0e8910c7_0_6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1" name="Google Shape;931;g6b0e8910c7_0_6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6b0e8910c7_0_6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g6b0e8910c7_0_6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0" name="Google Shape;940;g6b0e8910c7_0_6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6b0e8910c7_0_6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g6b0e8910c7_0_6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9" name="Google Shape;949;g6b0e8910c7_0_6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6b0e8910c7_0_6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g6b0e8910c7_0_6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8" name="Google Shape;958;g6b0e8910c7_0_6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744b162090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g744b16209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7" name="Google Shape;967;g744b162090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6b0e8910c7_0_6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g6b0e8910c7_0_6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6" name="Google Shape;976;g6b0e8910c7_0_6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6b0e8910c7_0_6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g6b0e8910c7_0_6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5" name="Google Shape;985;g6b0e8910c7_0_6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6b13f3e874_0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g6b13f3e874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4" name="Google Shape;994;g6b13f3e874_0_1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6b13f3e874_0_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2" name="Google Shape;1002;g6b13f3e874_0_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3" name="Google Shape;1003;g6b13f3e874_0_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6b0e8910c7_0_6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 name="Google Shape;1014;g6b0e8910c7_0_6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5" name="Google Shape;1015;g6b0e8910c7_0_6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pic>
        <p:nvPicPr>
          <p:cNvPr id="17" name="Google Shape;17;p24" descr="Eaquals Slide.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8" name="Google Shape;18;p24"/>
          <p:cNvSpPr txBox="1">
            <a:spLocks noGrp="1"/>
          </p:cNvSpPr>
          <p:nvPr>
            <p:ph type="ctrTitle"/>
          </p:nvPr>
        </p:nvSpPr>
        <p:spPr>
          <a:xfrm>
            <a:off x="685800" y="2130425"/>
            <a:ext cx="6916928" cy="14700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8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4"/>
          <p:cNvSpPr txBox="1">
            <a:spLocks noGrp="1"/>
          </p:cNvSpPr>
          <p:nvPr>
            <p:ph type="subTitle" idx="1"/>
          </p:nvPr>
        </p:nvSpPr>
        <p:spPr>
          <a:xfrm>
            <a:off x="685800" y="3886200"/>
            <a:ext cx="6916928" cy="17526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60"/>
              </a:spcBef>
              <a:spcAft>
                <a:spcPts val="0"/>
              </a:spcAft>
              <a:buSzPts val="1800"/>
              <a:buNone/>
              <a:defRPr sz="1800">
                <a:solidFill>
                  <a:srgbClr val="FFFFFF"/>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0" name="Google Shape;20;p24"/>
          <p:cNvSpPr txBox="1">
            <a:spLocks noGrp="1"/>
          </p:cNvSpPr>
          <p:nvPr>
            <p:ph type="dt" idx="10"/>
          </p:nvPr>
        </p:nvSpPr>
        <p:spPr>
          <a:xfrm>
            <a:off x="457200" y="6356350"/>
            <a:ext cx="143907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4"/>
          <p:cNvSpPr txBox="1">
            <a:spLocks noGrp="1"/>
          </p:cNvSpPr>
          <p:nvPr>
            <p:ph type="ftr" idx="11"/>
          </p:nvPr>
        </p:nvSpPr>
        <p:spPr>
          <a:xfrm>
            <a:off x="1896272" y="6356350"/>
            <a:ext cx="412352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1">
                <a:solidFill>
                  <a:srgbClr val="FFCC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rgbClr val="FFCC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rgbClr val="FFCC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rgbClr val="FFCC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rgbClr val="FFCC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rgbClr val="FFCC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rgbClr val="FFCC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rgbClr val="FFCC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rgbClr val="FFCC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rgbClr val="FFCC00"/>
                </a:solidFill>
                <a:latin typeface="Arial"/>
                <a:ea typeface="Arial"/>
                <a:cs typeface="Arial"/>
                <a:sym typeface="Arial"/>
              </a:defRPr>
            </a:lvl9pPr>
          </a:lstStyle>
          <a:p>
            <a:pPr marL="0" lvl="0" indent="0" algn="r" rtl="0">
              <a:spcBef>
                <a:spcPts val="0"/>
              </a:spcBef>
              <a:spcAft>
                <a:spcPts val="0"/>
              </a:spcAft>
              <a:buNone/>
            </a:pPr>
            <a:r>
              <a:rPr lang="en-US"/>
              <a:t>www.eaquals.org </a:t>
            </a:r>
            <a:fld id="{00000000-1234-1234-1234-123412341234}" type="slidenum">
              <a:rPr lang="en-US">
                <a:solidFill>
                  <a:srgbClr val="FFFFFF"/>
                </a:solidFill>
              </a:rPr>
              <a:pPr marL="0" lvl="0" indent="0" algn="r" rtl="0">
                <a:spcBef>
                  <a:spcPts val="0"/>
                </a:spcBef>
                <a:spcAft>
                  <a:spcPts val="0"/>
                </a:spcAft>
                <a:buNone/>
              </a:pPr>
              <a:t>‹#›</a:t>
            </a:fld>
            <a:endParaRPr>
              <a:solidFill>
                <a:srgbClr val="FFFFFF"/>
              </a:solidFill>
            </a:endParaRPr>
          </a:p>
        </p:txBody>
      </p:sp>
      <p:pic>
        <p:nvPicPr>
          <p:cNvPr id="23" name="Google Shape;23;p24" descr="Eaquals Logo White.eps"/>
          <p:cNvPicPr preferRelativeResize="0"/>
          <p:nvPr/>
        </p:nvPicPr>
        <p:blipFill rotWithShape="1">
          <a:blip r:embed="rId3">
            <a:alphaModFix/>
          </a:blip>
          <a:srcRect/>
          <a:stretch/>
        </p:blipFill>
        <p:spPr>
          <a:xfrm>
            <a:off x="6345618" y="341054"/>
            <a:ext cx="2249121" cy="11346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26"/>
          <p:cNvSpPr txBox="1">
            <a:spLocks noGrp="1"/>
          </p:cNvSpPr>
          <p:nvPr>
            <p:ph type="title"/>
          </p:nvPr>
        </p:nvSpPr>
        <p:spPr>
          <a:xfrm>
            <a:off x="457200" y="502692"/>
            <a:ext cx="7066149" cy="116413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6"/>
          <p:cNvSpPr txBox="1">
            <a:spLocks noGrp="1"/>
          </p:cNvSpPr>
          <p:nvPr>
            <p:ph type="body" idx="1"/>
          </p:nvPr>
        </p:nvSpPr>
        <p:spPr>
          <a:xfrm>
            <a:off x="457200" y="2046045"/>
            <a:ext cx="7066149" cy="408011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p26"/>
          <p:cNvSpPr txBox="1">
            <a:spLocks noGrp="1"/>
          </p:cNvSpPr>
          <p:nvPr>
            <p:ph type="dt" idx="10"/>
          </p:nvPr>
        </p:nvSpPr>
        <p:spPr>
          <a:xfrm>
            <a:off x="457200" y="6356350"/>
            <a:ext cx="143907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6"/>
          <p:cNvSpPr txBox="1">
            <a:spLocks noGrp="1"/>
          </p:cNvSpPr>
          <p:nvPr>
            <p:ph type="ftr" idx="11"/>
          </p:nvPr>
        </p:nvSpPr>
        <p:spPr>
          <a:xfrm>
            <a:off x="1896272" y="6356350"/>
            <a:ext cx="412352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9pPr>
          </a:lstStyle>
          <a:p>
            <a:pPr marL="0" lvl="0" indent="0" algn="r" rtl="0">
              <a:spcBef>
                <a:spcPts val="0"/>
              </a:spcBef>
              <a:spcAft>
                <a:spcPts val="0"/>
              </a:spcAft>
              <a:buNone/>
            </a:pPr>
            <a:r>
              <a:rPr lang="en-US"/>
              <a:t>www.eaquals.org</a:t>
            </a:r>
            <a:r>
              <a:rPr lang="en-US">
                <a:solidFill>
                  <a:srgbClr val="FFCC00"/>
                </a:solidFill>
              </a:rPr>
              <a:t>  </a:t>
            </a:r>
            <a:fld id="{00000000-1234-1234-1234-123412341234}" type="slidenum">
              <a:rPr lang="en-US">
                <a:solidFill>
                  <a:schemeClr val="dk2"/>
                </a:solidFill>
              </a:rPr>
              <a:pPr marL="0" lvl="0" indent="0" algn="r" rtl="0">
                <a:spcBef>
                  <a:spcPts val="0"/>
                </a:spcBef>
                <a:spcAft>
                  <a:spcPts val="0"/>
                </a:spcAft>
                <a:buNone/>
              </a:pPr>
              <a:t>‹#›</a:t>
            </a:fld>
            <a:endParaRPr>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
        <p:nvSpPr>
          <p:cNvPr id="31" name="Google Shape;31;p25"/>
          <p:cNvSpPr txBox="1">
            <a:spLocks noGrp="1"/>
          </p:cNvSpPr>
          <p:nvPr>
            <p:ph type="dt" idx="10"/>
          </p:nvPr>
        </p:nvSpPr>
        <p:spPr>
          <a:xfrm>
            <a:off x="457200" y="6356350"/>
            <a:ext cx="143907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5"/>
          <p:cNvSpPr txBox="1">
            <a:spLocks noGrp="1"/>
          </p:cNvSpPr>
          <p:nvPr>
            <p:ph type="ftr" idx="11"/>
          </p:nvPr>
        </p:nvSpPr>
        <p:spPr>
          <a:xfrm>
            <a:off x="1896272" y="6356350"/>
            <a:ext cx="412352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9pPr>
          </a:lstStyle>
          <a:p>
            <a:pPr marL="0" lvl="0" indent="0" algn="r" rtl="0">
              <a:spcBef>
                <a:spcPts val="0"/>
              </a:spcBef>
              <a:spcAft>
                <a:spcPts val="0"/>
              </a:spcAft>
              <a:buNone/>
            </a:pPr>
            <a:r>
              <a:rPr lang="en-US"/>
              <a:t>www.eaquals.org</a:t>
            </a:r>
            <a:r>
              <a:rPr lang="en-US">
                <a:solidFill>
                  <a:srgbClr val="FFCC00"/>
                </a:solidFill>
              </a:rPr>
              <a:t>  </a:t>
            </a:r>
            <a:fld id="{00000000-1234-1234-1234-123412341234}" type="slidenum">
              <a:rPr lang="en-US">
                <a:solidFill>
                  <a:schemeClr val="dk2"/>
                </a:solidFill>
              </a:rPr>
              <a:pPr marL="0" lvl="0" indent="0" algn="r" rtl="0">
                <a:spcBef>
                  <a:spcPts val="0"/>
                </a:spcBef>
                <a:spcAft>
                  <a:spcPts val="0"/>
                </a:spcAft>
                <a:buNone/>
              </a:pPr>
              <a:t>‹#›</a:t>
            </a:fld>
            <a:endParaRPr>
              <a:solidFill>
                <a:schemeClr val="dk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27"/>
          <p:cNvSpPr txBox="1">
            <a:spLocks noGrp="1"/>
          </p:cNvSpPr>
          <p:nvPr>
            <p:ph type="title"/>
          </p:nvPr>
        </p:nvSpPr>
        <p:spPr>
          <a:xfrm>
            <a:off x="457200" y="502692"/>
            <a:ext cx="7066149" cy="116413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dt" idx="10"/>
          </p:nvPr>
        </p:nvSpPr>
        <p:spPr>
          <a:xfrm>
            <a:off x="457200" y="6356350"/>
            <a:ext cx="143907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7"/>
          <p:cNvSpPr txBox="1">
            <a:spLocks noGrp="1"/>
          </p:cNvSpPr>
          <p:nvPr>
            <p:ph type="ftr" idx="11"/>
          </p:nvPr>
        </p:nvSpPr>
        <p:spPr>
          <a:xfrm>
            <a:off x="1896272" y="6356350"/>
            <a:ext cx="412352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9pPr>
          </a:lstStyle>
          <a:p>
            <a:pPr marL="0" lvl="0" indent="0" algn="r" rtl="0">
              <a:spcBef>
                <a:spcPts val="0"/>
              </a:spcBef>
              <a:spcAft>
                <a:spcPts val="0"/>
              </a:spcAft>
              <a:buNone/>
            </a:pPr>
            <a:r>
              <a:rPr lang="en-US"/>
              <a:t>www.eaquals.org</a:t>
            </a:r>
            <a:r>
              <a:rPr lang="en-US">
                <a:solidFill>
                  <a:srgbClr val="FFCC00"/>
                </a:solidFill>
              </a:rPr>
              <a:t>  </a:t>
            </a:r>
            <a:fld id="{00000000-1234-1234-1234-123412341234}" type="slidenum">
              <a:rPr lang="en-US">
                <a:solidFill>
                  <a:schemeClr val="dk2"/>
                </a:solidFill>
              </a:rPr>
              <a:pPr marL="0" lvl="0" indent="0" algn="r" rtl="0">
                <a:spcBef>
                  <a:spcPts val="0"/>
                </a:spcBef>
                <a:spcAft>
                  <a:spcPts val="0"/>
                </a:spcAft>
                <a:buNone/>
              </a:pPr>
              <a:t>‹#›</a:t>
            </a:fld>
            <a:endParaRPr>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28"/>
          <p:cNvSpPr txBox="1">
            <a:spLocks noGrp="1"/>
          </p:cNvSpPr>
          <p:nvPr>
            <p:ph type="title"/>
          </p:nvPr>
        </p:nvSpPr>
        <p:spPr>
          <a:xfrm>
            <a:off x="457200" y="502692"/>
            <a:ext cx="7066149" cy="116413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8"/>
          <p:cNvSpPr txBox="1">
            <a:spLocks noGrp="1"/>
          </p:cNvSpPr>
          <p:nvPr>
            <p:ph type="body" idx="1"/>
          </p:nvPr>
        </p:nvSpPr>
        <p:spPr>
          <a:xfrm>
            <a:off x="457200" y="1940215"/>
            <a:ext cx="4038600" cy="418594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 name="Google Shape;42;p28"/>
          <p:cNvSpPr txBox="1">
            <a:spLocks noGrp="1"/>
          </p:cNvSpPr>
          <p:nvPr>
            <p:ph type="body" idx="2"/>
          </p:nvPr>
        </p:nvSpPr>
        <p:spPr>
          <a:xfrm>
            <a:off x="4648200" y="1940215"/>
            <a:ext cx="4038600" cy="418594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3" name="Google Shape;43;p28"/>
          <p:cNvSpPr txBox="1">
            <a:spLocks noGrp="1"/>
          </p:cNvSpPr>
          <p:nvPr>
            <p:ph type="dt" idx="10"/>
          </p:nvPr>
        </p:nvSpPr>
        <p:spPr>
          <a:xfrm>
            <a:off x="457200" y="6356350"/>
            <a:ext cx="143907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8"/>
          <p:cNvSpPr txBox="1"/>
          <p:nvPr/>
        </p:nvSpPr>
        <p:spPr>
          <a:xfrm>
            <a:off x="2048672" y="6362487"/>
            <a:ext cx="4123528"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Arial"/>
                <a:ea typeface="Arial"/>
                <a:cs typeface="Arial"/>
                <a:sym typeface="Arial"/>
              </a:rPr>
              <a:t>Eaquals International Conference, Riga, 27 – 29 April 2017</a:t>
            </a:r>
            <a:endParaRPr sz="1000" b="0" i="0" u="none" strike="noStrike" cap="none">
              <a:solidFill>
                <a:schemeClr val="dk2"/>
              </a:solidFill>
              <a:latin typeface="Arial"/>
              <a:ea typeface="Arial"/>
              <a:cs typeface="Arial"/>
              <a:sym typeface="Arial"/>
            </a:endParaRPr>
          </a:p>
        </p:txBody>
      </p:sp>
      <p:sp>
        <p:nvSpPr>
          <p:cNvPr id="45" name="Google Shape;45;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9pPr>
          </a:lstStyle>
          <a:p>
            <a:pPr marL="0" lvl="0" indent="0" algn="r" rtl="0">
              <a:spcBef>
                <a:spcPts val="0"/>
              </a:spcBef>
              <a:spcAft>
                <a:spcPts val="0"/>
              </a:spcAft>
              <a:buNone/>
            </a:pPr>
            <a:r>
              <a:rPr lang="en-US"/>
              <a:t>www.eaquals.org</a:t>
            </a:r>
            <a:r>
              <a:rPr lang="en-US">
                <a:solidFill>
                  <a:srgbClr val="FFCC00"/>
                </a:solidFill>
              </a:rPr>
              <a:t>  </a:t>
            </a:r>
            <a:fld id="{00000000-1234-1234-1234-123412341234}" type="slidenum">
              <a:rPr lang="en-US">
                <a:solidFill>
                  <a:schemeClr val="dk2"/>
                </a:solidFill>
              </a:rPr>
              <a:pPr marL="0" lvl="0" indent="0" algn="r" rtl="0">
                <a:spcBef>
                  <a:spcPts val="0"/>
                </a:spcBef>
                <a:spcAft>
                  <a:spcPts val="0"/>
                </a:spcAft>
                <a:buNone/>
              </a:pPr>
              <a:t>‹#›</a:t>
            </a:fld>
            <a:endParaRPr>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29"/>
          <p:cNvSpPr txBox="1">
            <a:spLocks noGrp="1"/>
          </p:cNvSpPr>
          <p:nvPr>
            <p:ph type="title"/>
          </p:nvPr>
        </p:nvSpPr>
        <p:spPr>
          <a:xfrm>
            <a:off x="457200" y="873097"/>
            <a:ext cx="3008313" cy="11620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9"/>
          <p:cNvSpPr txBox="1">
            <a:spLocks noGrp="1"/>
          </p:cNvSpPr>
          <p:nvPr>
            <p:ph type="body" idx="1"/>
          </p:nvPr>
        </p:nvSpPr>
        <p:spPr>
          <a:xfrm>
            <a:off x="3575050" y="873097"/>
            <a:ext cx="5111750" cy="5253066"/>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sz="3200"/>
            </a:lvl1pPr>
            <a:lvl2pPr marL="914400" lvl="1" indent="-406400" algn="l">
              <a:lnSpc>
                <a:spcPct val="100000"/>
              </a:lnSpc>
              <a:spcBef>
                <a:spcPts val="560"/>
              </a:spcBef>
              <a:spcAft>
                <a:spcPts val="0"/>
              </a:spcAft>
              <a:buSzPts val="2800"/>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49" name="Google Shape;49;p29"/>
          <p:cNvSpPr txBox="1">
            <a:spLocks noGrp="1"/>
          </p:cNvSpPr>
          <p:nvPr>
            <p:ph type="body" idx="2"/>
          </p:nvPr>
        </p:nvSpPr>
        <p:spPr>
          <a:xfrm>
            <a:off x="457200" y="2257705"/>
            <a:ext cx="3008313" cy="386845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0" name="Google Shape;50;p29"/>
          <p:cNvSpPr txBox="1">
            <a:spLocks noGrp="1"/>
          </p:cNvSpPr>
          <p:nvPr>
            <p:ph type="dt" idx="10"/>
          </p:nvPr>
        </p:nvSpPr>
        <p:spPr>
          <a:xfrm>
            <a:off x="457200" y="6356350"/>
            <a:ext cx="143907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9"/>
          <p:cNvSpPr txBox="1">
            <a:spLocks noGrp="1"/>
          </p:cNvSpPr>
          <p:nvPr>
            <p:ph type="ftr" idx="11"/>
          </p:nvPr>
        </p:nvSpPr>
        <p:spPr>
          <a:xfrm>
            <a:off x="1896272" y="6356350"/>
            <a:ext cx="412352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9pPr>
          </a:lstStyle>
          <a:p>
            <a:pPr marL="0" lvl="0" indent="0" algn="r" rtl="0">
              <a:spcBef>
                <a:spcPts val="0"/>
              </a:spcBef>
              <a:spcAft>
                <a:spcPts val="0"/>
              </a:spcAft>
              <a:buNone/>
            </a:pPr>
            <a:r>
              <a:rPr lang="en-US"/>
              <a:t>www.eaquals.org</a:t>
            </a:r>
            <a:r>
              <a:rPr lang="en-US">
                <a:solidFill>
                  <a:srgbClr val="FFCC00"/>
                </a:solidFill>
              </a:rPr>
              <a:t>  </a:t>
            </a:r>
            <a:fld id="{00000000-1234-1234-1234-123412341234}" type="slidenum">
              <a:rPr lang="en-US">
                <a:solidFill>
                  <a:schemeClr val="dk2"/>
                </a:solidFill>
              </a:rPr>
              <a:pPr marL="0" lvl="0" indent="0" algn="r" rtl="0">
                <a:spcBef>
                  <a:spcPts val="0"/>
                </a:spcBef>
                <a:spcAft>
                  <a:spcPts val="0"/>
                </a:spcAft>
                <a:buNone/>
              </a:pPr>
              <a:t>‹#›</a:t>
            </a:fld>
            <a:endParaRPr>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
        <p:cNvGrpSpPr/>
        <p:nvPr/>
      </p:nvGrpSpPr>
      <p:grpSpPr>
        <a:xfrm>
          <a:off x="0" y="0"/>
          <a:ext cx="0" cy="0"/>
          <a:chOff x="0" y="0"/>
          <a:chExt cx="0" cy="0"/>
        </a:xfrm>
      </p:grpSpPr>
      <p:sp>
        <p:nvSpPr>
          <p:cNvPr id="54" name="Google Shape;54;p30"/>
          <p:cNvSpPr txBox="1">
            <a:spLocks noGrp="1"/>
          </p:cNvSpPr>
          <p:nvPr>
            <p:ph type="title"/>
          </p:nvPr>
        </p:nvSpPr>
        <p:spPr>
          <a:xfrm>
            <a:off x="457200" y="4800600"/>
            <a:ext cx="7066148" cy="5667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0"/>
          <p:cNvSpPr>
            <a:spLocks noGrp="1"/>
          </p:cNvSpPr>
          <p:nvPr>
            <p:ph type="pic" idx="2"/>
          </p:nvPr>
        </p:nvSpPr>
        <p:spPr>
          <a:xfrm>
            <a:off x="457199" y="837819"/>
            <a:ext cx="7066149" cy="3889755"/>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2"/>
              </a:buClr>
              <a:buSzPts val="3200"/>
              <a:buFont typeface="Arial"/>
              <a:buNone/>
              <a:defRPr sz="3200" b="1" i="0" u="none" strike="noStrike" cap="none">
                <a:solidFill>
                  <a:schemeClr val="dk2"/>
                </a:solidFill>
                <a:latin typeface="Arial"/>
                <a:ea typeface="Arial"/>
                <a:cs typeface="Arial"/>
                <a:sym typeface="Arial"/>
              </a:defRPr>
            </a:lvl1pPr>
            <a:lvl2pPr marR="0" lvl="1" algn="l" rtl="0">
              <a:lnSpc>
                <a:spcPct val="100000"/>
              </a:lnSpc>
              <a:spcBef>
                <a:spcPts val="56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2"/>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2"/>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2"/>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56" name="Google Shape;56;p30"/>
          <p:cNvSpPr txBox="1">
            <a:spLocks noGrp="1"/>
          </p:cNvSpPr>
          <p:nvPr>
            <p:ph type="body" idx="1"/>
          </p:nvPr>
        </p:nvSpPr>
        <p:spPr>
          <a:xfrm>
            <a:off x="457200" y="5367338"/>
            <a:ext cx="7066148"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7" name="Google Shape;57;p30"/>
          <p:cNvSpPr txBox="1">
            <a:spLocks noGrp="1"/>
          </p:cNvSpPr>
          <p:nvPr>
            <p:ph type="dt" idx="10"/>
          </p:nvPr>
        </p:nvSpPr>
        <p:spPr>
          <a:xfrm>
            <a:off x="457200" y="6356350"/>
            <a:ext cx="143907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0"/>
          <p:cNvSpPr txBox="1">
            <a:spLocks noGrp="1"/>
          </p:cNvSpPr>
          <p:nvPr>
            <p:ph type="ftr" idx="11"/>
          </p:nvPr>
        </p:nvSpPr>
        <p:spPr>
          <a:xfrm>
            <a:off x="1896272" y="6356350"/>
            <a:ext cx="412352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rgbClr val="263B86"/>
                </a:solidFill>
                <a:latin typeface="Arial"/>
                <a:ea typeface="Arial"/>
                <a:cs typeface="Arial"/>
                <a:sym typeface="Arial"/>
              </a:defRPr>
            </a:lvl9pPr>
          </a:lstStyle>
          <a:p>
            <a:pPr marL="0" lvl="0" indent="0" algn="r" rtl="0">
              <a:spcBef>
                <a:spcPts val="0"/>
              </a:spcBef>
              <a:spcAft>
                <a:spcPts val="0"/>
              </a:spcAft>
              <a:buNone/>
            </a:pPr>
            <a:r>
              <a:rPr lang="en-US"/>
              <a:t>www.eaquals.org</a:t>
            </a:r>
            <a:r>
              <a:rPr lang="en-US">
                <a:solidFill>
                  <a:srgbClr val="FFCC00"/>
                </a:solidFill>
              </a:rPr>
              <a:t>  </a:t>
            </a:r>
            <a:fld id="{00000000-1234-1234-1234-123412341234}" type="slidenum">
              <a:rPr lang="en-US">
                <a:solidFill>
                  <a:schemeClr val="dk2"/>
                </a:solidFill>
              </a:rPr>
              <a:pPr marL="0" lvl="0" indent="0" algn="r" rtl="0">
                <a:spcBef>
                  <a:spcPts val="0"/>
                </a:spcBef>
                <a:spcAft>
                  <a:spcPts val="0"/>
                </a:spcAft>
                <a:buNone/>
              </a:pPr>
              <a:t>‹#›</a:t>
            </a:fld>
            <a:endParaRPr>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457200" y="502692"/>
            <a:ext cx="7066149" cy="116413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2"/>
              </a:buClr>
              <a:buSzPts val="3800"/>
              <a:buFont typeface="Arial"/>
              <a:buNone/>
              <a:defRPr sz="3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457200" y="2046045"/>
            <a:ext cx="7066149" cy="408011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2"/>
              </a:buClr>
              <a:buSzPts val="3200"/>
              <a:buFont typeface="Arial"/>
              <a:buChar char="•"/>
              <a:defRPr sz="3200" b="1" i="0" u="none" strike="noStrike" cap="none">
                <a:solidFill>
                  <a:schemeClr val="dk2"/>
                </a:solidFill>
                <a:latin typeface="Arial"/>
                <a:ea typeface="Arial"/>
                <a:cs typeface="Arial"/>
                <a:sym typeface="Arial"/>
              </a:defRPr>
            </a:lvl1pPr>
            <a:lvl2pPr marL="914400" marR="0" lvl="1" indent="-406400" algn="l" rtl="0">
              <a:lnSpc>
                <a:spcPct val="100000"/>
              </a:lnSpc>
              <a:spcBef>
                <a:spcPts val="560"/>
              </a:spcBef>
              <a:spcAft>
                <a:spcPts val="0"/>
              </a:spcAft>
              <a:buClr>
                <a:schemeClr val="dk2"/>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23"/>
          <p:cNvSpPr txBox="1">
            <a:spLocks noGrp="1"/>
          </p:cNvSpPr>
          <p:nvPr>
            <p:ph type="dt" idx="10"/>
          </p:nvPr>
        </p:nvSpPr>
        <p:spPr>
          <a:xfrm>
            <a:off x="457200" y="6356350"/>
            <a:ext cx="143907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3"/>
          <p:cNvSpPr txBox="1">
            <a:spLocks noGrp="1"/>
          </p:cNvSpPr>
          <p:nvPr>
            <p:ph type="ftr" idx="11"/>
          </p:nvPr>
        </p:nvSpPr>
        <p:spPr>
          <a:xfrm>
            <a:off x="1896272" y="6356350"/>
            <a:ext cx="4123528"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5" name="Google Shape;15;p23"/>
          <p:cNvPicPr preferRelativeResize="0"/>
          <p:nvPr/>
        </p:nvPicPr>
        <p:blipFill rotWithShape="1">
          <a:blip r:embed="rId9">
            <a:alphaModFix/>
          </a:blip>
          <a:srcRect/>
          <a:stretch/>
        </p:blipFill>
        <p:spPr>
          <a:xfrm>
            <a:off x="6345617" y="253372"/>
            <a:ext cx="2249121" cy="11350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123.png"/></Relationships>
</file>

<file path=ppt/slides/_rels/slide12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2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1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5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5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www.eaquals.org/" TargetMode="External"/><Relationship Id="rId2" Type="http://schemas.openxmlformats.org/officeDocument/2006/relationships/notesSlide" Target="../notesSlides/notesSlide156.xml"/><Relationship Id="rId1" Type="http://schemas.openxmlformats.org/officeDocument/2006/relationships/slideLayout" Target="../slideLayouts/slideLayout1.xml"/><Relationship Id="rId4" Type="http://schemas.openxmlformats.org/officeDocument/2006/relationships/hyperlink" Target="mailto:info@eaquals.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analytics.google.com/analytics/academy/course/7/unit/1/lesson/5"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ga-dev-tools.appspot.com/campaign-url-builder/"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analytics.blogspot.com/" TargetMode="External"/><Relationship Id="rId5" Type="http://schemas.openxmlformats.org/officeDocument/2006/relationships/hyperlink" Target="https://tagmanager.google.com/" TargetMode="External"/><Relationship Id="rId4" Type="http://schemas.openxmlformats.org/officeDocument/2006/relationships/hyperlink" Target="https://analytics.google.com/analytics/academy/"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hyperlink" Target="https://moz.com/beginners-guide-to-seo"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8.xml"/><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g70c9658d7c_0_782"/>
          <p:cNvSpPr txBox="1">
            <a:spLocks noGrp="1"/>
          </p:cNvSpPr>
          <p:nvPr>
            <p:ph type="ctrTitle"/>
          </p:nvPr>
        </p:nvSpPr>
        <p:spPr>
          <a:xfrm>
            <a:off x="685800" y="2247255"/>
            <a:ext cx="7869300" cy="135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800"/>
              <a:buFont typeface="Arial"/>
              <a:buNone/>
            </a:pPr>
            <a:r>
              <a:rPr lang="en-US"/>
              <a:t>Google Analytics Workshop for Language Schools</a:t>
            </a:r>
            <a:endParaRPr/>
          </a:p>
        </p:txBody>
      </p:sp>
      <p:sp>
        <p:nvSpPr>
          <p:cNvPr id="65" name="Google Shape;65;g70c9658d7c_0_782"/>
          <p:cNvSpPr txBox="1">
            <a:spLocks noGrp="1"/>
          </p:cNvSpPr>
          <p:nvPr>
            <p:ph type="subTitle" idx="1"/>
          </p:nvPr>
        </p:nvSpPr>
        <p:spPr>
          <a:xfrm>
            <a:off x="685800" y="3886200"/>
            <a:ext cx="7869300" cy="138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Presented by</a:t>
            </a:r>
            <a:endParaRPr/>
          </a:p>
          <a:p>
            <a:pPr marL="0" lvl="0" indent="0" algn="l" rtl="0">
              <a:lnSpc>
                <a:spcPct val="100000"/>
              </a:lnSpc>
              <a:spcBef>
                <a:spcPts val="360"/>
              </a:spcBef>
              <a:spcAft>
                <a:spcPts val="0"/>
              </a:spcAft>
              <a:buSzPts val="1800"/>
              <a:buNone/>
            </a:pPr>
            <a:r>
              <a:rPr lang="en-US"/>
              <a:t>Philippe Taza</a:t>
            </a:r>
            <a:endParaRPr/>
          </a:p>
          <a:p>
            <a:pPr marL="0" lvl="0" indent="0" algn="l" rtl="0">
              <a:lnSpc>
                <a:spcPct val="100000"/>
              </a:lnSpc>
              <a:spcBef>
                <a:spcPts val="360"/>
              </a:spcBef>
              <a:spcAft>
                <a:spcPts val="0"/>
              </a:spcAft>
              <a:buSzPts val="1800"/>
              <a:buNone/>
            </a:pPr>
            <a:r>
              <a:rPr lang="en-US"/>
              <a:t>CEO, Higher Education Marketing</a:t>
            </a:r>
            <a:endParaRPr/>
          </a:p>
        </p:txBody>
      </p:sp>
      <p:sp>
        <p:nvSpPr>
          <p:cNvPr id="66" name="Google Shape;66;g70c9658d7c_0_782"/>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200">
                <a:solidFill>
                  <a:schemeClr val="lt1"/>
                </a:solidFill>
              </a:rPr>
              <a:t>©Eaquals </a:t>
            </a:r>
            <a:endParaRPr sz="1200">
              <a:solidFill>
                <a:schemeClr val="lt1"/>
              </a:solidFill>
            </a:endParaRPr>
          </a:p>
        </p:txBody>
      </p:sp>
      <p:sp>
        <p:nvSpPr>
          <p:cNvPr id="67" name="Google Shape;67;g70c9658d7c_0_782"/>
          <p:cNvSpPr txBox="1">
            <a:spLocks noGrp="1"/>
          </p:cNvSpPr>
          <p:nvPr>
            <p:ph type="ftr" idx="11"/>
          </p:nvPr>
        </p:nvSpPr>
        <p:spPr>
          <a:xfrm>
            <a:off x="1896271" y="6370475"/>
            <a:ext cx="4783500" cy="351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en-US" sz="1200" b="1" i="0" u="none" strike="noStrike" cap="none">
                <a:solidFill>
                  <a:srgbClr val="FFCC00"/>
                </a:solidFill>
                <a:latin typeface="Arial"/>
                <a:ea typeface="Arial"/>
                <a:cs typeface="Arial"/>
                <a:sym typeface="Arial"/>
              </a:rPr>
              <a:t>www.eaquals.org</a:t>
            </a:r>
            <a:endParaRPr sz="1200" b="1" i="0" u="none" strike="noStrike" cap="none">
              <a:solidFill>
                <a:srgbClr val="FFCC00"/>
              </a:solidFill>
              <a:latin typeface="Arial"/>
              <a:ea typeface="Arial"/>
              <a:cs typeface="Arial"/>
              <a:sym typeface="Arial"/>
            </a:endParaRPr>
          </a:p>
        </p:txBody>
      </p:sp>
      <p:sp>
        <p:nvSpPr>
          <p:cNvPr id="68" name="Google Shape;68;g70c9658d7c_0_782"/>
          <p:cNvSpPr txBox="1"/>
          <p:nvPr/>
        </p:nvSpPr>
        <p:spPr>
          <a:xfrm>
            <a:off x="7051729" y="6356349"/>
            <a:ext cx="1617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#eaquals19krakow</a:t>
            </a:r>
            <a:endParaRPr sz="1200" b="1" i="0" u="none" strike="noStrike" cap="non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70c9658d7c_0_836"/>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Remove internal traffic – </a:t>
            </a:r>
            <a:br>
              <a:rPr lang="en-US"/>
            </a:br>
            <a:r>
              <a:rPr lang="en-US"/>
              <a:t>set up an IP Filter</a:t>
            </a:r>
            <a:endParaRPr/>
          </a:p>
        </p:txBody>
      </p:sp>
      <p:sp>
        <p:nvSpPr>
          <p:cNvPr id="162" name="Google Shape;162;g70c9658d7c_0_836"/>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163" name="Google Shape;163;g70c9658d7c_0_8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10</a:t>
            </a:fld>
            <a:endParaRPr>
              <a:solidFill>
                <a:schemeClr val="dk2"/>
              </a:solidFill>
            </a:endParaRPr>
          </a:p>
        </p:txBody>
      </p:sp>
      <p:pic>
        <p:nvPicPr>
          <p:cNvPr id="164" name="Google Shape;164;g70c9658d7c_0_836" descr="C:\Users\admin\AppData\Local\Temp\SNAGHTML38be6e9.PNG"/>
          <p:cNvPicPr preferRelativeResize="0"/>
          <p:nvPr/>
        </p:nvPicPr>
        <p:blipFill rotWithShape="1">
          <a:blip r:embed="rId3">
            <a:alphaModFix/>
          </a:blip>
          <a:srcRect/>
          <a:stretch/>
        </p:blipFill>
        <p:spPr>
          <a:xfrm>
            <a:off x="762000" y="2105971"/>
            <a:ext cx="7620000" cy="33528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g6b0e8910c7_0_666"/>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027" name="Google Shape;1027;g6b0e8910c7_0_666"/>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100</a:t>
            </a:fld>
            <a:endParaRPr>
              <a:solidFill>
                <a:schemeClr val="dk2"/>
              </a:solidFill>
            </a:endParaRPr>
          </a:p>
        </p:txBody>
      </p:sp>
      <p:sp>
        <p:nvSpPr>
          <p:cNvPr id="1028" name="Google Shape;1028;g6b0e8910c7_0_666"/>
          <p:cNvSpPr txBox="1">
            <a:spLocks noGrp="1"/>
          </p:cNvSpPr>
          <p:nvPr>
            <p:ph type="title"/>
          </p:nvPr>
        </p:nvSpPr>
        <p:spPr>
          <a:xfrm>
            <a:off x="432470" y="295275"/>
            <a:ext cx="5421900" cy="1104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a:t>Preview your ads</a:t>
            </a:r>
            <a:br>
              <a:rPr lang="en-US"/>
            </a:br>
            <a:r>
              <a:rPr lang="en-US"/>
              <a:t>by placement</a:t>
            </a:r>
            <a:endParaRPr/>
          </a:p>
        </p:txBody>
      </p:sp>
      <p:pic>
        <p:nvPicPr>
          <p:cNvPr id="1029" name="Google Shape;1029;g6b0e8910c7_0_666"/>
          <p:cNvPicPr preferRelativeResize="0"/>
          <p:nvPr/>
        </p:nvPicPr>
        <p:blipFill rotWithShape="1">
          <a:blip r:embed="rId3">
            <a:alphaModFix/>
          </a:blip>
          <a:srcRect b="51501"/>
          <a:stretch/>
        </p:blipFill>
        <p:spPr>
          <a:xfrm>
            <a:off x="326050" y="1885100"/>
            <a:ext cx="8491900" cy="332422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g744b162090_0_31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036" name="Google Shape;1036;g744b162090_0_312"/>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101</a:t>
            </a:fld>
            <a:endParaRPr>
              <a:solidFill>
                <a:schemeClr val="dk2"/>
              </a:solidFill>
            </a:endParaRPr>
          </a:p>
        </p:txBody>
      </p:sp>
      <p:sp>
        <p:nvSpPr>
          <p:cNvPr id="1037" name="Google Shape;1037;g744b162090_0_312"/>
          <p:cNvSpPr txBox="1">
            <a:spLocks noGrp="1"/>
          </p:cNvSpPr>
          <p:nvPr>
            <p:ph type="title"/>
          </p:nvPr>
        </p:nvSpPr>
        <p:spPr>
          <a:xfrm>
            <a:off x="432470" y="371475"/>
            <a:ext cx="5421900" cy="1104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a:t>Preview your ads</a:t>
            </a:r>
            <a:br>
              <a:rPr lang="en-US"/>
            </a:br>
            <a:r>
              <a:rPr lang="en-US"/>
              <a:t>by placement</a:t>
            </a:r>
            <a:endParaRPr/>
          </a:p>
        </p:txBody>
      </p:sp>
      <p:pic>
        <p:nvPicPr>
          <p:cNvPr id="1038" name="Google Shape;1038;g744b162090_0_312"/>
          <p:cNvPicPr preferRelativeResize="0"/>
          <p:nvPr/>
        </p:nvPicPr>
        <p:blipFill rotWithShape="1">
          <a:blip r:embed="rId3">
            <a:alphaModFix/>
          </a:blip>
          <a:srcRect t="49220"/>
          <a:stretch/>
        </p:blipFill>
        <p:spPr>
          <a:xfrm>
            <a:off x="282350" y="1957450"/>
            <a:ext cx="8579301" cy="3516376"/>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Google Shape;1044;g6b0e8910c7_0_677"/>
          <p:cNvPicPr preferRelativeResize="0"/>
          <p:nvPr/>
        </p:nvPicPr>
        <p:blipFill rotWithShape="1">
          <a:blip r:embed="rId3">
            <a:alphaModFix/>
          </a:blip>
          <a:srcRect/>
          <a:stretch/>
        </p:blipFill>
        <p:spPr>
          <a:xfrm>
            <a:off x="0" y="1586023"/>
            <a:ext cx="9144000" cy="3685953"/>
          </a:xfrm>
          <a:prstGeom prst="rect">
            <a:avLst/>
          </a:prstGeom>
          <a:noFill/>
          <a:ln>
            <a:noFill/>
          </a:ln>
        </p:spPr>
      </p:pic>
      <p:sp>
        <p:nvSpPr>
          <p:cNvPr id="1045" name="Google Shape;1045;g6b0e8910c7_0_677"/>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046" name="Google Shape;1046;g6b0e8910c7_0_677"/>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102</a:t>
            </a:fld>
            <a:endParaRPr>
              <a:solidFill>
                <a:schemeClr val="dk2"/>
              </a:solidFill>
            </a:endParaRPr>
          </a:p>
        </p:txBody>
      </p:sp>
      <p:sp>
        <p:nvSpPr>
          <p:cNvPr id="1047" name="Google Shape;1047;g6b0e8910c7_0_677"/>
          <p:cNvSpPr txBox="1">
            <a:spLocks noGrp="1"/>
          </p:cNvSpPr>
          <p:nvPr>
            <p:ph type="title"/>
          </p:nvPr>
        </p:nvSpPr>
        <p:spPr>
          <a:xfrm>
            <a:off x="159925" y="457200"/>
            <a:ext cx="5874600" cy="986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sz="3600"/>
              <a:t>Monitor the performance</a:t>
            </a:r>
            <a:br>
              <a:rPr lang="en-US" sz="3600"/>
            </a:br>
            <a:r>
              <a:rPr lang="en-US" sz="3600"/>
              <a:t>of your ads by placement</a:t>
            </a:r>
            <a:endParaRPr sz="3600"/>
          </a:p>
        </p:txBody>
      </p:sp>
      <p:sp>
        <p:nvSpPr>
          <p:cNvPr id="1048" name="Google Shape;1048;g6b0e8910c7_0_677"/>
          <p:cNvSpPr txBox="1"/>
          <p:nvPr/>
        </p:nvSpPr>
        <p:spPr>
          <a:xfrm>
            <a:off x="852449" y="5546500"/>
            <a:ext cx="74391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Not all placements and devices perform equally</a:t>
            </a:r>
            <a:endParaRPr sz="2400" b="0" i="0" u="none" strike="noStrike" cap="none">
              <a:solidFill>
                <a:schemeClr val="dk2"/>
              </a:solidFill>
              <a:latin typeface="Arial"/>
              <a:ea typeface="Arial"/>
              <a:cs typeface="Arial"/>
              <a:sym typeface="Arial"/>
            </a:endParaRPr>
          </a:p>
        </p:txBody>
      </p:sp>
      <p:cxnSp>
        <p:nvCxnSpPr>
          <p:cNvPr id="1049" name="Google Shape;1049;g6b0e8910c7_0_677"/>
          <p:cNvCxnSpPr/>
          <p:nvPr/>
        </p:nvCxnSpPr>
        <p:spPr>
          <a:xfrm rot="10800000" flipH="1">
            <a:off x="2922975" y="3883400"/>
            <a:ext cx="609600" cy="1743000"/>
          </a:xfrm>
          <a:prstGeom prst="straightConnector1">
            <a:avLst/>
          </a:prstGeom>
          <a:noFill/>
          <a:ln w="38100" cap="flat" cmpd="sng">
            <a:solidFill>
              <a:srgbClr val="4A7DBA"/>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g6b13f3e874_0_12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056" name="Google Shape;1056;g6b13f3e874_0_122"/>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103</a:t>
            </a:fld>
            <a:endParaRPr>
              <a:solidFill>
                <a:schemeClr val="dk2"/>
              </a:solidFill>
            </a:endParaRPr>
          </a:p>
        </p:txBody>
      </p:sp>
      <p:sp>
        <p:nvSpPr>
          <p:cNvPr id="1057" name="Google Shape;1057;g6b13f3e874_0_122"/>
          <p:cNvSpPr txBox="1">
            <a:spLocks noGrp="1"/>
          </p:cNvSpPr>
          <p:nvPr>
            <p:ph type="title"/>
          </p:nvPr>
        </p:nvSpPr>
        <p:spPr>
          <a:xfrm>
            <a:off x="432470" y="381000"/>
            <a:ext cx="5513700" cy="1104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600"/>
              <a:buFont typeface="Open Sans SemiBold"/>
              <a:buNone/>
            </a:pPr>
            <a:r>
              <a:rPr lang="en-US" sz="3600">
                <a:latin typeface="Open Sans"/>
                <a:ea typeface="Open Sans"/>
                <a:cs typeface="Open Sans"/>
                <a:sym typeface="Open Sans"/>
              </a:rPr>
              <a:t>Measure your FB</a:t>
            </a:r>
            <a:br>
              <a:rPr lang="en-US" sz="3600">
                <a:latin typeface="Open Sans"/>
                <a:ea typeface="Open Sans"/>
                <a:cs typeface="Open Sans"/>
                <a:sym typeface="Open Sans"/>
              </a:rPr>
            </a:br>
            <a:r>
              <a:rPr lang="en-US" sz="3600">
                <a:latin typeface="Open Sans"/>
                <a:ea typeface="Open Sans"/>
                <a:cs typeface="Open Sans"/>
                <a:sym typeface="Open Sans"/>
              </a:rPr>
              <a:t>Campaigns in GA</a:t>
            </a:r>
            <a:endParaRPr/>
          </a:p>
        </p:txBody>
      </p:sp>
      <p:pic>
        <p:nvPicPr>
          <p:cNvPr id="1058" name="Google Shape;1058;g6b13f3e874_0_122"/>
          <p:cNvPicPr preferRelativeResize="0"/>
          <p:nvPr/>
        </p:nvPicPr>
        <p:blipFill rotWithShape="1">
          <a:blip r:embed="rId3">
            <a:alphaModFix/>
          </a:blip>
          <a:srcRect/>
          <a:stretch/>
        </p:blipFill>
        <p:spPr>
          <a:xfrm>
            <a:off x="495300" y="1944600"/>
            <a:ext cx="8153400" cy="343852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g744b162090_1_11"/>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065" name="Google Shape;1065;g744b162090_1_11"/>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104</a:t>
            </a:fld>
            <a:endParaRPr>
              <a:solidFill>
                <a:schemeClr val="dk2"/>
              </a:solidFill>
            </a:endParaRPr>
          </a:p>
        </p:txBody>
      </p:sp>
      <p:sp>
        <p:nvSpPr>
          <p:cNvPr id="1066" name="Google Shape;1066;g744b162090_1_11"/>
          <p:cNvSpPr txBox="1">
            <a:spLocks noGrp="1"/>
          </p:cNvSpPr>
          <p:nvPr>
            <p:ph type="title"/>
          </p:nvPr>
        </p:nvSpPr>
        <p:spPr>
          <a:xfrm>
            <a:off x="432470" y="381000"/>
            <a:ext cx="5513700" cy="1104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600"/>
              <a:buFont typeface="Open Sans SemiBold"/>
              <a:buNone/>
            </a:pPr>
            <a:r>
              <a:rPr lang="en-US" sz="3600">
                <a:latin typeface="Open Sans"/>
                <a:ea typeface="Open Sans"/>
                <a:cs typeface="Open Sans"/>
                <a:sym typeface="Open Sans"/>
              </a:rPr>
              <a:t>Track Your FB Campaigns in CRM</a:t>
            </a:r>
            <a:endParaRPr/>
          </a:p>
        </p:txBody>
      </p:sp>
      <p:pic>
        <p:nvPicPr>
          <p:cNvPr id="1067" name="Google Shape;1067;g744b162090_1_11"/>
          <p:cNvPicPr preferRelativeResize="0"/>
          <p:nvPr/>
        </p:nvPicPr>
        <p:blipFill rotWithShape="1">
          <a:blip r:embed="rId3">
            <a:alphaModFix/>
          </a:blip>
          <a:srcRect/>
          <a:stretch/>
        </p:blipFill>
        <p:spPr>
          <a:xfrm>
            <a:off x="152400" y="2132375"/>
            <a:ext cx="8839200" cy="3704971"/>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g6b172dd9a8_0_16"/>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200" b="1"/>
              <a:t>©Eaquals</a:t>
            </a:r>
            <a:r>
              <a:rPr lang="en-US"/>
              <a:t>	</a:t>
            </a:r>
            <a:endParaRPr/>
          </a:p>
        </p:txBody>
      </p:sp>
      <p:sp>
        <p:nvSpPr>
          <p:cNvPr id="1074" name="Google Shape;1074;g6b172dd9a8_0_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solidFill>
                  <a:srgbClr val="FFCC00"/>
                </a:solidFill>
              </a:rPr>
              <a:t>www.eaquals.org </a:t>
            </a:r>
            <a:fld id="{00000000-1234-1234-1234-123412341234}" type="slidenum">
              <a:rPr lang="en-US">
                <a:solidFill>
                  <a:srgbClr val="FFFFFF"/>
                </a:solidFill>
              </a:rPr>
              <a:pPr marL="0" lvl="0" indent="0" algn="r" rtl="0">
                <a:lnSpc>
                  <a:spcPct val="100000"/>
                </a:lnSpc>
                <a:spcBef>
                  <a:spcPts val="0"/>
                </a:spcBef>
                <a:spcAft>
                  <a:spcPts val="0"/>
                </a:spcAft>
                <a:buClr>
                  <a:srgbClr val="000000"/>
                </a:buClr>
                <a:buSzPts val="1000"/>
                <a:buFont typeface="Arial"/>
                <a:buNone/>
              </a:pPr>
              <a:t>105</a:t>
            </a:fld>
            <a:endParaRPr>
              <a:solidFill>
                <a:srgbClr val="FFFFFF"/>
              </a:solidFill>
            </a:endParaRPr>
          </a:p>
        </p:txBody>
      </p:sp>
      <p:sp>
        <p:nvSpPr>
          <p:cNvPr id="1075" name="Google Shape;1075;g6b172dd9a8_0_16"/>
          <p:cNvSpPr txBox="1">
            <a:spLocks noGrp="1"/>
          </p:cNvSpPr>
          <p:nvPr>
            <p:ph type="ctrTitle"/>
          </p:nvPr>
        </p:nvSpPr>
        <p:spPr>
          <a:xfrm>
            <a:off x="685800" y="2130425"/>
            <a:ext cx="6916800" cy="1470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800"/>
              <a:buNone/>
            </a:pPr>
            <a:br>
              <a:rPr lang="en-US">
                <a:solidFill>
                  <a:srgbClr val="FFFFFF"/>
                </a:solidFill>
              </a:rPr>
            </a:br>
            <a:r>
              <a:rPr lang="en-US">
                <a:solidFill>
                  <a:srgbClr val="FFFFFF"/>
                </a:solidFill>
              </a:rPr>
              <a:t>CRM &amp; Email Marketing for Language Schools</a:t>
            </a:r>
            <a:endParaRPr>
              <a:solidFill>
                <a:srgbClr val="FFFFFF"/>
              </a:solidFill>
            </a:endParaRPr>
          </a:p>
        </p:txBody>
      </p:sp>
      <p:sp>
        <p:nvSpPr>
          <p:cNvPr id="1076" name="Google Shape;1076;g6b172dd9a8_0_16"/>
          <p:cNvSpPr txBox="1">
            <a:spLocks noGrp="1"/>
          </p:cNvSpPr>
          <p:nvPr>
            <p:ph type="subTitle" idx="1"/>
          </p:nvPr>
        </p:nvSpPr>
        <p:spPr>
          <a:xfrm>
            <a:off x="685800" y="3886200"/>
            <a:ext cx="6916800" cy="1752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Arial"/>
              <a:buNone/>
            </a:pPr>
            <a:r>
              <a:rPr lang="en-US">
                <a:solidFill>
                  <a:schemeClr val="lt1"/>
                </a:solidFill>
              </a:rPr>
              <a:t>Presented by</a:t>
            </a:r>
            <a:endParaRPr>
              <a:solidFill>
                <a:schemeClr val="lt1"/>
              </a:solidFill>
            </a:endParaRPr>
          </a:p>
          <a:p>
            <a:pPr marL="0" lvl="0" indent="0" algn="l" rtl="0">
              <a:lnSpc>
                <a:spcPct val="100000"/>
              </a:lnSpc>
              <a:spcBef>
                <a:spcPts val="360"/>
              </a:spcBef>
              <a:spcAft>
                <a:spcPts val="0"/>
              </a:spcAft>
              <a:buClr>
                <a:schemeClr val="dk1"/>
              </a:buClr>
              <a:buSzPts val="1800"/>
              <a:buFont typeface="Arial"/>
              <a:buNone/>
            </a:pPr>
            <a:r>
              <a:rPr lang="en-US">
                <a:solidFill>
                  <a:schemeClr val="lt1"/>
                </a:solidFill>
              </a:rPr>
              <a:t>Philippe Taza</a:t>
            </a:r>
            <a:endParaRPr>
              <a:solidFill>
                <a:schemeClr val="lt1"/>
              </a:solidFill>
            </a:endParaRPr>
          </a:p>
          <a:p>
            <a:pPr marL="0" lvl="0" indent="0" algn="l" rtl="0">
              <a:lnSpc>
                <a:spcPct val="100000"/>
              </a:lnSpc>
              <a:spcBef>
                <a:spcPts val="360"/>
              </a:spcBef>
              <a:spcAft>
                <a:spcPts val="0"/>
              </a:spcAft>
              <a:buClr>
                <a:schemeClr val="dk1"/>
              </a:buClr>
              <a:buSzPts val="1800"/>
              <a:buFont typeface="Arial"/>
              <a:buNone/>
            </a:pPr>
            <a:r>
              <a:rPr lang="en-US">
                <a:solidFill>
                  <a:schemeClr val="lt1"/>
                </a:solidFill>
              </a:rPr>
              <a:t>CEO, Higher Education Marketing</a:t>
            </a:r>
            <a:endParaRPr>
              <a:solidFill>
                <a:schemeClr val="lt1"/>
              </a:solidFill>
            </a:endParaRPr>
          </a:p>
          <a:p>
            <a:pPr marL="0" lvl="0" indent="0" algn="l" rtl="0">
              <a:lnSpc>
                <a:spcPct val="100000"/>
              </a:lnSpc>
              <a:spcBef>
                <a:spcPts val="360"/>
              </a:spcBef>
              <a:spcAft>
                <a:spcPts val="0"/>
              </a:spcAft>
              <a:buSzPts val="1800"/>
              <a:buNone/>
            </a:pP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g744b162090_0_36"/>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a:t>Today’s Presentation</a:t>
            </a:r>
            <a:endParaRPr/>
          </a:p>
        </p:txBody>
      </p:sp>
      <p:sp>
        <p:nvSpPr>
          <p:cNvPr id="1083" name="Google Shape;1083;g744b162090_0_36"/>
          <p:cNvSpPr txBox="1">
            <a:spLocks noGrp="1"/>
          </p:cNvSpPr>
          <p:nvPr>
            <p:ph type="body" idx="1"/>
          </p:nvPr>
        </p:nvSpPr>
        <p:spPr>
          <a:xfrm>
            <a:off x="457200" y="2046050"/>
            <a:ext cx="8285100" cy="40800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ts val="1800"/>
              <a:buChar char="•"/>
            </a:pPr>
            <a:r>
              <a:rPr lang="en-US"/>
              <a:t>Using CRM to manage inquiries and applications</a:t>
            </a:r>
            <a:endParaRPr/>
          </a:p>
          <a:p>
            <a:pPr marL="457200" lvl="0" indent="-342900" algn="l" rtl="0">
              <a:lnSpc>
                <a:spcPct val="100000"/>
              </a:lnSpc>
              <a:spcBef>
                <a:spcPts val="0"/>
              </a:spcBef>
              <a:spcAft>
                <a:spcPts val="0"/>
              </a:spcAft>
              <a:buSzPts val="1800"/>
              <a:buChar char="•"/>
            </a:pPr>
            <a:r>
              <a:rPr lang="en-US"/>
              <a:t>Segmenting prospects with lead scoring</a:t>
            </a:r>
            <a:endParaRPr/>
          </a:p>
          <a:p>
            <a:pPr marL="457200" lvl="0" indent="-342900" algn="l" rtl="0">
              <a:lnSpc>
                <a:spcPct val="100000"/>
              </a:lnSpc>
              <a:spcBef>
                <a:spcPts val="0"/>
              </a:spcBef>
              <a:spcAft>
                <a:spcPts val="0"/>
              </a:spcAft>
              <a:buSzPts val="1800"/>
              <a:buChar char="•"/>
            </a:pPr>
            <a:r>
              <a:rPr lang="en-US"/>
              <a:t>Create an email workflow</a:t>
            </a:r>
            <a:endParaRPr/>
          </a:p>
          <a:p>
            <a:pPr marL="457200" lvl="0" indent="-342900" algn="l" rtl="0">
              <a:lnSpc>
                <a:spcPct val="100000"/>
              </a:lnSpc>
              <a:spcBef>
                <a:spcPts val="0"/>
              </a:spcBef>
              <a:spcAft>
                <a:spcPts val="0"/>
              </a:spcAft>
              <a:buSzPts val="1800"/>
              <a:buChar char="•"/>
            </a:pPr>
            <a:r>
              <a:rPr lang="en-US"/>
              <a:t>Logging calls and SMS in your CRM</a:t>
            </a:r>
            <a:endParaRPr/>
          </a:p>
          <a:p>
            <a:pPr marL="457200" lvl="0" indent="-342900" algn="l" rtl="0">
              <a:lnSpc>
                <a:spcPct val="100000"/>
              </a:lnSpc>
              <a:spcBef>
                <a:spcPts val="0"/>
              </a:spcBef>
              <a:spcAft>
                <a:spcPts val="0"/>
              </a:spcAft>
              <a:buSzPts val="1800"/>
              <a:buChar char="•"/>
            </a:pPr>
            <a:r>
              <a:rPr lang="en-US"/>
              <a:t>Viewing CRM reports</a:t>
            </a:r>
            <a:endParaRPr/>
          </a:p>
        </p:txBody>
      </p:sp>
      <p:sp>
        <p:nvSpPr>
          <p:cNvPr id="1084" name="Google Shape;1084;g744b162090_0_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solidFill>
                  <a:srgbClr val="263B86"/>
                </a:solidFill>
              </a:rPr>
              <a:t>www.eaquals.org</a:t>
            </a:r>
            <a:r>
              <a:rPr lang="en-US"/>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106</a:t>
            </a:fld>
            <a:endParaRPr>
              <a:solidFill>
                <a:schemeClr val="dk2"/>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g744b162090_0_51"/>
          <p:cNvSpPr txBox="1">
            <a:spLocks noGrp="1"/>
          </p:cNvSpPr>
          <p:nvPr>
            <p:ph type="title" idx="4294967295"/>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800"/>
              <a:buNone/>
            </a:pPr>
            <a:r>
              <a:rPr lang="en-US" sz="3600"/>
              <a:t>How can CRM help</a:t>
            </a:r>
            <a:endParaRPr sz="3600"/>
          </a:p>
          <a:p>
            <a:pPr marL="0" lvl="0" indent="0" algn="l" rtl="0">
              <a:lnSpc>
                <a:spcPct val="90000"/>
              </a:lnSpc>
              <a:spcBef>
                <a:spcPts val="0"/>
              </a:spcBef>
              <a:spcAft>
                <a:spcPts val="0"/>
              </a:spcAft>
              <a:buSzPts val="3800"/>
              <a:buNone/>
            </a:pPr>
            <a:r>
              <a:rPr lang="en-US" sz="3600"/>
              <a:t>Streamline Recruitment?</a:t>
            </a:r>
            <a:endParaRPr sz="3600"/>
          </a:p>
        </p:txBody>
      </p:sp>
      <p:sp>
        <p:nvSpPr>
          <p:cNvPr id="1099" name="Google Shape;1099;g744b162090_0_5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SzPts val="1000"/>
                <a:buNone/>
              </a:pPr>
              <a:t>107</a:t>
            </a:fld>
            <a:endParaRPr>
              <a:solidFill>
                <a:schemeClr val="dk2"/>
              </a:solidFill>
            </a:endParaRPr>
          </a:p>
        </p:txBody>
      </p:sp>
      <p:pic>
        <p:nvPicPr>
          <p:cNvPr id="1100" name="Google Shape;1100;g744b162090_0_51"/>
          <p:cNvPicPr preferRelativeResize="0"/>
          <p:nvPr/>
        </p:nvPicPr>
        <p:blipFill rotWithShape="1">
          <a:blip r:embed="rId3">
            <a:alphaModFix/>
          </a:blip>
          <a:srcRect/>
          <a:stretch/>
        </p:blipFill>
        <p:spPr>
          <a:xfrm>
            <a:off x="-287900" y="1936250"/>
            <a:ext cx="6566899" cy="3880425"/>
          </a:xfrm>
          <a:prstGeom prst="rect">
            <a:avLst/>
          </a:prstGeom>
          <a:noFill/>
          <a:ln>
            <a:noFill/>
          </a:ln>
        </p:spPr>
      </p:pic>
      <p:sp>
        <p:nvSpPr>
          <p:cNvPr id="1101" name="Google Shape;1101;g744b162090_0_51"/>
          <p:cNvSpPr txBox="1">
            <a:spLocks noGrp="1"/>
          </p:cNvSpPr>
          <p:nvPr>
            <p:ph type="body" idx="4294967295"/>
          </p:nvPr>
        </p:nvSpPr>
        <p:spPr>
          <a:xfrm>
            <a:off x="6046825" y="2355950"/>
            <a:ext cx="2947200" cy="2326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sz="2800"/>
              <a:t>CRM </a:t>
            </a:r>
            <a:r>
              <a:rPr lang="en-US" sz="2800" b="0"/>
              <a:t>software offers a range of applications to help you manage your interactions with leads.</a:t>
            </a:r>
            <a:endParaRPr sz="1400" b="0"/>
          </a:p>
          <a:p>
            <a:pPr marL="0" lvl="0" indent="0" algn="l" rtl="0">
              <a:lnSpc>
                <a:spcPct val="100000"/>
              </a:lnSpc>
              <a:spcBef>
                <a:spcPts val="0"/>
              </a:spcBef>
              <a:spcAft>
                <a:spcPts val="0"/>
              </a:spcAft>
              <a:buClr>
                <a:schemeClr val="dk1"/>
              </a:buClr>
              <a:buSzPts val="3200"/>
              <a:buFont typeface="Arial"/>
              <a:buNone/>
            </a:pPr>
            <a:endParaRPr sz="1800" b="0"/>
          </a:p>
          <a:p>
            <a:pPr marL="342860" lvl="0" indent="-342860" algn="l" rtl="0">
              <a:lnSpc>
                <a:spcPct val="100000"/>
              </a:lnSpc>
              <a:spcBef>
                <a:spcPts val="0"/>
              </a:spcBef>
              <a:spcAft>
                <a:spcPts val="0"/>
              </a:spcAft>
              <a:buClr>
                <a:schemeClr val="dk1"/>
              </a:buClr>
              <a:buSzPts val="3200"/>
              <a:buNone/>
            </a:pPr>
            <a:endParaRPr sz="3000" b="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g744b162090_0_61"/>
          <p:cNvSpPr txBox="1">
            <a:spLocks noGrp="1"/>
          </p:cNvSpPr>
          <p:nvPr>
            <p:ph type="title" idx="4294967295"/>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800"/>
              <a:buNone/>
            </a:pPr>
            <a:r>
              <a:rPr lang="en-US" sz="3600"/>
              <a:t>How can Marketing</a:t>
            </a:r>
            <a:endParaRPr sz="3600"/>
          </a:p>
          <a:p>
            <a:pPr marL="0" lvl="0" indent="0" algn="l" rtl="0">
              <a:lnSpc>
                <a:spcPct val="90000"/>
              </a:lnSpc>
              <a:spcBef>
                <a:spcPts val="0"/>
              </a:spcBef>
              <a:spcAft>
                <a:spcPts val="0"/>
              </a:spcAft>
              <a:buSzPts val="3800"/>
              <a:buNone/>
            </a:pPr>
            <a:r>
              <a:rPr lang="en-US" sz="3600"/>
              <a:t>Automation help?</a:t>
            </a:r>
            <a:endParaRPr sz="3600"/>
          </a:p>
        </p:txBody>
      </p:sp>
      <p:sp>
        <p:nvSpPr>
          <p:cNvPr id="1108" name="Google Shape;1108;g744b162090_0_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SzPts val="1000"/>
                <a:buNone/>
              </a:pPr>
              <a:t>108</a:t>
            </a:fld>
            <a:endParaRPr>
              <a:solidFill>
                <a:schemeClr val="dk2"/>
              </a:solidFill>
            </a:endParaRPr>
          </a:p>
        </p:txBody>
      </p:sp>
      <p:sp>
        <p:nvSpPr>
          <p:cNvPr id="1109" name="Google Shape;1109;g744b162090_0_61"/>
          <p:cNvSpPr txBox="1">
            <a:spLocks noGrp="1"/>
          </p:cNvSpPr>
          <p:nvPr>
            <p:ph type="body" idx="4294967295"/>
          </p:nvPr>
        </p:nvSpPr>
        <p:spPr>
          <a:xfrm>
            <a:off x="5982500" y="2072875"/>
            <a:ext cx="2947200" cy="2326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sz="2800"/>
              <a:t>Marketing Automation </a:t>
            </a:r>
            <a:r>
              <a:rPr lang="en-US" sz="2800" b="0"/>
              <a:t>tools allow you to automate processes and campaigns across multiple channels.</a:t>
            </a:r>
            <a:endParaRPr sz="1400" b="0"/>
          </a:p>
          <a:p>
            <a:pPr marL="0" lvl="0" indent="0" algn="l" rtl="0">
              <a:lnSpc>
                <a:spcPct val="100000"/>
              </a:lnSpc>
              <a:spcBef>
                <a:spcPts val="0"/>
              </a:spcBef>
              <a:spcAft>
                <a:spcPts val="0"/>
              </a:spcAft>
              <a:buClr>
                <a:schemeClr val="dk1"/>
              </a:buClr>
              <a:buSzPts val="3200"/>
              <a:buFont typeface="Arial"/>
              <a:buNone/>
            </a:pPr>
            <a:endParaRPr sz="1800" b="0"/>
          </a:p>
          <a:p>
            <a:pPr marL="342860" lvl="0" indent="-342860" algn="l" rtl="0">
              <a:lnSpc>
                <a:spcPct val="100000"/>
              </a:lnSpc>
              <a:spcBef>
                <a:spcPts val="0"/>
              </a:spcBef>
              <a:spcAft>
                <a:spcPts val="0"/>
              </a:spcAft>
              <a:buClr>
                <a:schemeClr val="dk1"/>
              </a:buClr>
              <a:buSzPts val="3200"/>
              <a:buNone/>
            </a:pPr>
            <a:endParaRPr sz="2800"/>
          </a:p>
        </p:txBody>
      </p:sp>
      <p:pic>
        <p:nvPicPr>
          <p:cNvPr id="1110" name="Google Shape;1110;g744b162090_0_61" descr="C:\Users\Conor\Downloads\HEM_LM.png"/>
          <p:cNvPicPr preferRelativeResize="0"/>
          <p:nvPr/>
        </p:nvPicPr>
        <p:blipFill rotWithShape="1">
          <a:blip r:embed="rId3">
            <a:alphaModFix/>
          </a:blip>
          <a:srcRect/>
          <a:stretch/>
        </p:blipFill>
        <p:spPr>
          <a:xfrm>
            <a:off x="376800" y="2072863"/>
            <a:ext cx="1525646" cy="1867296"/>
          </a:xfrm>
          <a:prstGeom prst="rect">
            <a:avLst/>
          </a:prstGeom>
          <a:noFill/>
          <a:ln>
            <a:noFill/>
          </a:ln>
        </p:spPr>
      </p:pic>
      <p:pic>
        <p:nvPicPr>
          <p:cNvPr id="1111" name="Google Shape;1111;g744b162090_0_61" descr="C:\Users\Conor\Downloads\HEM_LM.png"/>
          <p:cNvPicPr preferRelativeResize="0"/>
          <p:nvPr/>
        </p:nvPicPr>
        <p:blipFill rotWithShape="1">
          <a:blip r:embed="rId4">
            <a:alphaModFix/>
          </a:blip>
          <a:srcRect/>
          <a:stretch/>
        </p:blipFill>
        <p:spPr>
          <a:xfrm>
            <a:off x="304792" y="3873063"/>
            <a:ext cx="1525645" cy="1867296"/>
          </a:xfrm>
          <a:prstGeom prst="rect">
            <a:avLst/>
          </a:prstGeom>
          <a:noFill/>
          <a:ln>
            <a:noFill/>
          </a:ln>
        </p:spPr>
      </p:pic>
      <p:pic>
        <p:nvPicPr>
          <p:cNvPr id="1112" name="Google Shape;1112;g744b162090_0_61" descr="C:\Users\Conor\Downloads\HEM_LM.png"/>
          <p:cNvPicPr preferRelativeResize="0"/>
          <p:nvPr/>
        </p:nvPicPr>
        <p:blipFill rotWithShape="1">
          <a:blip r:embed="rId5">
            <a:alphaModFix/>
          </a:blip>
          <a:srcRect/>
          <a:stretch/>
        </p:blipFill>
        <p:spPr>
          <a:xfrm>
            <a:off x="2287480" y="3873063"/>
            <a:ext cx="1525645" cy="1867296"/>
          </a:xfrm>
          <a:prstGeom prst="rect">
            <a:avLst/>
          </a:prstGeom>
          <a:noFill/>
          <a:ln>
            <a:noFill/>
          </a:ln>
        </p:spPr>
      </p:pic>
      <p:pic>
        <p:nvPicPr>
          <p:cNvPr id="1113" name="Google Shape;1113;g744b162090_0_61" descr="C:\Users\Conor\Downloads\HEM_LM.png"/>
          <p:cNvPicPr preferRelativeResize="0"/>
          <p:nvPr/>
        </p:nvPicPr>
        <p:blipFill rotWithShape="1">
          <a:blip r:embed="rId6">
            <a:alphaModFix/>
          </a:blip>
          <a:srcRect/>
          <a:stretch/>
        </p:blipFill>
        <p:spPr>
          <a:xfrm>
            <a:off x="2215472" y="2072863"/>
            <a:ext cx="1525645" cy="1867296"/>
          </a:xfrm>
          <a:prstGeom prst="rect">
            <a:avLst/>
          </a:prstGeom>
          <a:noFill/>
          <a:ln>
            <a:noFill/>
          </a:ln>
        </p:spPr>
      </p:pic>
      <p:pic>
        <p:nvPicPr>
          <p:cNvPr id="1114" name="Google Shape;1114;g744b162090_0_61" descr="C:\Users\Conor\Downloads\HEM_LM.png"/>
          <p:cNvPicPr preferRelativeResize="0"/>
          <p:nvPr/>
        </p:nvPicPr>
        <p:blipFill rotWithShape="1">
          <a:blip r:embed="rId7">
            <a:alphaModFix/>
          </a:blip>
          <a:srcRect/>
          <a:stretch/>
        </p:blipFill>
        <p:spPr>
          <a:xfrm>
            <a:off x="4049952" y="2072863"/>
            <a:ext cx="1525645" cy="1867296"/>
          </a:xfrm>
          <a:prstGeom prst="rect">
            <a:avLst/>
          </a:prstGeom>
          <a:noFill/>
          <a:ln>
            <a:noFill/>
          </a:ln>
        </p:spPr>
      </p:pic>
      <p:pic>
        <p:nvPicPr>
          <p:cNvPr id="1115" name="Google Shape;1115;g744b162090_0_61" descr="C:\Users\Conor\Downloads\HEM_LM.png"/>
          <p:cNvPicPr preferRelativeResize="0"/>
          <p:nvPr/>
        </p:nvPicPr>
        <p:blipFill rotWithShape="1">
          <a:blip r:embed="rId8">
            <a:alphaModFix/>
          </a:blip>
          <a:srcRect/>
          <a:stretch/>
        </p:blipFill>
        <p:spPr>
          <a:xfrm>
            <a:off x="4049952" y="3873063"/>
            <a:ext cx="1525645" cy="1867296"/>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9"/>
        <p:cNvGrpSpPr/>
        <p:nvPr/>
      </p:nvGrpSpPr>
      <p:grpSpPr>
        <a:xfrm>
          <a:off x="0" y="0"/>
          <a:ext cx="0" cy="0"/>
          <a:chOff x="0" y="0"/>
          <a:chExt cx="0" cy="0"/>
        </a:xfrm>
      </p:grpSpPr>
      <p:sp>
        <p:nvSpPr>
          <p:cNvPr id="1120" name="Google Shape;1120;g70c9658d7c_0_198"/>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Stages in the </a:t>
            </a:r>
            <a:br>
              <a:rPr lang="en-US"/>
            </a:br>
            <a:r>
              <a:rPr lang="en-US"/>
              <a:t>Admissions Process</a:t>
            </a:r>
            <a:endParaRPr/>
          </a:p>
        </p:txBody>
      </p:sp>
      <p:sp>
        <p:nvSpPr>
          <p:cNvPr id="1121" name="Google Shape;1121;g70c9658d7c_0_198"/>
          <p:cNvSpPr txBox="1"/>
          <p:nvPr/>
        </p:nvSpPr>
        <p:spPr>
          <a:xfrm>
            <a:off x="229629" y="4527793"/>
            <a:ext cx="8482800" cy="17544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3000"/>
              <a:buFont typeface="Arial"/>
              <a:buNone/>
            </a:pPr>
            <a:r>
              <a:rPr lang="en-US" sz="3000" b="0" i="0" u="none" strike="noStrike" cap="none">
                <a:solidFill>
                  <a:schemeClr val="dk2"/>
                </a:solidFill>
                <a:latin typeface="Arial"/>
                <a:ea typeface="Arial"/>
                <a:cs typeface="Arial"/>
                <a:sym typeface="Arial"/>
              </a:rPr>
              <a:t>These are the common stages which typical leads and applications go through</a:t>
            </a:r>
            <a:endParaRPr sz="3000" b="0" i="0" u="none" strike="noStrike" cap="none">
              <a:solidFill>
                <a:schemeClr val="dk2"/>
              </a:solidFill>
              <a:latin typeface="Arial"/>
              <a:ea typeface="Arial"/>
              <a:cs typeface="Arial"/>
              <a:sym typeface="Arial"/>
            </a:endParaRPr>
          </a:p>
        </p:txBody>
      </p:sp>
      <p:pic>
        <p:nvPicPr>
          <p:cNvPr id="1122" name="Google Shape;1122;g70c9658d7c_0_198"/>
          <p:cNvPicPr preferRelativeResize="0"/>
          <p:nvPr/>
        </p:nvPicPr>
        <p:blipFill rotWithShape="1">
          <a:blip r:embed="rId3">
            <a:alphaModFix/>
          </a:blip>
          <a:srcRect/>
          <a:stretch/>
        </p:blipFill>
        <p:spPr>
          <a:xfrm>
            <a:off x="114300" y="2895600"/>
            <a:ext cx="8915400" cy="1104900"/>
          </a:xfrm>
          <a:prstGeom prst="rect">
            <a:avLst/>
          </a:prstGeom>
          <a:noFill/>
          <a:ln>
            <a:noFill/>
          </a:ln>
        </p:spPr>
      </p:pic>
      <p:sp>
        <p:nvSpPr>
          <p:cNvPr id="1123" name="Google Shape;1123;g70c9658d7c_0_198"/>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124" name="Google Shape;1124;g70c9658d7c_0_198"/>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109</a:t>
            </a:fld>
            <a:endParaRPr>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70c9658d7c_0_843"/>
          <p:cNvSpPr txBox="1">
            <a:spLocks noGrp="1"/>
          </p:cNvSpPr>
          <p:nvPr>
            <p:ph type="title"/>
          </p:nvPr>
        </p:nvSpPr>
        <p:spPr>
          <a:xfrm>
            <a:off x="457200" y="502692"/>
            <a:ext cx="58464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Remove internal traffic:</a:t>
            </a:r>
            <a:br>
              <a:rPr lang="en-US"/>
            </a:br>
            <a:r>
              <a:rPr lang="en-US"/>
              <a:t>Set up an IP Filter</a:t>
            </a:r>
            <a:endParaRPr/>
          </a:p>
        </p:txBody>
      </p:sp>
      <p:sp>
        <p:nvSpPr>
          <p:cNvPr id="170" name="Google Shape;170;g70c9658d7c_0_843"/>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171" name="Google Shape;171;g70c9658d7c_0_8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11</a:t>
            </a:fld>
            <a:endParaRPr>
              <a:solidFill>
                <a:schemeClr val="dk2"/>
              </a:solidFill>
            </a:endParaRPr>
          </a:p>
        </p:txBody>
      </p:sp>
      <p:pic>
        <p:nvPicPr>
          <p:cNvPr id="172" name="Google Shape;172;g70c9658d7c_0_843"/>
          <p:cNvPicPr preferRelativeResize="0"/>
          <p:nvPr/>
        </p:nvPicPr>
        <p:blipFill rotWithShape="1">
          <a:blip r:embed="rId3">
            <a:alphaModFix/>
          </a:blip>
          <a:srcRect/>
          <a:stretch/>
        </p:blipFill>
        <p:spPr>
          <a:xfrm>
            <a:off x="637161" y="1748095"/>
            <a:ext cx="7869678" cy="4151867"/>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8"/>
        <p:cNvGrpSpPr/>
        <p:nvPr/>
      </p:nvGrpSpPr>
      <p:grpSpPr>
        <a:xfrm>
          <a:off x="0" y="0"/>
          <a:ext cx="0" cy="0"/>
          <a:chOff x="0" y="0"/>
          <a:chExt cx="0" cy="0"/>
        </a:xfrm>
      </p:grpSpPr>
      <p:sp>
        <p:nvSpPr>
          <p:cNvPr id="1129" name="Google Shape;1129;g744b162090_0_77"/>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Use Lead Capture</a:t>
            </a:r>
            <a:endParaRPr/>
          </a:p>
          <a:p>
            <a:pPr marL="0" lvl="0" indent="0" algn="l" rtl="0">
              <a:lnSpc>
                <a:spcPct val="90000"/>
              </a:lnSpc>
              <a:spcBef>
                <a:spcPts val="0"/>
              </a:spcBef>
              <a:spcAft>
                <a:spcPts val="0"/>
              </a:spcAft>
              <a:buClr>
                <a:schemeClr val="dk1"/>
              </a:buClr>
              <a:buSzPts val="3000"/>
              <a:buFont typeface="Open Sans SemiBold"/>
              <a:buNone/>
            </a:pPr>
            <a:r>
              <a:rPr lang="en-US"/>
              <a:t>Forms</a:t>
            </a:r>
            <a:endParaRPr/>
          </a:p>
        </p:txBody>
      </p:sp>
      <p:sp>
        <p:nvSpPr>
          <p:cNvPr id="1130" name="Google Shape;1130;g744b162090_0_77"/>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131" name="Google Shape;1131;g744b162090_0_77"/>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110</a:t>
            </a:fld>
            <a:endParaRPr>
              <a:solidFill>
                <a:schemeClr val="dk2"/>
              </a:solidFill>
            </a:endParaRPr>
          </a:p>
        </p:txBody>
      </p:sp>
      <p:pic>
        <p:nvPicPr>
          <p:cNvPr id="1132" name="Google Shape;1132;g744b162090_0_77"/>
          <p:cNvPicPr preferRelativeResize="0"/>
          <p:nvPr/>
        </p:nvPicPr>
        <p:blipFill rotWithShape="1">
          <a:blip r:embed="rId3">
            <a:alphaModFix/>
          </a:blip>
          <a:srcRect/>
          <a:stretch/>
        </p:blipFill>
        <p:spPr>
          <a:xfrm>
            <a:off x="381000" y="2049113"/>
            <a:ext cx="8382001" cy="4164092"/>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5"/>
        <p:cNvGrpSpPr/>
        <p:nvPr/>
      </p:nvGrpSpPr>
      <p:grpSpPr>
        <a:xfrm>
          <a:off x="0" y="0"/>
          <a:ext cx="0" cy="0"/>
          <a:chOff x="0" y="0"/>
          <a:chExt cx="0" cy="0"/>
        </a:xfrm>
      </p:grpSpPr>
      <p:sp>
        <p:nvSpPr>
          <p:cNvPr id="1148" name="Google Shape;1148;g70c9658d7c_0_19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149" name="Google Shape;1149;g70c9658d7c_0_192"/>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111</a:t>
            </a:fld>
            <a:endParaRPr>
              <a:solidFill>
                <a:schemeClr val="dk2"/>
              </a:solidFill>
            </a:endParaRPr>
          </a:p>
        </p:txBody>
      </p:sp>
      <p:sp>
        <p:nvSpPr>
          <p:cNvPr id="11" name="Google Shape;540;p34">
            <a:extLst>
              <a:ext uri="{FF2B5EF4-FFF2-40B4-BE49-F238E27FC236}">
                <a16:creationId xmlns:a16="http://schemas.microsoft.com/office/drawing/2014/main" id="{43B235D4-23E1-4384-8263-3EA09F3F423F}"/>
              </a:ext>
            </a:extLst>
          </p:cNvPr>
          <p:cNvSpPr txBox="1">
            <a:spLocks/>
          </p:cNvSpPr>
          <p:nvPr/>
        </p:nvSpPr>
        <p:spPr>
          <a:xfrm>
            <a:off x="295912" y="610062"/>
            <a:ext cx="5758659" cy="849554"/>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800"/>
              <a:buFont typeface="Arial"/>
              <a:buNone/>
              <a:defRPr sz="3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33333"/>
              </a:lnSpc>
              <a:buClr>
                <a:srgbClr val="7ACC00"/>
              </a:buClr>
              <a:buSzPts val="3600"/>
            </a:pPr>
            <a:r>
              <a:rPr lang="en-US" dirty="0"/>
              <a:t>Use form fields to segment your contacts</a:t>
            </a:r>
          </a:p>
        </p:txBody>
      </p:sp>
      <p:pic>
        <p:nvPicPr>
          <p:cNvPr id="14" name="Google Shape;560;p36">
            <a:extLst>
              <a:ext uri="{FF2B5EF4-FFF2-40B4-BE49-F238E27FC236}">
                <a16:creationId xmlns:a16="http://schemas.microsoft.com/office/drawing/2014/main" id="{FCD20E51-55CB-49F0-844A-6D7594661D0D}"/>
              </a:ext>
            </a:extLst>
          </p:cNvPr>
          <p:cNvPicPr preferRelativeResize="0"/>
          <p:nvPr/>
        </p:nvPicPr>
        <p:blipFill rotWithShape="1">
          <a:blip r:embed="rId3">
            <a:alphaModFix/>
          </a:blip>
          <a:srcRect/>
          <a:stretch/>
        </p:blipFill>
        <p:spPr>
          <a:xfrm>
            <a:off x="3799643" y="1908699"/>
            <a:ext cx="3284738" cy="3648722"/>
          </a:xfrm>
          <a:prstGeom prst="rect">
            <a:avLst/>
          </a:prstGeom>
          <a:noFill/>
          <a:ln>
            <a:noFill/>
          </a:ln>
        </p:spPr>
      </p:pic>
      <p:sp>
        <p:nvSpPr>
          <p:cNvPr id="15" name="Google Shape;561;p36">
            <a:extLst>
              <a:ext uri="{FF2B5EF4-FFF2-40B4-BE49-F238E27FC236}">
                <a16:creationId xmlns:a16="http://schemas.microsoft.com/office/drawing/2014/main" id="{CC64B2C2-EAC0-4C61-9131-8F3DE4C2F733}"/>
              </a:ext>
            </a:extLst>
          </p:cNvPr>
          <p:cNvSpPr txBox="1"/>
          <p:nvPr/>
        </p:nvSpPr>
        <p:spPr>
          <a:xfrm>
            <a:off x="959985" y="2563379"/>
            <a:ext cx="1940378" cy="1107965"/>
          </a:xfrm>
          <a:prstGeom prst="rect">
            <a:avLst/>
          </a:prstGeom>
          <a:noFill/>
          <a:ln>
            <a:noFill/>
          </a:ln>
        </p:spPr>
        <p:txBody>
          <a:bodyPr spcFirstLastPara="1" wrap="square" lIns="68569" tIns="34275" rIns="68569" bIns="34275" anchor="t" anchorCtr="0">
            <a:spAutoFit/>
          </a:bodyPr>
          <a:lstStyle/>
          <a:p>
            <a:pPr>
              <a:buSzPts val="1800"/>
            </a:pPr>
            <a:r>
              <a:rPr lang="en-US" sz="1350" b="1" dirty="0">
                <a:solidFill>
                  <a:schemeClr val="dk1"/>
                </a:solidFill>
                <a:latin typeface="Tahoma"/>
                <a:ea typeface="Tahoma"/>
                <a:cs typeface="Tahoma"/>
                <a:sym typeface="Tahoma"/>
              </a:rPr>
              <a:t>Info from your forms can be used to automatically enroll leads in specific lists</a:t>
            </a:r>
            <a:endParaRPr sz="1050" dirty="0"/>
          </a:p>
          <a:p>
            <a:pPr marL="342900" indent="-257175">
              <a:buClr>
                <a:schemeClr val="dk1"/>
              </a:buClr>
              <a:buSzPts val="1800"/>
            </a:pPr>
            <a:endParaRPr sz="1350" b="1" dirty="0">
              <a:solidFill>
                <a:schemeClr val="dk1"/>
              </a:solidFill>
              <a:latin typeface="Tahoma"/>
              <a:ea typeface="Tahoma"/>
              <a:cs typeface="Tahoma"/>
              <a:sym typeface="Tahoma"/>
            </a:endParaRPr>
          </a:p>
        </p:txBody>
      </p:sp>
    </p:spTree>
    <p:extLst>
      <p:ext uri="{BB962C8B-B14F-4D97-AF65-F5344CB8AC3E}">
        <p14:creationId xmlns:p14="http://schemas.microsoft.com/office/powerpoint/2010/main" val="7289264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5"/>
        <p:cNvGrpSpPr/>
        <p:nvPr/>
      </p:nvGrpSpPr>
      <p:grpSpPr>
        <a:xfrm>
          <a:off x="0" y="0"/>
          <a:ext cx="0" cy="0"/>
          <a:chOff x="0" y="0"/>
          <a:chExt cx="0" cy="0"/>
        </a:xfrm>
      </p:grpSpPr>
      <p:sp>
        <p:nvSpPr>
          <p:cNvPr id="1148" name="Google Shape;1148;g70c9658d7c_0_19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149" name="Google Shape;1149;g70c9658d7c_0_192"/>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112</a:t>
            </a:fld>
            <a:endParaRPr>
              <a:solidFill>
                <a:schemeClr val="dk2"/>
              </a:solidFill>
            </a:endParaRPr>
          </a:p>
        </p:txBody>
      </p:sp>
      <p:sp>
        <p:nvSpPr>
          <p:cNvPr id="11" name="Google Shape;540;p34">
            <a:extLst>
              <a:ext uri="{FF2B5EF4-FFF2-40B4-BE49-F238E27FC236}">
                <a16:creationId xmlns:a16="http://schemas.microsoft.com/office/drawing/2014/main" id="{43B235D4-23E1-4384-8263-3EA09F3F423F}"/>
              </a:ext>
            </a:extLst>
          </p:cNvPr>
          <p:cNvSpPr txBox="1">
            <a:spLocks/>
          </p:cNvSpPr>
          <p:nvPr/>
        </p:nvSpPr>
        <p:spPr>
          <a:xfrm>
            <a:off x="295912" y="610062"/>
            <a:ext cx="5758659" cy="849554"/>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800"/>
              <a:buFont typeface="Arial"/>
              <a:buNone/>
              <a:defRPr sz="3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33333"/>
              </a:lnSpc>
              <a:buClr>
                <a:srgbClr val="7ACC00"/>
              </a:buClr>
              <a:buSzPts val="3600"/>
            </a:pPr>
            <a:r>
              <a:rPr lang="en-US" dirty="0"/>
              <a:t>How can language schools segment leads?</a:t>
            </a:r>
          </a:p>
        </p:txBody>
      </p:sp>
      <p:sp>
        <p:nvSpPr>
          <p:cNvPr id="12" name="Google Shape;541;p34">
            <a:extLst>
              <a:ext uri="{FF2B5EF4-FFF2-40B4-BE49-F238E27FC236}">
                <a16:creationId xmlns:a16="http://schemas.microsoft.com/office/drawing/2014/main" id="{BE57C396-0DD7-4A19-BB93-04B5B13A413B}"/>
              </a:ext>
            </a:extLst>
          </p:cNvPr>
          <p:cNvSpPr txBox="1"/>
          <p:nvPr/>
        </p:nvSpPr>
        <p:spPr>
          <a:xfrm>
            <a:off x="455710" y="2058811"/>
            <a:ext cx="7782637" cy="3400366"/>
          </a:xfrm>
          <a:prstGeom prst="rect">
            <a:avLst/>
          </a:prstGeom>
          <a:noFill/>
          <a:ln>
            <a:noFill/>
          </a:ln>
        </p:spPr>
        <p:txBody>
          <a:bodyPr spcFirstLastPara="1" wrap="square" lIns="68569" tIns="34275" rIns="68569" bIns="34275" anchor="t" anchorCtr="0">
            <a:noAutofit/>
          </a:bodyPr>
          <a:lstStyle/>
          <a:p>
            <a:pPr marL="171450" indent="-171450">
              <a:lnSpc>
                <a:spcPct val="90000"/>
              </a:lnSpc>
              <a:spcBef>
                <a:spcPts val="750"/>
              </a:spcBef>
              <a:buClr>
                <a:srgbClr val="393636"/>
              </a:buClr>
              <a:buSzPts val="1800"/>
              <a:buFont typeface="Arial"/>
              <a:buChar char="•"/>
            </a:pPr>
            <a:r>
              <a:rPr lang="en-US" sz="1800" b="1" dirty="0">
                <a:solidFill>
                  <a:srgbClr val="393636"/>
                </a:solidFill>
                <a:latin typeface="Tahoma"/>
                <a:ea typeface="Tahoma"/>
                <a:cs typeface="Tahoma"/>
                <a:sym typeface="Tahoma"/>
              </a:rPr>
              <a:t>Student’s location</a:t>
            </a:r>
          </a:p>
          <a:p>
            <a:pPr marL="171450" indent="-171450">
              <a:lnSpc>
                <a:spcPct val="90000"/>
              </a:lnSpc>
              <a:spcBef>
                <a:spcPts val="750"/>
              </a:spcBef>
              <a:buClr>
                <a:srgbClr val="393636"/>
              </a:buClr>
              <a:buSzPts val="1800"/>
              <a:buFont typeface="Arial"/>
              <a:buChar char="•"/>
            </a:pPr>
            <a:r>
              <a:rPr lang="en-US" sz="1800" b="1" dirty="0">
                <a:solidFill>
                  <a:srgbClr val="393636"/>
                </a:solidFill>
                <a:latin typeface="Tahoma"/>
                <a:ea typeface="Tahoma"/>
                <a:cs typeface="Tahoma"/>
                <a:sym typeface="Tahoma"/>
              </a:rPr>
              <a:t>Campus</a:t>
            </a:r>
          </a:p>
          <a:p>
            <a:pPr marL="171450" indent="-171450">
              <a:lnSpc>
                <a:spcPct val="90000"/>
              </a:lnSpc>
              <a:spcBef>
                <a:spcPts val="750"/>
              </a:spcBef>
              <a:buClr>
                <a:srgbClr val="393636"/>
              </a:buClr>
              <a:buSzPts val="1800"/>
              <a:buFont typeface="Arial"/>
              <a:buChar char="•"/>
            </a:pPr>
            <a:r>
              <a:rPr lang="en-US" sz="1800" b="1" dirty="0">
                <a:solidFill>
                  <a:srgbClr val="393636"/>
                </a:solidFill>
                <a:latin typeface="Tahoma"/>
                <a:ea typeface="Tahoma"/>
                <a:cs typeface="Tahoma"/>
                <a:sym typeface="Tahoma"/>
              </a:rPr>
              <a:t>Native language</a:t>
            </a:r>
          </a:p>
          <a:p>
            <a:pPr marL="171450" indent="-171450">
              <a:lnSpc>
                <a:spcPct val="90000"/>
              </a:lnSpc>
              <a:spcBef>
                <a:spcPts val="750"/>
              </a:spcBef>
              <a:buClr>
                <a:srgbClr val="393636"/>
              </a:buClr>
              <a:buSzPts val="1800"/>
              <a:buFont typeface="Arial"/>
              <a:buChar char="•"/>
            </a:pPr>
            <a:r>
              <a:rPr lang="en-US" sz="1800" b="1" dirty="0">
                <a:solidFill>
                  <a:srgbClr val="393636"/>
                </a:solidFill>
                <a:latin typeface="Tahoma"/>
                <a:ea typeface="Tahoma"/>
                <a:cs typeface="Tahoma"/>
                <a:sym typeface="Tahoma"/>
              </a:rPr>
              <a:t>Program</a:t>
            </a:r>
          </a:p>
          <a:p>
            <a:pPr marL="171450" indent="-171450">
              <a:lnSpc>
                <a:spcPct val="90000"/>
              </a:lnSpc>
              <a:spcBef>
                <a:spcPts val="750"/>
              </a:spcBef>
              <a:buClr>
                <a:srgbClr val="393636"/>
              </a:buClr>
              <a:buSzPts val="1800"/>
              <a:buFont typeface="Arial"/>
              <a:buChar char="•"/>
            </a:pPr>
            <a:r>
              <a:rPr lang="en-US" sz="1800" b="1" dirty="0">
                <a:solidFill>
                  <a:srgbClr val="393636"/>
                </a:solidFill>
                <a:latin typeface="Tahoma"/>
                <a:ea typeface="Tahoma"/>
                <a:cs typeface="Tahoma"/>
                <a:sym typeface="Tahoma"/>
              </a:rPr>
              <a:t>Proficiency level</a:t>
            </a:r>
            <a:endParaRPr sz="1800" dirty="0"/>
          </a:p>
          <a:p>
            <a:pPr marL="171450" indent="-171450">
              <a:lnSpc>
                <a:spcPct val="90000"/>
              </a:lnSpc>
              <a:spcBef>
                <a:spcPts val="750"/>
              </a:spcBef>
              <a:buClr>
                <a:srgbClr val="393636"/>
              </a:buClr>
              <a:buSzPts val="1800"/>
              <a:buFont typeface="Arial"/>
              <a:buChar char="•"/>
            </a:pPr>
            <a:r>
              <a:rPr lang="en-US" sz="1800" b="1" dirty="0">
                <a:solidFill>
                  <a:srgbClr val="393636"/>
                </a:solidFill>
                <a:latin typeface="Tahoma"/>
                <a:ea typeface="Tahoma"/>
                <a:cs typeface="Tahoma"/>
                <a:sym typeface="Tahoma"/>
              </a:rPr>
              <a:t>Lead scoring</a:t>
            </a:r>
            <a:endParaRPr sz="1800" dirty="0"/>
          </a:p>
          <a:p>
            <a:pPr marL="171450" indent="-171450">
              <a:lnSpc>
                <a:spcPct val="90000"/>
              </a:lnSpc>
              <a:spcBef>
                <a:spcPts val="750"/>
              </a:spcBef>
              <a:buClr>
                <a:srgbClr val="393636"/>
              </a:buClr>
              <a:buSzPts val="1800"/>
              <a:buFont typeface="Arial"/>
              <a:buChar char="•"/>
            </a:pPr>
            <a:r>
              <a:rPr lang="en-US" sz="1800" b="1" dirty="0">
                <a:solidFill>
                  <a:srgbClr val="393636"/>
                </a:solidFill>
                <a:latin typeface="Tahoma"/>
                <a:ea typeface="Tahoma"/>
                <a:cs typeface="Tahoma"/>
                <a:sym typeface="Tahoma"/>
              </a:rPr>
              <a:t>Previous engagement</a:t>
            </a:r>
          </a:p>
          <a:p>
            <a:pPr marL="171450" indent="-171450">
              <a:lnSpc>
                <a:spcPct val="90000"/>
              </a:lnSpc>
              <a:spcBef>
                <a:spcPts val="750"/>
              </a:spcBef>
              <a:buClr>
                <a:srgbClr val="393636"/>
              </a:buClr>
              <a:buSzPts val="1800"/>
              <a:buFont typeface="Arial"/>
              <a:buChar char="•"/>
            </a:pPr>
            <a:r>
              <a:rPr lang="en-US" sz="1800" b="1" dirty="0">
                <a:solidFill>
                  <a:srgbClr val="393636"/>
                </a:solidFill>
                <a:latin typeface="Tahoma"/>
                <a:ea typeface="Tahoma"/>
                <a:cs typeface="Tahoma"/>
                <a:sym typeface="Tahoma"/>
              </a:rPr>
              <a:t>Planned course start date</a:t>
            </a:r>
            <a:endParaRPr sz="1800" dirty="0"/>
          </a:p>
          <a:p>
            <a:pPr marL="171450" indent="-171450">
              <a:lnSpc>
                <a:spcPct val="90000"/>
              </a:lnSpc>
              <a:spcBef>
                <a:spcPts val="750"/>
              </a:spcBef>
              <a:buClr>
                <a:srgbClr val="393636"/>
              </a:buClr>
              <a:buSzPts val="1800"/>
              <a:buFont typeface="Arial"/>
              <a:buChar char="•"/>
            </a:pPr>
            <a:r>
              <a:rPr lang="en-US" sz="1800" b="1" dirty="0">
                <a:solidFill>
                  <a:srgbClr val="393636"/>
                </a:solidFill>
                <a:latin typeface="Tahoma"/>
                <a:ea typeface="Tahoma"/>
                <a:cs typeface="Tahoma"/>
                <a:sym typeface="Tahoma"/>
              </a:rPr>
              <a:t>Request Type (Student/Parent/Agent)</a:t>
            </a:r>
          </a:p>
          <a:p>
            <a:pPr marL="171450" indent="-171450">
              <a:lnSpc>
                <a:spcPct val="90000"/>
              </a:lnSpc>
              <a:spcBef>
                <a:spcPts val="750"/>
              </a:spcBef>
              <a:buClr>
                <a:srgbClr val="393636"/>
              </a:buClr>
              <a:buSzPts val="1800"/>
              <a:buFont typeface="Arial"/>
              <a:buChar char="•"/>
            </a:pPr>
            <a:endParaRPr sz="1350" b="1" dirty="0">
              <a:solidFill>
                <a:srgbClr val="393636"/>
              </a:solidFill>
              <a:latin typeface="Tahoma"/>
              <a:ea typeface="Tahoma"/>
              <a:cs typeface="Tahoma"/>
              <a:sym typeface="Tahoma"/>
            </a:endParaRPr>
          </a:p>
        </p:txBody>
      </p:sp>
    </p:spTree>
    <p:extLst>
      <p:ext uri="{BB962C8B-B14F-4D97-AF65-F5344CB8AC3E}">
        <p14:creationId xmlns:p14="http://schemas.microsoft.com/office/powerpoint/2010/main" val="17825377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6"/>
        <p:cNvGrpSpPr/>
        <p:nvPr/>
      </p:nvGrpSpPr>
      <p:grpSpPr>
        <a:xfrm>
          <a:off x="0" y="0"/>
          <a:ext cx="0" cy="0"/>
          <a:chOff x="0" y="0"/>
          <a:chExt cx="0" cy="0"/>
        </a:xfrm>
      </p:grpSpPr>
      <p:sp>
        <p:nvSpPr>
          <p:cNvPr id="1137" name="Google Shape;1137;g70c9658d7c_0_186"/>
          <p:cNvSpPr txBox="1">
            <a:spLocks noGrp="1"/>
          </p:cNvSpPr>
          <p:nvPr>
            <p:ph type="title" idx="4294967295"/>
          </p:nvPr>
        </p:nvSpPr>
        <p:spPr>
          <a:xfrm>
            <a:off x="457200" y="5026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sz="3600"/>
              <a:t>Create Unique Forms</a:t>
            </a:r>
            <a:endParaRPr sz="3600"/>
          </a:p>
          <a:p>
            <a:pPr marL="0" lvl="0" indent="0" algn="l" rtl="0">
              <a:lnSpc>
                <a:spcPct val="90000"/>
              </a:lnSpc>
              <a:spcBef>
                <a:spcPts val="0"/>
              </a:spcBef>
              <a:spcAft>
                <a:spcPts val="0"/>
              </a:spcAft>
              <a:buClr>
                <a:schemeClr val="dk1"/>
              </a:buClr>
              <a:buSzPts val="3000"/>
              <a:buFont typeface="Open Sans SemiBold"/>
              <a:buNone/>
            </a:pPr>
            <a:r>
              <a:rPr lang="en-US" sz="3600"/>
              <a:t>for Local Campaigns	</a:t>
            </a:r>
            <a:endParaRPr sz="3600"/>
          </a:p>
        </p:txBody>
      </p:sp>
      <p:sp>
        <p:nvSpPr>
          <p:cNvPr id="1138" name="Google Shape;1138;g70c9658d7c_0_186"/>
          <p:cNvSpPr txBox="1">
            <a:spLocks noGrp="1"/>
          </p:cNvSpPr>
          <p:nvPr>
            <p:ph type="body" idx="4294967295"/>
          </p:nvPr>
        </p:nvSpPr>
        <p:spPr>
          <a:xfrm>
            <a:off x="767635" y="2685345"/>
            <a:ext cx="3987000" cy="2326200"/>
          </a:xfrm>
          <a:prstGeom prst="rect">
            <a:avLst/>
          </a:prstGeom>
          <a:noFill/>
          <a:ln>
            <a:noFill/>
          </a:ln>
        </p:spPr>
        <p:txBody>
          <a:bodyPr spcFirstLastPara="1" wrap="square" lIns="91425" tIns="45700" rIns="91425" bIns="45700" anchor="t" anchorCtr="0">
            <a:noAutofit/>
          </a:bodyPr>
          <a:lstStyle/>
          <a:p>
            <a:pPr marL="342860" lvl="0" indent="-342860" algn="l" rtl="0">
              <a:lnSpc>
                <a:spcPct val="100000"/>
              </a:lnSpc>
              <a:spcBef>
                <a:spcPts val="0"/>
              </a:spcBef>
              <a:spcAft>
                <a:spcPts val="0"/>
              </a:spcAft>
              <a:buClr>
                <a:schemeClr val="dk1"/>
              </a:buClr>
              <a:buSzPts val="3200"/>
              <a:buNone/>
            </a:pPr>
            <a:r>
              <a:rPr lang="en-US" sz="3000" b="0"/>
              <a:t>	You may want to ask specific questions to local leads</a:t>
            </a:r>
            <a:endParaRPr sz="3000" b="0"/>
          </a:p>
        </p:txBody>
      </p:sp>
      <p:sp>
        <p:nvSpPr>
          <p:cNvPr id="1139" name="Google Shape;1139;g70c9658d7c_0_186"/>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140" name="Google Shape;1140;g70c9658d7c_0_186"/>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113</a:t>
            </a:fld>
            <a:endParaRPr>
              <a:solidFill>
                <a:schemeClr val="dk2"/>
              </a:solidFill>
            </a:endParaRPr>
          </a:p>
        </p:txBody>
      </p:sp>
      <p:pic>
        <p:nvPicPr>
          <p:cNvPr id="1141" name="Google Shape;1141;g70c9658d7c_0_186"/>
          <p:cNvPicPr preferRelativeResize="0"/>
          <p:nvPr/>
        </p:nvPicPr>
        <p:blipFill rotWithShape="1">
          <a:blip r:embed="rId3">
            <a:alphaModFix/>
          </a:blip>
          <a:srcRect/>
          <a:stretch/>
        </p:blipFill>
        <p:spPr>
          <a:xfrm>
            <a:off x="4635407" y="1730924"/>
            <a:ext cx="2733860" cy="4859401"/>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5"/>
        <p:cNvGrpSpPr/>
        <p:nvPr/>
      </p:nvGrpSpPr>
      <p:grpSpPr>
        <a:xfrm>
          <a:off x="0" y="0"/>
          <a:ext cx="0" cy="0"/>
          <a:chOff x="0" y="0"/>
          <a:chExt cx="0" cy="0"/>
        </a:xfrm>
      </p:grpSpPr>
      <p:sp>
        <p:nvSpPr>
          <p:cNvPr id="1146" name="Google Shape;1146;g70c9658d7c_0_192"/>
          <p:cNvSpPr txBox="1">
            <a:spLocks noGrp="1"/>
          </p:cNvSpPr>
          <p:nvPr>
            <p:ph type="title"/>
          </p:nvPr>
        </p:nvSpPr>
        <p:spPr>
          <a:xfrm>
            <a:off x="381000" y="228600"/>
            <a:ext cx="8229600" cy="83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sz="3600"/>
              <a:t>Create Unique Forms for International Campaigns	</a:t>
            </a:r>
            <a:endParaRPr sz="3600"/>
          </a:p>
        </p:txBody>
      </p:sp>
      <p:sp>
        <p:nvSpPr>
          <p:cNvPr id="1147" name="Google Shape;1147;g70c9658d7c_0_192"/>
          <p:cNvSpPr txBox="1">
            <a:spLocks noGrp="1"/>
          </p:cNvSpPr>
          <p:nvPr>
            <p:ph type="body" idx="1"/>
          </p:nvPr>
        </p:nvSpPr>
        <p:spPr>
          <a:xfrm>
            <a:off x="562150" y="2666838"/>
            <a:ext cx="3930900" cy="2226000"/>
          </a:xfrm>
          <a:prstGeom prst="rect">
            <a:avLst/>
          </a:prstGeom>
          <a:noFill/>
          <a:ln>
            <a:noFill/>
          </a:ln>
        </p:spPr>
        <p:txBody>
          <a:bodyPr spcFirstLastPara="1" wrap="square" lIns="91425" tIns="45700" rIns="91425" bIns="45700" anchor="t" anchorCtr="0">
            <a:noAutofit/>
          </a:bodyPr>
          <a:lstStyle/>
          <a:p>
            <a:pPr marL="342860" lvl="0" indent="-342860" algn="l" rtl="0">
              <a:lnSpc>
                <a:spcPct val="100000"/>
              </a:lnSpc>
              <a:spcBef>
                <a:spcPts val="0"/>
              </a:spcBef>
              <a:spcAft>
                <a:spcPts val="0"/>
              </a:spcAft>
              <a:buClr>
                <a:schemeClr val="dk1"/>
              </a:buClr>
              <a:buSzPts val="3200"/>
              <a:buNone/>
            </a:pPr>
            <a:r>
              <a:rPr lang="en-US" b="0"/>
              <a:t>	Collect different information for International leads</a:t>
            </a:r>
            <a:endParaRPr b="0"/>
          </a:p>
        </p:txBody>
      </p:sp>
      <p:sp>
        <p:nvSpPr>
          <p:cNvPr id="1148" name="Google Shape;1148;g70c9658d7c_0_19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149" name="Google Shape;1149;g70c9658d7c_0_192"/>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114</a:t>
            </a:fld>
            <a:endParaRPr>
              <a:solidFill>
                <a:schemeClr val="dk2"/>
              </a:solidFill>
            </a:endParaRPr>
          </a:p>
        </p:txBody>
      </p:sp>
      <p:pic>
        <p:nvPicPr>
          <p:cNvPr id="1150" name="Google Shape;1150;g70c9658d7c_0_192"/>
          <p:cNvPicPr preferRelativeResize="0"/>
          <p:nvPr/>
        </p:nvPicPr>
        <p:blipFill rotWithShape="1">
          <a:blip r:embed="rId3">
            <a:alphaModFix/>
          </a:blip>
          <a:srcRect/>
          <a:stretch/>
        </p:blipFill>
        <p:spPr>
          <a:xfrm>
            <a:off x="4840979" y="1765876"/>
            <a:ext cx="3128916" cy="4717947"/>
          </a:xfrm>
          <a:prstGeom prst="rect">
            <a:avLst/>
          </a:prstGeom>
          <a:noFill/>
          <a:ln>
            <a:noFill/>
          </a:ln>
        </p:spPr>
      </p:pic>
    </p:spTree>
    <p:extLst>
      <p:ext uri="{BB962C8B-B14F-4D97-AF65-F5344CB8AC3E}">
        <p14:creationId xmlns:p14="http://schemas.microsoft.com/office/powerpoint/2010/main" val="38518791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5"/>
        <p:cNvGrpSpPr/>
        <p:nvPr/>
      </p:nvGrpSpPr>
      <p:grpSpPr>
        <a:xfrm>
          <a:off x="0" y="0"/>
          <a:ext cx="0" cy="0"/>
          <a:chOff x="0" y="0"/>
          <a:chExt cx="0" cy="0"/>
        </a:xfrm>
      </p:grpSpPr>
      <p:sp>
        <p:nvSpPr>
          <p:cNvPr id="1146" name="Google Shape;1146;g70c9658d7c_0_192"/>
          <p:cNvSpPr txBox="1">
            <a:spLocks noGrp="1"/>
          </p:cNvSpPr>
          <p:nvPr>
            <p:ph type="title"/>
          </p:nvPr>
        </p:nvSpPr>
        <p:spPr>
          <a:xfrm>
            <a:off x="381000" y="228600"/>
            <a:ext cx="5638060" cy="838200"/>
          </a:xfrm>
          <a:prstGeom prst="rect">
            <a:avLst/>
          </a:prstGeom>
          <a:noFill/>
          <a:ln>
            <a:noFill/>
          </a:ln>
        </p:spPr>
        <p:txBody>
          <a:bodyPr spcFirstLastPara="1" wrap="square" lIns="91425" tIns="45700" rIns="91425" bIns="45700" anchor="t" anchorCtr="0">
            <a:noAutofit/>
          </a:bodyPr>
          <a:lstStyle/>
          <a:p>
            <a:pPr lvl="0">
              <a:buClr>
                <a:schemeClr val="dk1"/>
              </a:buClr>
              <a:buSzPts val="3000"/>
            </a:pPr>
            <a:r>
              <a:rPr lang="en-US" sz="3600" dirty="0"/>
              <a:t>Define Course of Interest for Segmentation	</a:t>
            </a:r>
            <a:endParaRPr sz="3600" dirty="0"/>
          </a:p>
        </p:txBody>
      </p:sp>
      <p:sp>
        <p:nvSpPr>
          <p:cNvPr id="1148" name="Google Shape;1148;g70c9658d7c_0_19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149" name="Google Shape;1149;g70c9658d7c_0_192"/>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115</a:t>
            </a:fld>
            <a:endParaRPr>
              <a:solidFill>
                <a:schemeClr val="dk2"/>
              </a:solidFill>
            </a:endParaRPr>
          </a:p>
        </p:txBody>
      </p:sp>
      <p:pic>
        <p:nvPicPr>
          <p:cNvPr id="9" name="Picture 8">
            <a:extLst>
              <a:ext uri="{FF2B5EF4-FFF2-40B4-BE49-F238E27FC236}">
                <a16:creationId xmlns:a16="http://schemas.microsoft.com/office/drawing/2014/main" id="{2532B7B4-EC22-4AFE-8C50-BEC48F1C539F}"/>
              </a:ext>
            </a:extLst>
          </p:cNvPr>
          <p:cNvPicPr>
            <a:picLocks noChangeAspect="1"/>
          </p:cNvPicPr>
          <p:nvPr/>
        </p:nvPicPr>
        <p:blipFill>
          <a:blip r:embed="rId3"/>
          <a:stretch>
            <a:fillRect/>
          </a:stretch>
        </p:blipFill>
        <p:spPr>
          <a:xfrm>
            <a:off x="2342611" y="1868855"/>
            <a:ext cx="4742857" cy="4352381"/>
          </a:xfrm>
          <a:prstGeom prst="rect">
            <a:avLst/>
          </a:prstGeom>
        </p:spPr>
      </p:pic>
      <p:sp>
        <p:nvSpPr>
          <p:cNvPr id="10" name="Google Shape;498;p94">
            <a:extLst>
              <a:ext uri="{FF2B5EF4-FFF2-40B4-BE49-F238E27FC236}">
                <a16:creationId xmlns:a16="http://schemas.microsoft.com/office/drawing/2014/main" id="{F2A16385-5CB6-4764-AFD4-694DDAF5DA27}"/>
              </a:ext>
            </a:extLst>
          </p:cNvPr>
          <p:cNvSpPr/>
          <p:nvPr/>
        </p:nvSpPr>
        <p:spPr>
          <a:xfrm>
            <a:off x="2421148" y="4023406"/>
            <a:ext cx="4388022" cy="2093309"/>
          </a:xfrm>
          <a:prstGeom prst="rect">
            <a:avLst/>
          </a:prstGeom>
          <a:noFill/>
          <a:ln w="38100" cap="flat" cmpd="sng">
            <a:solidFill>
              <a:srgbClr val="FFC000"/>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11" name="Google Shape;499;p94">
            <a:extLst>
              <a:ext uri="{FF2B5EF4-FFF2-40B4-BE49-F238E27FC236}">
                <a16:creationId xmlns:a16="http://schemas.microsoft.com/office/drawing/2014/main" id="{D36BDEE0-C3D7-49BF-ADC3-985A878E7249}"/>
              </a:ext>
            </a:extLst>
          </p:cNvPr>
          <p:cNvCxnSpPr>
            <a:cxnSpLocks/>
          </p:cNvCxnSpPr>
          <p:nvPr/>
        </p:nvCxnSpPr>
        <p:spPr>
          <a:xfrm>
            <a:off x="985419" y="3950563"/>
            <a:ext cx="1278468" cy="792490"/>
          </a:xfrm>
          <a:prstGeom prst="straightConnector1">
            <a:avLst/>
          </a:prstGeom>
          <a:noFill/>
          <a:ln w="38100" cap="flat" cmpd="sng">
            <a:solidFill>
              <a:srgbClr val="FFC000"/>
            </a:solidFill>
            <a:prstDash val="solid"/>
            <a:round/>
            <a:headEnd type="none" w="sm" len="sm"/>
            <a:tailEnd type="triangle" w="med" len="med"/>
          </a:ln>
        </p:spPr>
      </p:cxn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5"/>
        <p:cNvGrpSpPr/>
        <p:nvPr/>
      </p:nvGrpSpPr>
      <p:grpSpPr>
        <a:xfrm>
          <a:off x="0" y="0"/>
          <a:ext cx="0" cy="0"/>
          <a:chOff x="0" y="0"/>
          <a:chExt cx="0" cy="0"/>
        </a:xfrm>
      </p:grpSpPr>
      <p:sp>
        <p:nvSpPr>
          <p:cNvPr id="1146" name="Google Shape;1146;g70c9658d7c_0_192"/>
          <p:cNvSpPr txBox="1">
            <a:spLocks noGrp="1"/>
          </p:cNvSpPr>
          <p:nvPr>
            <p:ph type="title"/>
          </p:nvPr>
        </p:nvSpPr>
        <p:spPr>
          <a:xfrm>
            <a:off x="381000" y="228600"/>
            <a:ext cx="5638060" cy="838200"/>
          </a:xfrm>
          <a:prstGeom prst="rect">
            <a:avLst/>
          </a:prstGeom>
          <a:noFill/>
          <a:ln>
            <a:noFill/>
          </a:ln>
        </p:spPr>
        <p:txBody>
          <a:bodyPr spcFirstLastPara="1" wrap="square" lIns="91425" tIns="45700" rIns="91425" bIns="45700" anchor="t" anchorCtr="0">
            <a:noAutofit/>
          </a:bodyPr>
          <a:lstStyle/>
          <a:p>
            <a:pPr lvl="0">
              <a:buClr>
                <a:schemeClr val="dk1"/>
              </a:buClr>
              <a:buSzPts val="3000"/>
            </a:pPr>
            <a:r>
              <a:rPr lang="en-US" sz="3600" dirty="0"/>
              <a:t>Specify campus if applicable	</a:t>
            </a:r>
            <a:endParaRPr sz="3600" dirty="0"/>
          </a:p>
        </p:txBody>
      </p:sp>
      <p:sp>
        <p:nvSpPr>
          <p:cNvPr id="1148" name="Google Shape;1148;g70c9658d7c_0_19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149" name="Google Shape;1149;g70c9658d7c_0_192"/>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116</a:t>
            </a:fld>
            <a:endParaRPr>
              <a:solidFill>
                <a:schemeClr val="dk2"/>
              </a:solidFill>
            </a:endParaRPr>
          </a:p>
        </p:txBody>
      </p:sp>
      <p:pic>
        <p:nvPicPr>
          <p:cNvPr id="9" name="Picture 8">
            <a:extLst>
              <a:ext uri="{FF2B5EF4-FFF2-40B4-BE49-F238E27FC236}">
                <a16:creationId xmlns:a16="http://schemas.microsoft.com/office/drawing/2014/main" id="{2532B7B4-EC22-4AFE-8C50-BEC48F1C539F}"/>
              </a:ext>
            </a:extLst>
          </p:cNvPr>
          <p:cNvPicPr>
            <a:picLocks noChangeAspect="1"/>
          </p:cNvPicPr>
          <p:nvPr/>
        </p:nvPicPr>
        <p:blipFill>
          <a:blip r:embed="rId3"/>
          <a:stretch>
            <a:fillRect/>
          </a:stretch>
        </p:blipFill>
        <p:spPr>
          <a:xfrm>
            <a:off x="2342611" y="1868855"/>
            <a:ext cx="4742857" cy="4352381"/>
          </a:xfrm>
          <a:prstGeom prst="rect">
            <a:avLst/>
          </a:prstGeom>
        </p:spPr>
      </p:pic>
      <p:sp>
        <p:nvSpPr>
          <p:cNvPr id="10" name="Google Shape;498;p94">
            <a:extLst>
              <a:ext uri="{FF2B5EF4-FFF2-40B4-BE49-F238E27FC236}">
                <a16:creationId xmlns:a16="http://schemas.microsoft.com/office/drawing/2014/main" id="{F2A16385-5CB6-4764-AFD4-694DDAF5DA27}"/>
              </a:ext>
            </a:extLst>
          </p:cNvPr>
          <p:cNvSpPr/>
          <p:nvPr/>
        </p:nvSpPr>
        <p:spPr>
          <a:xfrm>
            <a:off x="2421148" y="4023406"/>
            <a:ext cx="4388022" cy="2093309"/>
          </a:xfrm>
          <a:prstGeom prst="rect">
            <a:avLst/>
          </a:prstGeom>
          <a:noFill/>
          <a:ln w="38100" cap="flat" cmpd="sng">
            <a:solidFill>
              <a:srgbClr val="FFC000"/>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11" name="Google Shape;499;p94">
            <a:extLst>
              <a:ext uri="{FF2B5EF4-FFF2-40B4-BE49-F238E27FC236}">
                <a16:creationId xmlns:a16="http://schemas.microsoft.com/office/drawing/2014/main" id="{D36BDEE0-C3D7-49BF-ADC3-985A878E7249}"/>
              </a:ext>
            </a:extLst>
          </p:cNvPr>
          <p:cNvCxnSpPr>
            <a:cxnSpLocks/>
          </p:cNvCxnSpPr>
          <p:nvPr/>
        </p:nvCxnSpPr>
        <p:spPr>
          <a:xfrm>
            <a:off x="985419" y="3950563"/>
            <a:ext cx="1278468" cy="792490"/>
          </a:xfrm>
          <a:prstGeom prst="straightConnector1">
            <a:avLst/>
          </a:prstGeom>
          <a:noFill/>
          <a:ln w="38100"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13293562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 name="Picture 3">
            <a:extLst>
              <a:ext uri="{FF2B5EF4-FFF2-40B4-BE49-F238E27FC236}">
                <a16:creationId xmlns:a16="http://schemas.microsoft.com/office/drawing/2014/main" id="{B137F275-904F-425C-B2E2-B491623F3586}"/>
              </a:ext>
            </a:extLst>
          </p:cNvPr>
          <p:cNvPicPr>
            <a:picLocks noChangeAspect="1"/>
          </p:cNvPicPr>
          <p:nvPr/>
        </p:nvPicPr>
        <p:blipFill>
          <a:blip r:embed="rId3"/>
          <a:stretch>
            <a:fillRect/>
          </a:stretch>
        </p:blipFill>
        <p:spPr>
          <a:xfrm>
            <a:off x="2263887" y="2199189"/>
            <a:ext cx="4723809" cy="4295238"/>
          </a:xfrm>
          <a:prstGeom prst="rect">
            <a:avLst/>
          </a:prstGeom>
        </p:spPr>
      </p:pic>
      <p:sp>
        <p:nvSpPr>
          <p:cNvPr id="495" name="Google Shape;495;p94"/>
          <p:cNvSpPr txBox="1">
            <a:spLocks noGrp="1"/>
          </p:cNvSpPr>
          <p:nvPr>
            <p:ph type="title"/>
          </p:nvPr>
        </p:nvSpPr>
        <p:spPr>
          <a:xfrm>
            <a:off x="285808" y="450090"/>
            <a:ext cx="6033866" cy="849554"/>
          </a:xfrm>
          <a:prstGeom prst="rect">
            <a:avLst/>
          </a:prstGeom>
          <a:noFill/>
          <a:ln>
            <a:noFill/>
          </a:ln>
        </p:spPr>
        <p:txBody>
          <a:bodyPr spcFirstLastPara="1" wrap="square" lIns="68569" tIns="34275" rIns="68569" bIns="34275" anchor="ctr" anchorCtr="0">
            <a:noAutofit/>
          </a:bodyPr>
          <a:lstStyle/>
          <a:p>
            <a:pPr>
              <a:lnSpc>
                <a:spcPct val="133333"/>
              </a:lnSpc>
              <a:buClr>
                <a:srgbClr val="7ACC00"/>
              </a:buClr>
              <a:buSzPts val="3600"/>
            </a:pPr>
            <a:r>
              <a:rPr lang="en-US" dirty="0"/>
              <a:t>Specify campus if applicable</a:t>
            </a:r>
            <a:endParaRPr dirty="0"/>
          </a:p>
        </p:txBody>
      </p:sp>
      <p:sp>
        <p:nvSpPr>
          <p:cNvPr id="498" name="Google Shape;498;p94"/>
          <p:cNvSpPr/>
          <p:nvPr/>
        </p:nvSpPr>
        <p:spPr>
          <a:xfrm>
            <a:off x="2421148" y="4023406"/>
            <a:ext cx="4388022" cy="2093309"/>
          </a:xfrm>
          <a:prstGeom prst="rect">
            <a:avLst/>
          </a:prstGeom>
          <a:noFill/>
          <a:ln w="38100" cap="flat" cmpd="sng">
            <a:solidFill>
              <a:srgbClr val="FFC000"/>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499" name="Google Shape;499;p94"/>
          <p:cNvCxnSpPr>
            <a:cxnSpLocks/>
          </p:cNvCxnSpPr>
          <p:nvPr/>
        </p:nvCxnSpPr>
        <p:spPr>
          <a:xfrm>
            <a:off x="985419" y="3950563"/>
            <a:ext cx="1278468" cy="792490"/>
          </a:xfrm>
          <a:prstGeom prst="straightConnector1">
            <a:avLst/>
          </a:prstGeom>
          <a:noFill/>
          <a:ln w="38100"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6843882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8"/>
          <p:cNvSpPr txBox="1">
            <a:spLocks noGrp="1"/>
          </p:cNvSpPr>
          <p:nvPr>
            <p:ph type="title"/>
          </p:nvPr>
        </p:nvSpPr>
        <p:spPr>
          <a:xfrm>
            <a:off x="457200" y="502692"/>
            <a:ext cx="7066149" cy="116413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1800"/>
              <a:buNone/>
            </a:pPr>
            <a:r>
              <a:rPr lang="en-US"/>
              <a:t>Exercise 7</a:t>
            </a:r>
            <a:endParaRPr/>
          </a:p>
        </p:txBody>
      </p:sp>
      <p:sp>
        <p:nvSpPr>
          <p:cNvPr id="1262" name="Google Shape;1262;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SzPts val="1000"/>
                <a:buNone/>
              </a:pPr>
              <a:t>118</a:t>
            </a:fld>
            <a:endParaRPr>
              <a:solidFill>
                <a:schemeClr val="dk2"/>
              </a:solidFill>
            </a:endParaRPr>
          </a:p>
        </p:txBody>
      </p:sp>
      <p:sp>
        <p:nvSpPr>
          <p:cNvPr id="1263" name="Google Shape;1263;p8"/>
          <p:cNvSpPr txBox="1"/>
          <p:nvPr/>
        </p:nvSpPr>
        <p:spPr>
          <a:xfrm>
            <a:off x="644106" y="3536283"/>
            <a:ext cx="7066149" cy="116413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1800"/>
              <a:buFont typeface="Arial"/>
              <a:buNone/>
            </a:pPr>
            <a:r>
              <a:rPr lang="en-US" sz="6600" b="1" i="0" u="none" strike="noStrike" cap="none">
                <a:solidFill>
                  <a:schemeClr val="dk2"/>
                </a:solidFill>
                <a:latin typeface="Arial"/>
                <a:ea typeface="Arial"/>
                <a:cs typeface="Arial"/>
                <a:sym typeface="Arial"/>
              </a:rPr>
              <a:t>Form Creation </a:t>
            </a:r>
            <a:endParaRPr/>
          </a:p>
          <a:p>
            <a:pPr marL="0" marR="0" lvl="0" indent="0" algn="l" rtl="0">
              <a:lnSpc>
                <a:spcPct val="90000"/>
              </a:lnSpc>
              <a:spcBef>
                <a:spcPts val="0"/>
              </a:spcBef>
              <a:spcAft>
                <a:spcPts val="0"/>
              </a:spcAft>
              <a:buClr>
                <a:schemeClr val="dk2"/>
              </a:buClr>
              <a:buSzPts val="1800"/>
              <a:buFont typeface="Arial"/>
              <a:buNone/>
            </a:pPr>
            <a:r>
              <a:rPr lang="en-US" sz="6600" b="1" i="0" u="none" strike="noStrike" cap="none">
                <a:solidFill>
                  <a:schemeClr val="dk2"/>
                </a:solidFill>
                <a:latin typeface="Arial"/>
                <a:ea typeface="Arial"/>
                <a:cs typeface="Arial"/>
                <a:sym typeface="Arial"/>
              </a:rPr>
              <a:t>&amp; Segmentation</a:t>
            </a:r>
            <a:endParaRPr sz="6600" b="1" i="0" u="none" strike="noStrike" cap="none">
              <a:solidFill>
                <a:schemeClr val="dk2"/>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4"/>
        <p:cNvGrpSpPr/>
        <p:nvPr/>
      </p:nvGrpSpPr>
      <p:grpSpPr>
        <a:xfrm>
          <a:off x="0" y="0"/>
          <a:ext cx="0" cy="0"/>
          <a:chOff x="0" y="0"/>
          <a:chExt cx="0" cy="0"/>
        </a:xfrm>
      </p:grpSpPr>
      <p:sp>
        <p:nvSpPr>
          <p:cNvPr id="1155" name="Google Shape;1155;g70c9658d7c_0_204"/>
          <p:cNvSpPr txBox="1"/>
          <p:nvPr/>
        </p:nvSpPr>
        <p:spPr>
          <a:xfrm>
            <a:off x="304800" y="482733"/>
            <a:ext cx="8229600" cy="1006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Open Sans SemiBold"/>
              <a:buNone/>
            </a:pPr>
            <a:r>
              <a:rPr lang="en-US" sz="2800" b="1" i="0" u="none" strike="noStrike" cap="none">
                <a:solidFill>
                  <a:schemeClr val="dk2"/>
                </a:solidFill>
                <a:latin typeface="Arial"/>
                <a:ea typeface="Arial"/>
                <a:cs typeface="Arial"/>
                <a:sym typeface="Arial"/>
              </a:rPr>
              <a:t>Using A CRM To Manage </a:t>
            </a:r>
            <a:endParaRPr sz="2800" b="1" i="0" u="none" strike="noStrike" cap="none">
              <a:solidFill>
                <a:schemeClr val="dk2"/>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3000"/>
              <a:buFont typeface="Open Sans SemiBold"/>
              <a:buNone/>
            </a:pPr>
            <a:r>
              <a:rPr lang="en-US" sz="2800" b="1" i="0" u="none" strike="noStrike" cap="none">
                <a:solidFill>
                  <a:schemeClr val="dk2"/>
                </a:solidFill>
                <a:latin typeface="Arial"/>
                <a:ea typeface="Arial"/>
                <a:cs typeface="Arial"/>
                <a:sym typeface="Arial"/>
              </a:rPr>
              <a:t>Prospective Student Inquiries</a:t>
            </a:r>
            <a:endParaRPr sz="2800" b="1" i="0" u="none" strike="noStrike" cap="none">
              <a:solidFill>
                <a:schemeClr val="dk2"/>
              </a:solidFill>
              <a:latin typeface="Arial"/>
              <a:ea typeface="Arial"/>
              <a:cs typeface="Arial"/>
              <a:sym typeface="Arial"/>
            </a:endParaRPr>
          </a:p>
        </p:txBody>
      </p:sp>
      <p:sp>
        <p:nvSpPr>
          <p:cNvPr id="1156" name="Google Shape;1156;g70c9658d7c_0_204"/>
          <p:cNvSpPr txBox="1"/>
          <p:nvPr/>
        </p:nvSpPr>
        <p:spPr>
          <a:xfrm>
            <a:off x="5397328" y="2084761"/>
            <a:ext cx="35310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New leads are entered in the CRM in real time</a:t>
            </a:r>
            <a:endParaRPr sz="2400" b="0" i="0" u="none" strike="noStrike" cap="none">
              <a:solidFill>
                <a:schemeClr val="dk2"/>
              </a:solidFill>
              <a:latin typeface="Arial"/>
              <a:ea typeface="Arial"/>
              <a:cs typeface="Arial"/>
              <a:sym typeface="Arial"/>
            </a:endParaRPr>
          </a:p>
        </p:txBody>
      </p:sp>
      <p:pic>
        <p:nvPicPr>
          <p:cNvPr id="1157" name="Google Shape;1157;g70c9658d7c_0_204"/>
          <p:cNvPicPr preferRelativeResize="0"/>
          <p:nvPr/>
        </p:nvPicPr>
        <p:blipFill rotWithShape="1">
          <a:blip r:embed="rId3">
            <a:alphaModFix/>
          </a:blip>
          <a:srcRect/>
          <a:stretch/>
        </p:blipFill>
        <p:spPr>
          <a:xfrm>
            <a:off x="4537280" y="2163051"/>
            <a:ext cx="685800" cy="685800"/>
          </a:xfrm>
          <a:prstGeom prst="rect">
            <a:avLst/>
          </a:prstGeom>
          <a:noFill/>
          <a:ln>
            <a:noFill/>
          </a:ln>
        </p:spPr>
      </p:pic>
      <p:pic>
        <p:nvPicPr>
          <p:cNvPr id="1158" name="Google Shape;1158;g70c9658d7c_0_204"/>
          <p:cNvPicPr preferRelativeResize="0"/>
          <p:nvPr/>
        </p:nvPicPr>
        <p:blipFill rotWithShape="1">
          <a:blip r:embed="rId4">
            <a:alphaModFix/>
          </a:blip>
          <a:srcRect/>
          <a:stretch/>
        </p:blipFill>
        <p:spPr>
          <a:xfrm>
            <a:off x="457200" y="1635499"/>
            <a:ext cx="4080075" cy="2286649"/>
          </a:xfrm>
          <a:prstGeom prst="rect">
            <a:avLst/>
          </a:prstGeom>
          <a:noFill/>
          <a:ln>
            <a:noFill/>
          </a:ln>
        </p:spPr>
      </p:pic>
      <p:pic>
        <p:nvPicPr>
          <p:cNvPr id="1159" name="Google Shape;1159;g70c9658d7c_0_204" descr="C:\Users\gg\AppData\Local\Temp\SNAGHTML6732e2.PNG"/>
          <p:cNvPicPr preferRelativeResize="0"/>
          <p:nvPr/>
        </p:nvPicPr>
        <p:blipFill rotWithShape="1">
          <a:blip r:embed="rId5">
            <a:alphaModFix/>
          </a:blip>
          <a:srcRect/>
          <a:stretch/>
        </p:blipFill>
        <p:spPr>
          <a:xfrm>
            <a:off x="2839198" y="4152475"/>
            <a:ext cx="6089127" cy="2286650"/>
          </a:xfrm>
          <a:prstGeom prst="rect">
            <a:avLst/>
          </a:prstGeom>
          <a:noFill/>
          <a:ln>
            <a:noFill/>
          </a:ln>
        </p:spPr>
      </p:pic>
      <p:cxnSp>
        <p:nvCxnSpPr>
          <p:cNvPr id="1160" name="Google Shape;1160;g70c9658d7c_0_204"/>
          <p:cNvCxnSpPr/>
          <p:nvPr/>
        </p:nvCxnSpPr>
        <p:spPr>
          <a:xfrm>
            <a:off x="4572000" y="2955070"/>
            <a:ext cx="2543400" cy="1998600"/>
          </a:xfrm>
          <a:prstGeom prst="straightConnector1">
            <a:avLst/>
          </a:prstGeom>
          <a:noFill/>
          <a:ln w="38100" cap="flat" cmpd="sng">
            <a:solidFill>
              <a:schemeClr val="dk2"/>
            </a:solidFill>
            <a:prstDash val="solid"/>
            <a:round/>
            <a:headEnd type="none" w="sm" len="sm"/>
            <a:tailEnd type="triangle" w="med" len="med"/>
          </a:ln>
          <a:effectLst>
            <a:outerShdw blurRad="40000" dist="23000" dir="5400000" rotWithShape="0">
              <a:srgbClr val="000000">
                <a:alpha val="34509"/>
              </a:srgbClr>
            </a:outerShdw>
          </a:effectLst>
        </p:spPr>
      </p:cxnSp>
      <p:sp>
        <p:nvSpPr>
          <p:cNvPr id="1161" name="Google Shape;1161;g70c9658d7c_0_204"/>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162" name="Google Shape;1162;g70c9658d7c_0_204"/>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119</a:t>
            </a:fld>
            <a:endParaRPr>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70c9658d7c_0_850"/>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Sharing Google </a:t>
            </a:r>
            <a:br>
              <a:rPr lang="en-US"/>
            </a:br>
            <a:r>
              <a:rPr lang="en-US"/>
              <a:t>Analytics access</a:t>
            </a:r>
            <a:endParaRPr/>
          </a:p>
        </p:txBody>
      </p:sp>
      <p:sp>
        <p:nvSpPr>
          <p:cNvPr id="178" name="Google Shape;178;g70c9658d7c_0_850"/>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179" name="Google Shape;179;g70c9658d7c_0_8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12</a:t>
            </a:fld>
            <a:endParaRPr>
              <a:solidFill>
                <a:schemeClr val="dk2"/>
              </a:solidFill>
            </a:endParaRPr>
          </a:p>
        </p:txBody>
      </p:sp>
      <p:pic>
        <p:nvPicPr>
          <p:cNvPr id="180" name="Google Shape;180;g70c9658d7c_0_850"/>
          <p:cNvPicPr preferRelativeResize="0"/>
          <p:nvPr/>
        </p:nvPicPr>
        <p:blipFill rotWithShape="1">
          <a:blip r:embed="rId3">
            <a:alphaModFix/>
          </a:blip>
          <a:srcRect/>
          <a:stretch/>
        </p:blipFill>
        <p:spPr>
          <a:xfrm>
            <a:off x="609600" y="1788270"/>
            <a:ext cx="8080374" cy="2438400"/>
          </a:xfrm>
          <a:prstGeom prst="rect">
            <a:avLst/>
          </a:prstGeom>
          <a:noFill/>
          <a:ln>
            <a:noFill/>
          </a:ln>
        </p:spPr>
      </p:pic>
      <p:sp>
        <p:nvSpPr>
          <p:cNvPr id="181" name="Google Shape;181;g70c9658d7c_0_850"/>
          <p:cNvSpPr txBox="1"/>
          <p:nvPr/>
        </p:nvSpPr>
        <p:spPr>
          <a:xfrm>
            <a:off x="1144588" y="5217270"/>
            <a:ext cx="7010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Google Analytics provides many levels of permissions for sharing access</a:t>
            </a:r>
            <a:endParaRPr sz="1400" b="0" i="0" u="none" strike="noStrike" cap="none">
              <a:solidFill>
                <a:srgbClr val="000000"/>
              </a:solidFill>
              <a:latin typeface="Arial"/>
              <a:ea typeface="Arial"/>
              <a:cs typeface="Arial"/>
              <a:sym typeface="Arial"/>
            </a:endParaRPr>
          </a:p>
        </p:txBody>
      </p:sp>
      <p:cxnSp>
        <p:nvCxnSpPr>
          <p:cNvPr id="182" name="Google Shape;182;g70c9658d7c_0_850"/>
          <p:cNvCxnSpPr/>
          <p:nvPr/>
        </p:nvCxnSpPr>
        <p:spPr>
          <a:xfrm rot="10800000" flipH="1">
            <a:off x="4343400" y="3051870"/>
            <a:ext cx="1143000" cy="21654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7"/>
        <p:cNvGrpSpPr/>
        <p:nvPr/>
      </p:nvGrpSpPr>
      <p:grpSpPr>
        <a:xfrm>
          <a:off x="0" y="0"/>
          <a:ext cx="0" cy="0"/>
          <a:chOff x="0" y="0"/>
          <a:chExt cx="0" cy="0"/>
        </a:xfrm>
      </p:grpSpPr>
      <p:sp>
        <p:nvSpPr>
          <p:cNvPr id="1168" name="Google Shape;1168;g70c9658d7c_0_213"/>
          <p:cNvSpPr txBox="1">
            <a:spLocks noGrp="1"/>
          </p:cNvSpPr>
          <p:nvPr>
            <p:ph type="title" idx="4294967295"/>
          </p:nvPr>
        </p:nvSpPr>
        <p:spPr>
          <a:xfrm>
            <a:off x="304800" y="304800"/>
            <a:ext cx="8229600" cy="83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Separate Applications </a:t>
            </a:r>
            <a:endParaRPr/>
          </a:p>
          <a:p>
            <a:pPr marL="0" lvl="0" indent="0" algn="l" rtl="0">
              <a:lnSpc>
                <a:spcPct val="90000"/>
              </a:lnSpc>
              <a:spcBef>
                <a:spcPts val="0"/>
              </a:spcBef>
              <a:spcAft>
                <a:spcPts val="0"/>
              </a:spcAft>
              <a:buClr>
                <a:schemeClr val="dk1"/>
              </a:buClr>
              <a:buSzPts val="3000"/>
              <a:buFont typeface="Open Sans SemiBold"/>
              <a:buNone/>
            </a:pPr>
            <a:r>
              <a:rPr lang="en-US"/>
              <a:t>from Inquiries</a:t>
            </a:r>
            <a:br>
              <a:rPr lang="en-US" sz="3200"/>
            </a:br>
            <a:br>
              <a:rPr lang="en-US"/>
            </a:br>
            <a:endParaRPr/>
          </a:p>
        </p:txBody>
      </p:sp>
      <p:sp>
        <p:nvSpPr>
          <p:cNvPr id="1169" name="Google Shape;1169;g70c9658d7c_0_213"/>
          <p:cNvSpPr txBox="1"/>
          <p:nvPr/>
        </p:nvSpPr>
        <p:spPr>
          <a:xfrm>
            <a:off x="5486400" y="2521043"/>
            <a:ext cx="3200400" cy="181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Completed application forms can be automatically sent for processing</a:t>
            </a:r>
            <a:endParaRPr sz="2400" b="0" i="0" u="none" strike="noStrike" cap="none">
              <a:solidFill>
                <a:schemeClr val="dk2"/>
              </a:solidFill>
              <a:latin typeface="Arial"/>
              <a:ea typeface="Arial"/>
              <a:cs typeface="Arial"/>
              <a:sym typeface="Arial"/>
            </a:endParaRPr>
          </a:p>
        </p:txBody>
      </p:sp>
      <p:pic>
        <p:nvPicPr>
          <p:cNvPr id="1170" name="Google Shape;1170;g70c9658d7c_0_213"/>
          <p:cNvPicPr preferRelativeResize="0"/>
          <p:nvPr/>
        </p:nvPicPr>
        <p:blipFill rotWithShape="1">
          <a:blip r:embed="rId3">
            <a:alphaModFix/>
          </a:blip>
          <a:srcRect/>
          <a:stretch/>
        </p:blipFill>
        <p:spPr>
          <a:xfrm>
            <a:off x="2148751" y="5233001"/>
            <a:ext cx="6908549" cy="1195225"/>
          </a:xfrm>
          <a:prstGeom prst="rect">
            <a:avLst/>
          </a:prstGeom>
          <a:noFill/>
          <a:ln>
            <a:noFill/>
          </a:ln>
        </p:spPr>
      </p:pic>
      <p:cxnSp>
        <p:nvCxnSpPr>
          <p:cNvPr id="1171" name="Google Shape;1171;g70c9658d7c_0_213"/>
          <p:cNvCxnSpPr/>
          <p:nvPr/>
        </p:nvCxnSpPr>
        <p:spPr>
          <a:xfrm>
            <a:off x="4392200" y="4096825"/>
            <a:ext cx="3522900" cy="1330200"/>
          </a:xfrm>
          <a:prstGeom prst="straightConnector1">
            <a:avLst/>
          </a:prstGeom>
          <a:noFill/>
          <a:ln w="25400" cap="flat" cmpd="sng">
            <a:solidFill>
              <a:schemeClr val="dk2"/>
            </a:solidFill>
            <a:prstDash val="solid"/>
            <a:round/>
            <a:headEnd type="none" w="sm" len="sm"/>
            <a:tailEnd type="stealth" w="med" len="med"/>
          </a:ln>
          <a:effectLst>
            <a:outerShdw blurRad="40000" dist="20000" dir="5400000" rotWithShape="0">
              <a:srgbClr val="000000">
                <a:alpha val="37647"/>
              </a:srgbClr>
            </a:outerShdw>
          </a:effectLst>
        </p:spPr>
      </p:cxnSp>
      <p:sp>
        <p:nvSpPr>
          <p:cNvPr id="1172" name="Google Shape;1172;g70c9658d7c_0_2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120</a:t>
            </a:fld>
            <a:endParaRPr>
              <a:solidFill>
                <a:schemeClr val="dk2"/>
              </a:solidFill>
            </a:endParaRPr>
          </a:p>
        </p:txBody>
      </p:sp>
      <p:sp>
        <p:nvSpPr>
          <p:cNvPr id="1173" name="Google Shape;1173;g70c9658d7c_0_213"/>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pic>
        <p:nvPicPr>
          <p:cNvPr id="1174" name="Google Shape;1174;g70c9658d7c_0_213"/>
          <p:cNvPicPr preferRelativeResize="0"/>
          <p:nvPr/>
        </p:nvPicPr>
        <p:blipFill rotWithShape="1">
          <a:blip r:embed="rId4">
            <a:alphaModFix/>
          </a:blip>
          <a:srcRect/>
          <a:stretch/>
        </p:blipFill>
        <p:spPr>
          <a:xfrm>
            <a:off x="304800" y="1460200"/>
            <a:ext cx="4029549" cy="37852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9"/>
        <p:cNvGrpSpPr/>
        <p:nvPr/>
      </p:nvGrpSpPr>
      <p:grpSpPr>
        <a:xfrm>
          <a:off x="0" y="0"/>
          <a:ext cx="0" cy="0"/>
          <a:chOff x="0" y="0"/>
          <a:chExt cx="0" cy="0"/>
        </a:xfrm>
      </p:grpSpPr>
      <p:pic>
        <p:nvPicPr>
          <p:cNvPr id="1180" name="Google Shape;1180;g70c9658d7c_0_222"/>
          <p:cNvPicPr preferRelativeResize="0"/>
          <p:nvPr/>
        </p:nvPicPr>
        <p:blipFill rotWithShape="1">
          <a:blip r:embed="rId3">
            <a:alphaModFix/>
          </a:blip>
          <a:srcRect/>
          <a:stretch/>
        </p:blipFill>
        <p:spPr>
          <a:xfrm>
            <a:off x="1295400" y="5237775"/>
            <a:ext cx="7761905" cy="1342857"/>
          </a:xfrm>
          <a:prstGeom prst="rect">
            <a:avLst/>
          </a:prstGeom>
          <a:noFill/>
          <a:ln>
            <a:noFill/>
          </a:ln>
        </p:spPr>
      </p:pic>
      <p:sp>
        <p:nvSpPr>
          <p:cNvPr id="1181" name="Google Shape;1181;g70c9658d7c_0_222"/>
          <p:cNvSpPr txBox="1">
            <a:spLocks noGrp="1"/>
          </p:cNvSpPr>
          <p:nvPr>
            <p:ph type="title"/>
          </p:nvPr>
        </p:nvSpPr>
        <p:spPr>
          <a:xfrm>
            <a:off x="457200" y="3502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Separate Applications </a:t>
            </a:r>
            <a:endParaRPr/>
          </a:p>
          <a:p>
            <a:pPr marL="0" lvl="0" indent="0" algn="l" rtl="0">
              <a:lnSpc>
                <a:spcPct val="90000"/>
              </a:lnSpc>
              <a:spcBef>
                <a:spcPts val="0"/>
              </a:spcBef>
              <a:spcAft>
                <a:spcPts val="0"/>
              </a:spcAft>
              <a:buClr>
                <a:schemeClr val="dk1"/>
              </a:buClr>
              <a:buSzPts val="3000"/>
              <a:buFont typeface="Open Sans SemiBold"/>
              <a:buNone/>
            </a:pPr>
            <a:r>
              <a:rPr lang="en-US"/>
              <a:t>from Inquiries</a:t>
            </a:r>
            <a:br>
              <a:rPr lang="en-US" sz="2800"/>
            </a:br>
            <a:br>
              <a:rPr lang="en-US"/>
            </a:br>
            <a:endParaRPr/>
          </a:p>
        </p:txBody>
      </p:sp>
      <p:sp>
        <p:nvSpPr>
          <p:cNvPr id="1182" name="Google Shape;1182;g70c9658d7c_0_222"/>
          <p:cNvSpPr txBox="1"/>
          <p:nvPr/>
        </p:nvSpPr>
        <p:spPr>
          <a:xfrm>
            <a:off x="5393925" y="2483900"/>
            <a:ext cx="3209400" cy="138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Inquiries may need to be handled by different staff than applications</a:t>
            </a:r>
            <a:endParaRPr sz="2400" b="0" i="0" u="none" strike="noStrike" cap="none">
              <a:solidFill>
                <a:schemeClr val="dk2"/>
              </a:solidFill>
              <a:latin typeface="Arial"/>
              <a:ea typeface="Arial"/>
              <a:cs typeface="Arial"/>
              <a:sym typeface="Arial"/>
            </a:endParaRPr>
          </a:p>
        </p:txBody>
      </p:sp>
      <p:sp>
        <p:nvSpPr>
          <p:cNvPr id="1183" name="Google Shape;1183;g70c9658d7c_0_22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184" name="Google Shape;1184;g70c9658d7c_0_222"/>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121</a:t>
            </a:fld>
            <a:endParaRPr>
              <a:solidFill>
                <a:schemeClr val="dk2"/>
              </a:solidFill>
            </a:endParaRPr>
          </a:p>
        </p:txBody>
      </p:sp>
      <p:pic>
        <p:nvPicPr>
          <p:cNvPr id="1185" name="Google Shape;1185;g70c9658d7c_0_222"/>
          <p:cNvPicPr preferRelativeResize="0"/>
          <p:nvPr/>
        </p:nvPicPr>
        <p:blipFill rotWithShape="1">
          <a:blip r:embed="rId4">
            <a:alphaModFix/>
          </a:blip>
          <a:srcRect/>
          <a:stretch/>
        </p:blipFill>
        <p:spPr>
          <a:xfrm>
            <a:off x="513700" y="1560963"/>
            <a:ext cx="4471924" cy="3630150"/>
          </a:xfrm>
          <a:prstGeom prst="rect">
            <a:avLst/>
          </a:prstGeom>
          <a:noFill/>
          <a:ln>
            <a:noFill/>
          </a:ln>
        </p:spPr>
      </p:pic>
      <p:cxnSp>
        <p:nvCxnSpPr>
          <p:cNvPr id="1186" name="Google Shape;1186;g70c9658d7c_0_222"/>
          <p:cNvCxnSpPr/>
          <p:nvPr/>
        </p:nvCxnSpPr>
        <p:spPr>
          <a:xfrm>
            <a:off x="4867375" y="4238100"/>
            <a:ext cx="3057600" cy="2010600"/>
          </a:xfrm>
          <a:prstGeom prst="straightConnector1">
            <a:avLst/>
          </a:prstGeom>
          <a:noFill/>
          <a:ln w="25400" cap="flat" cmpd="sng">
            <a:solidFill>
              <a:schemeClr val="dk2"/>
            </a:solidFill>
            <a:prstDash val="solid"/>
            <a:round/>
            <a:headEnd type="none" w="sm" len="sm"/>
            <a:tailEnd type="stealth" w="med" len="med"/>
          </a:ln>
          <a:effectLst>
            <a:outerShdw blurRad="40000" dist="20000" dir="5400000" rotWithShape="0">
              <a:srgbClr val="000000">
                <a:alpha val="37647"/>
              </a:srgbClr>
            </a:outerShdw>
          </a:effectLst>
        </p:spPr>
      </p:cxn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0"/>
        <p:cNvGrpSpPr/>
        <p:nvPr/>
      </p:nvGrpSpPr>
      <p:grpSpPr>
        <a:xfrm>
          <a:off x="0" y="0"/>
          <a:ext cx="0" cy="0"/>
          <a:chOff x="0" y="0"/>
          <a:chExt cx="0" cy="0"/>
        </a:xfrm>
      </p:grpSpPr>
      <p:sp>
        <p:nvSpPr>
          <p:cNvPr id="1191" name="Google Shape;1191;g70c9658d7c_0_231"/>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Have The Right Staff </a:t>
            </a:r>
            <a:endParaRPr/>
          </a:p>
          <a:p>
            <a:pPr marL="0" lvl="0" indent="0" algn="l" rtl="0">
              <a:lnSpc>
                <a:spcPct val="90000"/>
              </a:lnSpc>
              <a:spcBef>
                <a:spcPts val="0"/>
              </a:spcBef>
              <a:spcAft>
                <a:spcPts val="0"/>
              </a:spcAft>
              <a:buClr>
                <a:schemeClr val="dk1"/>
              </a:buClr>
              <a:buSzPts val="3000"/>
              <a:buFont typeface="Open Sans SemiBold"/>
              <a:buNone/>
            </a:pPr>
            <a:r>
              <a:rPr lang="en-US"/>
              <a:t>Doing The Follow-Up</a:t>
            </a:r>
            <a:endParaRPr/>
          </a:p>
        </p:txBody>
      </p:sp>
      <p:pic>
        <p:nvPicPr>
          <p:cNvPr id="1192" name="Google Shape;1192;g70c9658d7c_0_231" descr="regirstrar.jpg"/>
          <p:cNvPicPr preferRelativeResize="0"/>
          <p:nvPr/>
        </p:nvPicPr>
        <p:blipFill rotWithShape="1">
          <a:blip r:embed="rId3">
            <a:alphaModFix/>
          </a:blip>
          <a:srcRect/>
          <a:stretch/>
        </p:blipFill>
        <p:spPr>
          <a:xfrm>
            <a:off x="1347217" y="1828800"/>
            <a:ext cx="2627617" cy="3505200"/>
          </a:xfrm>
          <a:prstGeom prst="rect">
            <a:avLst/>
          </a:prstGeom>
          <a:noFill/>
          <a:ln>
            <a:noFill/>
          </a:ln>
        </p:spPr>
      </p:pic>
      <p:pic>
        <p:nvPicPr>
          <p:cNvPr id="1193" name="Google Shape;1193;g70c9658d7c_0_231" descr="recruiiter.jpg"/>
          <p:cNvPicPr preferRelativeResize="0"/>
          <p:nvPr/>
        </p:nvPicPr>
        <p:blipFill rotWithShape="1">
          <a:blip r:embed="rId4">
            <a:alphaModFix/>
          </a:blip>
          <a:srcRect/>
          <a:stretch/>
        </p:blipFill>
        <p:spPr>
          <a:xfrm>
            <a:off x="5614416" y="1676400"/>
            <a:ext cx="2386584" cy="3577405"/>
          </a:xfrm>
          <a:prstGeom prst="rect">
            <a:avLst/>
          </a:prstGeom>
          <a:noFill/>
          <a:ln>
            <a:noFill/>
          </a:ln>
        </p:spPr>
      </p:pic>
      <p:sp>
        <p:nvSpPr>
          <p:cNvPr id="1194" name="Google Shape;1194;g70c9658d7c_0_231"/>
          <p:cNvSpPr txBox="1"/>
          <p:nvPr/>
        </p:nvSpPr>
        <p:spPr>
          <a:xfrm>
            <a:off x="4547616" y="2971800"/>
            <a:ext cx="762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Arial"/>
                <a:ea typeface="Arial"/>
                <a:cs typeface="Arial"/>
                <a:sym typeface="Arial"/>
              </a:rPr>
              <a:t>Vs.</a:t>
            </a:r>
            <a:endParaRPr sz="1400" b="1" i="0" u="none" strike="noStrike" cap="none">
              <a:solidFill>
                <a:schemeClr val="dk2"/>
              </a:solidFill>
              <a:latin typeface="Arial"/>
              <a:ea typeface="Arial"/>
              <a:cs typeface="Arial"/>
              <a:sym typeface="Arial"/>
            </a:endParaRPr>
          </a:p>
        </p:txBody>
      </p:sp>
      <p:sp>
        <p:nvSpPr>
          <p:cNvPr id="1195" name="Google Shape;1195;g70c9658d7c_0_231"/>
          <p:cNvSpPr txBox="1"/>
          <p:nvPr/>
        </p:nvSpPr>
        <p:spPr>
          <a:xfrm>
            <a:off x="1347216" y="5410201"/>
            <a:ext cx="27432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Mainly processing applications</a:t>
            </a:r>
            <a:endParaRPr sz="1400" b="0" i="0" u="none" strike="noStrike" cap="none">
              <a:solidFill>
                <a:schemeClr val="dk2"/>
              </a:solidFill>
              <a:latin typeface="Arial"/>
              <a:ea typeface="Arial"/>
              <a:cs typeface="Arial"/>
              <a:sym typeface="Arial"/>
            </a:endParaRPr>
          </a:p>
        </p:txBody>
      </p:sp>
      <p:sp>
        <p:nvSpPr>
          <p:cNvPr id="1196" name="Google Shape;1196;g70c9658d7c_0_231"/>
          <p:cNvSpPr txBox="1"/>
          <p:nvPr/>
        </p:nvSpPr>
        <p:spPr>
          <a:xfrm>
            <a:off x="5538216" y="5410200"/>
            <a:ext cx="2438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Taking care of a lead’s every need!</a:t>
            </a:r>
            <a:endParaRPr sz="1400" b="0" i="0" u="none" strike="noStrike" cap="none">
              <a:solidFill>
                <a:schemeClr val="dk2"/>
              </a:solidFill>
              <a:latin typeface="Arial"/>
              <a:ea typeface="Arial"/>
              <a:cs typeface="Arial"/>
              <a:sym typeface="Arial"/>
            </a:endParaRPr>
          </a:p>
        </p:txBody>
      </p:sp>
      <p:sp>
        <p:nvSpPr>
          <p:cNvPr id="1197" name="Google Shape;1197;g70c9658d7c_0_231"/>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198" name="Google Shape;1198;g70c9658d7c_0_231"/>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122</a:t>
            </a:fld>
            <a:endParaRPr>
              <a:solidFill>
                <a:schemeClr val="dk2"/>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g70c9658d7c_0_240"/>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Follow-Up Approach</a:t>
            </a:r>
            <a:endParaRPr/>
          </a:p>
        </p:txBody>
      </p:sp>
      <p:sp>
        <p:nvSpPr>
          <p:cNvPr id="1204" name="Google Shape;1204;g70c9658d7c_0_240"/>
          <p:cNvSpPr txBox="1">
            <a:spLocks noGrp="1"/>
          </p:cNvSpPr>
          <p:nvPr>
            <p:ph type="body" idx="1"/>
          </p:nvPr>
        </p:nvSpPr>
        <p:spPr>
          <a:xfrm>
            <a:off x="394850" y="1986200"/>
            <a:ext cx="8534400" cy="1828800"/>
          </a:xfrm>
          <a:prstGeom prst="rect">
            <a:avLst/>
          </a:prstGeom>
          <a:noFill/>
          <a:ln>
            <a:noFill/>
          </a:ln>
        </p:spPr>
        <p:txBody>
          <a:bodyPr spcFirstLastPara="1" wrap="square" lIns="91425" tIns="45700" rIns="91425" bIns="45700" anchor="t" anchorCtr="0">
            <a:noAutofit/>
          </a:bodyPr>
          <a:lstStyle/>
          <a:p>
            <a:pPr marL="342860" lvl="0" indent="-342860" algn="l" rtl="0">
              <a:lnSpc>
                <a:spcPct val="100000"/>
              </a:lnSpc>
              <a:spcBef>
                <a:spcPts val="0"/>
              </a:spcBef>
              <a:spcAft>
                <a:spcPts val="0"/>
              </a:spcAft>
              <a:buClr>
                <a:schemeClr val="dk1"/>
              </a:buClr>
              <a:buSzPts val="3200"/>
              <a:buNone/>
            </a:pPr>
            <a:r>
              <a:rPr lang="en-US"/>
              <a:t>	Making contact with new leads take time! Be persistent with your attempts and contact leads through multiple channels</a:t>
            </a:r>
            <a:endParaRPr/>
          </a:p>
        </p:txBody>
      </p:sp>
      <p:pic>
        <p:nvPicPr>
          <p:cNvPr id="1205" name="Google Shape;1205;g70c9658d7c_0_240" descr="A picture containing transport&#10;&#10;Description generated with high confidence"/>
          <p:cNvPicPr preferRelativeResize="0"/>
          <p:nvPr/>
        </p:nvPicPr>
        <p:blipFill rotWithShape="1">
          <a:blip r:embed="rId3">
            <a:alphaModFix/>
          </a:blip>
          <a:srcRect/>
          <a:stretch/>
        </p:blipFill>
        <p:spPr>
          <a:xfrm>
            <a:off x="1905000" y="3505200"/>
            <a:ext cx="5334000" cy="2667000"/>
          </a:xfrm>
          <a:prstGeom prst="rect">
            <a:avLst/>
          </a:prstGeom>
          <a:noFill/>
          <a:ln>
            <a:noFill/>
          </a:ln>
        </p:spPr>
      </p:pic>
      <p:sp>
        <p:nvSpPr>
          <p:cNvPr id="1206" name="Google Shape;1206;g70c9658d7c_0_240"/>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207" name="Google Shape;1207;g70c9658d7c_0_240"/>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123</a:t>
            </a:fld>
            <a:endParaRPr>
              <a:solidFill>
                <a:schemeClr val="dk2"/>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pic>
        <p:nvPicPr>
          <p:cNvPr id="1447" name="Google Shape;1447;g70c9658d7c_0_429" descr="C:\Users\ptaza\AppData\Local\Temp\SNAGHTML2bf80a14.PNG"/>
          <p:cNvPicPr preferRelativeResize="0"/>
          <p:nvPr/>
        </p:nvPicPr>
        <p:blipFill rotWithShape="1">
          <a:blip r:embed="rId3">
            <a:alphaModFix/>
          </a:blip>
          <a:srcRect/>
          <a:stretch/>
        </p:blipFill>
        <p:spPr>
          <a:xfrm>
            <a:off x="528525" y="1566837"/>
            <a:ext cx="8396325" cy="4797300"/>
          </a:xfrm>
          <a:prstGeom prst="rect">
            <a:avLst/>
          </a:prstGeom>
          <a:noFill/>
          <a:ln>
            <a:noFill/>
          </a:ln>
        </p:spPr>
      </p:pic>
      <p:sp>
        <p:nvSpPr>
          <p:cNvPr id="1448" name="Google Shape;1448;g70c9658d7c_0_429"/>
          <p:cNvSpPr txBox="1">
            <a:spLocks noGrp="1"/>
          </p:cNvSpPr>
          <p:nvPr>
            <p:ph type="title"/>
          </p:nvPr>
        </p:nvSpPr>
        <p:spPr>
          <a:xfrm>
            <a:off x="457200" y="2740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Use CRM to Rotate </a:t>
            </a:r>
            <a:endParaRPr/>
          </a:p>
          <a:p>
            <a:pPr marL="0" lvl="0" indent="0" algn="l" rtl="0">
              <a:lnSpc>
                <a:spcPct val="90000"/>
              </a:lnSpc>
              <a:spcBef>
                <a:spcPts val="0"/>
              </a:spcBef>
              <a:spcAft>
                <a:spcPts val="0"/>
              </a:spcAft>
              <a:buClr>
                <a:schemeClr val="dk1"/>
              </a:buClr>
              <a:buSzPts val="3000"/>
              <a:buFont typeface="Open Sans SemiBold"/>
              <a:buNone/>
            </a:pPr>
            <a:r>
              <a:rPr lang="en-US"/>
              <a:t>Leads Round Robin</a:t>
            </a:r>
            <a:endParaRPr/>
          </a:p>
        </p:txBody>
      </p:sp>
      <p:sp>
        <p:nvSpPr>
          <p:cNvPr id="1449" name="Google Shape;1449;g70c9658d7c_0_429"/>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450" name="Google Shape;1450;g70c9658d7c_0_429"/>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124</a:t>
            </a:fld>
            <a:endParaRPr>
              <a:solidFill>
                <a:schemeClr val="dk2"/>
              </a:solidFill>
            </a:endParaRPr>
          </a:p>
        </p:txBody>
      </p:sp>
      <p:sp>
        <p:nvSpPr>
          <p:cNvPr id="1451" name="Google Shape;1451;g70c9658d7c_0_429"/>
          <p:cNvSpPr txBox="1"/>
          <p:nvPr/>
        </p:nvSpPr>
        <p:spPr>
          <a:xfrm>
            <a:off x="5382868" y="1630212"/>
            <a:ext cx="3912900" cy="156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You can use the campus, the program, the country, etc. to define the lead assignment rules.</a:t>
            </a:r>
            <a:endParaRPr sz="2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282479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g70c9658d7c_0_450"/>
          <p:cNvSpPr txBox="1">
            <a:spLocks noGrp="1"/>
          </p:cNvSpPr>
          <p:nvPr>
            <p:ph type="title"/>
          </p:nvPr>
        </p:nvSpPr>
        <p:spPr>
          <a:xfrm>
            <a:off x="304800" y="304800"/>
            <a:ext cx="8534400" cy="83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Create Autoresponders </a:t>
            </a:r>
            <a:endParaRPr/>
          </a:p>
          <a:p>
            <a:pPr marL="0" lvl="0" indent="0" algn="l" rtl="0">
              <a:lnSpc>
                <a:spcPct val="90000"/>
              </a:lnSpc>
              <a:spcBef>
                <a:spcPts val="0"/>
              </a:spcBef>
              <a:spcAft>
                <a:spcPts val="0"/>
              </a:spcAft>
              <a:buClr>
                <a:schemeClr val="dk1"/>
              </a:buClr>
              <a:buSzPts val="3000"/>
              <a:buFont typeface="Open Sans SemiBold"/>
              <a:buNone/>
            </a:pPr>
            <a:r>
              <a:rPr lang="en-US"/>
              <a:t>By Program</a:t>
            </a:r>
            <a:endParaRPr/>
          </a:p>
        </p:txBody>
      </p:sp>
      <p:pic>
        <p:nvPicPr>
          <p:cNvPr id="1479" name="Google Shape;1479;g70c9658d7c_0_450"/>
          <p:cNvPicPr preferRelativeResize="0"/>
          <p:nvPr/>
        </p:nvPicPr>
        <p:blipFill rotWithShape="1">
          <a:blip r:embed="rId3">
            <a:alphaModFix/>
          </a:blip>
          <a:srcRect/>
          <a:stretch/>
        </p:blipFill>
        <p:spPr>
          <a:xfrm>
            <a:off x="709826" y="1901900"/>
            <a:ext cx="5005176" cy="4130774"/>
          </a:xfrm>
          <a:prstGeom prst="rect">
            <a:avLst/>
          </a:prstGeom>
          <a:noFill/>
          <a:ln>
            <a:noFill/>
          </a:ln>
        </p:spPr>
      </p:pic>
      <p:sp>
        <p:nvSpPr>
          <p:cNvPr id="1480" name="Google Shape;1480;g70c9658d7c_0_450"/>
          <p:cNvSpPr txBox="1"/>
          <p:nvPr/>
        </p:nvSpPr>
        <p:spPr>
          <a:xfrm>
            <a:off x="6677875" y="1752600"/>
            <a:ext cx="2466000" cy="156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The program field determines which auto responder the new lead will get</a:t>
            </a:r>
            <a:endParaRPr sz="1400" b="0" i="0" u="none" strike="noStrike" cap="none">
              <a:solidFill>
                <a:schemeClr val="dk2"/>
              </a:solidFill>
              <a:latin typeface="Arial"/>
              <a:ea typeface="Arial"/>
              <a:cs typeface="Arial"/>
              <a:sym typeface="Arial"/>
            </a:endParaRPr>
          </a:p>
        </p:txBody>
      </p:sp>
      <p:cxnSp>
        <p:nvCxnSpPr>
          <p:cNvPr id="1481" name="Google Shape;1481;g70c9658d7c_0_450"/>
          <p:cNvCxnSpPr/>
          <p:nvPr/>
        </p:nvCxnSpPr>
        <p:spPr>
          <a:xfrm flipH="1">
            <a:off x="4644900" y="2019300"/>
            <a:ext cx="1984500" cy="824100"/>
          </a:xfrm>
          <a:prstGeom prst="straightConnector1">
            <a:avLst/>
          </a:prstGeom>
          <a:noFill/>
          <a:ln w="38100" cap="flat" cmpd="sng">
            <a:solidFill>
              <a:schemeClr val="dk2"/>
            </a:solidFill>
            <a:prstDash val="solid"/>
            <a:round/>
            <a:headEnd type="none" w="sm" len="sm"/>
            <a:tailEnd type="triangle" w="med" len="med"/>
          </a:ln>
          <a:effectLst>
            <a:outerShdw blurRad="40000" dist="23000" dir="5400000" rotWithShape="0">
              <a:srgbClr val="000000">
                <a:alpha val="34509"/>
              </a:srgbClr>
            </a:outerShdw>
          </a:effectLst>
        </p:spPr>
      </p:cxnSp>
      <p:cxnSp>
        <p:nvCxnSpPr>
          <p:cNvPr id="1482" name="Google Shape;1482;g70c9658d7c_0_450"/>
          <p:cNvCxnSpPr/>
          <p:nvPr/>
        </p:nvCxnSpPr>
        <p:spPr>
          <a:xfrm flipH="1">
            <a:off x="5056525" y="2174500"/>
            <a:ext cx="1557000" cy="1582800"/>
          </a:xfrm>
          <a:prstGeom prst="straightConnector1">
            <a:avLst/>
          </a:prstGeom>
          <a:noFill/>
          <a:ln w="38100" cap="flat" cmpd="sng">
            <a:solidFill>
              <a:schemeClr val="dk2"/>
            </a:solidFill>
            <a:prstDash val="solid"/>
            <a:round/>
            <a:headEnd type="none" w="sm" len="sm"/>
            <a:tailEnd type="triangle" w="med" len="med"/>
          </a:ln>
          <a:effectLst>
            <a:outerShdw blurRad="40000" dist="23000" dir="5400000" rotWithShape="0">
              <a:srgbClr val="000000">
                <a:alpha val="34509"/>
              </a:srgbClr>
            </a:outerShdw>
          </a:effectLst>
        </p:spPr>
      </p:cxnSp>
      <p:cxnSp>
        <p:nvCxnSpPr>
          <p:cNvPr id="1483" name="Google Shape;1483;g70c9658d7c_0_450"/>
          <p:cNvCxnSpPr>
            <a:stCxn id="1480" idx="1"/>
          </p:cNvCxnSpPr>
          <p:nvPr/>
        </p:nvCxnSpPr>
        <p:spPr>
          <a:xfrm flipH="1">
            <a:off x="5714875" y="2537400"/>
            <a:ext cx="963000" cy="2325300"/>
          </a:xfrm>
          <a:prstGeom prst="straightConnector1">
            <a:avLst/>
          </a:prstGeom>
          <a:noFill/>
          <a:ln w="38100" cap="flat" cmpd="sng">
            <a:solidFill>
              <a:schemeClr val="dk2"/>
            </a:solidFill>
            <a:prstDash val="solid"/>
            <a:round/>
            <a:headEnd type="none" w="sm" len="sm"/>
            <a:tailEnd type="triangle" w="med" len="med"/>
          </a:ln>
          <a:effectLst>
            <a:outerShdw blurRad="40000" dist="23000" dir="5400000" rotWithShape="0">
              <a:srgbClr val="000000">
                <a:alpha val="34509"/>
              </a:srgbClr>
            </a:outerShdw>
          </a:effectLst>
        </p:spPr>
      </p:cxnSp>
      <p:sp>
        <p:nvSpPr>
          <p:cNvPr id="1484" name="Google Shape;1484;g70c9658d7c_0_450"/>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485" name="Google Shape;1485;g70c9658d7c_0_450"/>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125</a:t>
            </a:fld>
            <a:endParaRPr>
              <a:solidFill>
                <a:schemeClr val="dk2"/>
              </a:solidFill>
            </a:endParaRPr>
          </a:p>
        </p:txBody>
      </p:sp>
    </p:spTree>
    <p:extLst>
      <p:ext uri="{BB962C8B-B14F-4D97-AF65-F5344CB8AC3E}">
        <p14:creationId xmlns:p14="http://schemas.microsoft.com/office/powerpoint/2010/main" val="9033140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g70c9658d7c_0_459"/>
          <p:cNvSpPr txBox="1">
            <a:spLocks noGrp="1"/>
          </p:cNvSpPr>
          <p:nvPr>
            <p:ph type="title"/>
          </p:nvPr>
        </p:nvSpPr>
        <p:spPr>
          <a:xfrm>
            <a:off x="432486" y="304800"/>
            <a:ext cx="8559000" cy="83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Create email templates </a:t>
            </a:r>
            <a:endParaRPr/>
          </a:p>
          <a:p>
            <a:pPr marL="0" lvl="0" indent="0" algn="l" rtl="0">
              <a:lnSpc>
                <a:spcPct val="90000"/>
              </a:lnSpc>
              <a:spcBef>
                <a:spcPts val="0"/>
              </a:spcBef>
              <a:spcAft>
                <a:spcPts val="0"/>
              </a:spcAft>
              <a:buClr>
                <a:schemeClr val="dk1"/>
              </a:buClr>
              <a:buSzPts val="3000"/>
              <a:buFont typeface="Open Sans SemiBold"/>
              <a:buNone/>
            </a:pPr>
            <a:r>
              <a:rPr lang="en-US"/>
              <a:t>for common queries</a:t>
            </a:r>
            <a:endParaRPr/>
          </a:p>
        </p:txBody>
      </p:sp>
      <p:pic>
        <p:nvPicPr>
          <p:cNvPr id="1492" name="Google Shape;1492;g70c9658d7c_0_459"/>
          <p:cNvPicPr preferRelativeResize="0"/>
          <p:nvPr/>
        </p:nvPicPr>
        <p:blipFill rotWithShape="1">
          <a:blip r:embed="rId3">
            <a:alphaModFix/>
          </a:blip>
          <a:srcRect/>
          <a:stretch/>
        </p:blipFill>
        <p:spPr>
          <a:xfrm>
            <a:off x="3937675" y="2114850"/>
            <a:ext cx="4755160" cy="3867150"/>
          </a:xfrm>
          <a:prstGeom prst="rect">
            <a:avLst/>
          </a:prstGeom>
          <a:noFill/>
          <a:ln>
            <a:noFill/>
          </a:ln>
        </p:spPr>
      </p:pic>
      <p:sp>
        <p:nvSpPr>
          <p:cNvPr id="1493" name="Google Shape;1493;g70c9658d7c_0_459"/>
          <p:cNvSpPr txBox="1"/>
          <p:nvPr/>
        </p:nvSpPr>
        <p:spPr>
          <a:xfrm>
            <a:off x="152400" y="2057400"/>
            <a:ext cx="1752600" cy="533400"/>
          </a:xfrm>
          <a:prstGeom prst="rect">
            <a:avLst/>
          </a:prstGeom>
          <a:noFill/>
          <a:ln>
            <a:noFill/>
          </a:ln>
        </p:spPr>
        <p:txBody>
          <a:bodyPr spcFirstLastPara="1" wrap="square" lIns="91425" tIns="45700" rIns="91425" bIns="45700" anchor="t" anchorCtr="0">
            <a:noAutofit/>
          </a:bodyPr>
          <a:lstStyle/>
          <a:p>
            <a:pPr marL="342860" marR="0" lvl="0" indent="-34286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	Visa info</a:t>
            </a:r>
            <a:endParaRPr sz="3200" b="0" i="0" u="none" strike="noStrike" cap="none">
              <a:solidFill>
                <a:schemeClr val="dk2"/>
              </a:solidFill>
              <a:latin typeface="Arial"/>
              <a:ea typeface="Arial"/>
              <a:cs typeface="Arial"/>
              <a:sym typeface="Arial"/>
            </a:endParaRPr>
          </a:p>
        </p:txBody>
      </p:sp>
      <p:sp>
        <p:nvSpPr>
          <p:cNvPr id="1494" name="Google Shape;1494;g70c9658d7c_0_459"/>
          <p:cNvSpPr txBox="1"/>
          <p:nvPr/>
        </p:nvSpPr>
        <p:spPr>
          <a:xfrm>
            <a:off x="152400" y="4495800"/>
            <a:ext cx="1752600" cy="533400"/>
          </a:xfrm>
          <a:prstGeom prst="rect">
            <a:avLst/>
          </a:prstGeom>
          <a:noFill/>
          <a:ln>
            <a:noFill/>
          </a:ln>
        </p:spPr>
        <p:txBody>
          <a:bodyPr spcFirstLastPara="1" wrap="square" lIns="91425" tIns="45700" rIns="91425" bIns="45700" anchor="t" anchorCtr="0">
            <a:noAutofit/>
          </a:bodyPr>
          <a:lstStyle/>
          <a:p>
            <a:pPr marL="342860" marR="0" lvl="0" indent="-34286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	Prices</a:t>
            </a:r>
            <a:endParaRPr sz="3200" b="0" i="0" u="none" strike="noStrike" cap="none">
              <a:solidFill>
                <a:schemeClr val="dk2"/>
              </a:solidFill>
              <a:latin typeface="Arial"/>
              <a:ea typeface="Arial"/>
              <a:cs typeface="Arial"/>
              <a:sym typeface="Arial"/>
            </a:endParaRPr>
          </a:p>
        </p:txBody>
      </p:sp>
      <p:cxnSp>
        <p:nvCxnSpPr>
          <p:cNvPr id="1495" name="Google Shape;1495;g70c9658d7c_0_459"/>
          <p:cNvCxnSpPr>
            <a:stCxn id="1493" idx="3"/>
          </p:cNvCxnSpPr>
          <p:nvPr/>
        </p:nvCxnSpPr>
        <p:spPr>
          <a:xfrm>
            <a:off x="1905000" y="2324100"/>
            <a:ext cx="1968000" cy="1304400"/>
          </a:xfrm>
          <a:prstGeom prst="straightConnector1">
            <a:avLst/>
          </a:prstGeom>
          <a:noFill/>
          <a:ln w="25400" cap="flat" cmpd="sng">
            <a:solidFill>
              <a:schemeClr val="dk2"/>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496" name="Google Shape;1496;g70c9658d7c_0_459"/>
          <p:cNvCxnSpPr/>
          <p:nvPr/>
        </p:nvCxnSpPr>
        <p:spPr>
          <a:xfrm>
            <a:off x="1608350" y="4760725"/>
            <a:ext cx="2264700" cy="566100"/>
          </a:xfrm>
          <a:prstGeom prst="straightConnector1">
            <a:avLst/>
          </a:prstGeom>
          <a:noFill/>
          <a:ln w="25400" cap="flat" cmpd="sng">
            <a:solidFill>
              <a:schemeClr val="dk2"/>
            </a:solidFill>
            <a:prstDash val="solid"/>
            <a:round/>
            <a:headEnd type="none" w="sm" len="sm"/>
            <a:tailEnd type="stealth" w="med" len="med"/>
          </a:ln>
          <a:effectLst>
            <a:outerShdw blurRad="40000" dist="20000" dir="5400000" rotWithShape="0">
              <a:srgbClr val="000000">
                <a:alpha val="37647"/>
              </a:srgbClr>
            </a:outerShdw>
          </a:effectLst>
        </p:spPr>
      </p:cxnSp>
      <p:sp>
        <p:nvSpPr>
          <p:cNvPr id="1497" name="Google Shape;1497;g70c9658d7c_0_459"/>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498" name="Google Shape;1498;g70c9658d7c_0_459"/>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126</a:t>
            </a:fld>
            <a:endParaRPr>
              <a:solidFill>
                <a:schemeClr val="dk2"/>
              </a:solidFill>
            </a:endParaRPr>
          </a:p>
        </p:txBody>
      </p:sp>
    </p:spTree>
    <p:extLst>
      <p:ext uri="{BB962C8B-B14F-4D97-AF65-F5344CB8AC3E}">
        <p14:creationId xmlns:p14="http://schemas.microsoft.com/office/powerpoint/2010/main" val="19702671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g70c9658d7c_0_469"/>
          <p:cNvSpPr txBox="1">
            <a:spLocks noGrp="1"/>
          </p:cNvSpPr>
          <p:nvPr>
            <p:ph type="title"/>
          </p:nvPr>
        </p:nvSpPr>
        <p:spPr>
          <a:xfrm>
            <a:off x="457200" y="2740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Viewing Contacts </a:t>
            </a:r>
            <a:endParaRPr/>
          </a:p>
          <a:p>
            <a:pPr marL="0" lvl="0" indent="0" algn="l" rtl="0">
              <a:lnSpc>
                <a:spcPct val="90000"/>
              </a:lnSpc>
              <a:spcBef>
                <a:spcPts val="0"/>
              </a:spcBef>
              <a:spcAft>
                <a:spcPts val="0"/>
              </a:spcAft>
              <a:buClr>
                <a:schemeClr val="dk1"/>
              </a:buClr>
              <a:buSzPts val="3000"/>
              <a:buFont typeface="Open Sans SemiBold"/>
              <a:buNone/>
            </a:pPr>
            <a:r>
              <a:rPr lang="en-US"/>
              <a:t>on CRM</a:t>
            </a:r>
            <a:endParaRPr/>
          </a:p>
        </p:txBody>
      </p:sp>
      <p:pic>
        <p:nvPicPr>
          <p:cNvPr id="1505" name="Google Shape;1505;g70c9658d7c_0_469"/>
          <p:cNvPicPr preferRelativeResize="0"/>
          <p:nvPr/>
        </p:nvPicPr>
        <p:blipFill rotWithShape="1">
          <a:blip r:embed="rId3">
            <a:alphaModFix/>
          </a:blip>
          <a:srcRect/>
          <a:stretch/>
        </p:blipFill>
        <p:spPr>
          <a:xfrm>
            <a:off x="457733" y="1762390"/>
            <a:ext cx="8533334" cy="4247619"/>
          </a:xfrm>
          <a:prstGeom prst="rect">
            <a:avLst/>
          </a:prstGeom>
          <a:noFill/>
          <a:ln>
            <a:noFill/>
          </a:ln>
        </p:spPr>
      </p:pic>
      <p:sp>
        <p:nvSpPr>
          <p:cNvPr id="1506" name="Google Shape;1506;g70c9658d7c_0_469"/>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507" name="Google Shape;1507;g70c9658d7c_0_469"/>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127</a:t>
            </a:fld>
            <a:endParaRPr>
              <a:solidFill>
                <a:schemeClr val="dk2"/>
              </a:solidFill>
            </a:endParaRPr>
          </a:p>
        </p:txBody>
      </p:sp>
    </p:spTree>
    <p:extLst>
      <p:ext uri="{BB962C8B-B14F-4D97-AF65-F5344CB8AC3E}">
        <p14:creationId xmlns:p14="http://schemas.microsoft.com/office/powerpoint/2010/main" val="42578328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g70c9658d7c_0_475"/>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Record and View Each </a:t>
            </a:r>
            <a:endParaRPr/>
          </a:p>
          <a:p>
            <a:pPr marL="0" lvl="0" indent="0" algn="l" rtl="0">
              <a:lnSpc>
                <a:spcPct val="90000"/>
              </a:lnSpc>
              <a:spcBef>
                <a:spcPts val="0"/>
              </a:spcBef>
              <a:spcAft>
                <a:spcPts val="0"/>
              </a:spcAft>
              <a:buClr>
                <a:schemeClr val="dk1"/>
              </a:buClr>
              <a:buSzPts val="3000"/>
              <a:buFont typeface="Open Sans SemiBold"/>
              <a:buNone/>
            </a:pPr>
            <a:r>
              <a:rPr lang="en-US"/>
              <a:t>Lead’s Contact History </a:t>
            </a:r>
            <a:endParaRPr/>
          </a:p>
        </p:txBody>
      </p:sp>
      <p:pic>
        <p:nvPicPr>
          <p:cNvPr id="1514" name="Google Shape;1514;g70c9658d7c_0_475" descr="C:\Users\ff\AppData\Local\Temp\SNAGHTML3ef1d52c.PNG"/>
          <p:cNvPicPr preferRelativeResize="0"/>
          <p:nvPr/>
        </p:nvPicPr>
        <p:blipFill rotWithShape="1">
          <a:blip r:embed="rId3">
            <a:alphaModFix/>
          </a:blip>
          <a:srcRect/>
          <a:stretch/>
        </p:blipFill>
        <p:spPr>
          <a:xfrm>
            <a:off x="1353550" y="1879775"/>
            <a:ext cx="6966650" cy="4400000"/>
          </a:xfrm>
          <a:prstGeom prst="rect">
            <a:avLst/>
          </a:prstGeom>
          <a:noFill/>
          <a:ln>
            <a:noFill/>
          </a:ln>
        </p:spPr>
      </p:pic>
      <p:sp>
        <p:nvSpPr>
          <p:cNvPr id="1515" name="Google Shape;1515;g70c9658d7c_0_475"/>
          <p:cNvSpPr/>
          <p:nvPr/>
        </p:nvSpPr>
        <p:spPr>
          <a:xfrm>
            <a:off x="4453217" y="3244334"/>
            <a:ext cx="23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516" name="Google Shape;1516;g70c9658d7c_0_475"/>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517" name="Google Shape;1517;g70c9658d7c_0_475"/>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128</a:t>
            </a:fld>
            <a:endParaRPr>
              <a:solidFill>
                <a:schemeClr val="dk2"/>
              </a:solidFill>
            </a:endParaRPr>
          </a:p>
        </p:txBody>
      </p:sp>
    </p:spTree>
    <p:extLst>
      <p:ext uri="{BB962C8B-B14F-4D97-AF65-F5344CB8AC3E}">
        <p14:creationId xmlns:p14="http://schemas.microsoft.com/office/powerpoint/2010/main" val="15876677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Google Shape;1523;g70c9658d7c_0_482"/>
          <p:cNvSpPr txBox="1">
            <a:spLocks noGrp="1"/>
          </p:cNvSpPr>
          <p:nvPr>
            <p:ph type="title"/>
          </p:nvPr>
        </p:nvSpPr>
        <p:spPr>
          <a:xfrm>
            <a:off x="457200" y="7312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Using a CRM for Calls</a:t>
            </a:r>
            <a:endParaRPr/>
          </a:p>
        </p:txBody>
      </p:sp>
      <p:pic>
        <p:nvPicPr>
          <p:cNvPr id="1524" name="Google Shape;1524;g70c9658d7c_0_482" descr="C:\Users\ff\AppData\Local\Temp\SNAGHTML3ef1d52c.PNG"/>
          <p:cNvPicPr preferRelativeResize="0"/>
          <p:nvPr/>
        </p:nvPicPr>
        <p:blipFill rotWithShape="1">
          <a:blip r:embed="rId3">
            <a:alphaModFix/>
          </a:blip>
          <a:srcRect/>
          <a:stretch/>
        </p:blipFill>
        <p:spPr>
          <a:xfrm>
            <a:off x="914400" y="1676400"/>
            <a:ext cx="6881876" cy="4209472"/>
          </a:xfrm>
          <a:prstGeom prst="rect">
            <a:avLst/>
          </a:prstGeom>
          <a:noFill/>
          <a:ln>
            <a:noFill/>
          </a:ln>
        </p:spPr>
      </p:pic>
      <p:sp>
        <p:nvSpPr>
          <p:cNvPr id="1525" name="Google Shape;1525;g70c9658d7c_0_48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526" name="Google Shape;1526;g70c9658d7c_0_482"/>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129</a:t>
            </a:fld>
            <a:endParaRPr>
              <a:solidFill>
                <a:schemeClr val="dk2"/>
              </a:solidFill>
            </a:endParaRPr>
          </a:p>
        </p:txBody>
      </p:sp>
    </p:spTree>
    <p:extLst>
      <p:ext uri="{BB962C8B-B14F-4D97-AF65-F5344CB8AC3E}">
        <p14:creationId xmlns:p14="http://schemas.microsoft.com/office/powerpoint/2010/main" val="2163143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70c9658d7c_0_859"/>
          <p:cNvSpPr txBox="1">
            <a:spLocks noGrp="1"/>
          </p:cNvSpPr>
          <p:nvPr>
            <p:ph type="title"/>
          </p:nvPr>
        </p:nvSpPr>
        <p:spPr>
          <a:xfrm>
            <a:off x="457200" y="502692"/>
            <a:ext cx="57393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Choose from many Default Segments</a:t>
            </a:r>
            <a:endParaRPr/>
          </a:p>
        </p:txBody>
      </p:sp>
      <p:sp>
        <p:nvSpPr>
          <p:cNvPr id="188" name="Google Shape;188;g70c9658d7c_0_859"/>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189" name="Google Shape;189;g70c9658d7c_0_85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13</a:t>
            </a:fld>
            <a:endParaRPr>
              <a:solidFill>
                <a:schemeClr val="dk2"/>
              </a:solidFill>
            </a:endParaRPr>
          </a:p>
        </p:txBody>
      </p:sp>
      <p:sp>
        <p:nvSpPr>
          <p:cNvPr id="190" name="Google Shape;190;g70c9658d7c_0_859"/>
          <p:cNvSpPr txBox="1"/>
          <p:nvPr/>
        </p:nvSpPr>
        <p:spPr>
          <a:xfrm>
            <a:off x="261803" y="1859339"/>
            <a:ext cx="2286900" cy="3139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Under the system tab, you will find 22 segments to choose from. The purple ones are some of my favorites.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2"/>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New custom segments can also be created for advanced users!</a:t>
            </a:r>
            <a:endParaRPr sz="1400" b="0" i="0" u="none" strike="noStrike" cap="none">
              <a:solidFill>
                <a:srgbClr val="000000"/>
              </a:solidFill>
              <a:latin typeface="Arial"/>
              <a:ea typeface="Arial"/>
              <a:cs typeface="Arial"/>
              <a:sym typeface="Arial"/>
            </a:endParaRPr>
          </a:p>
        </p:txBody>
      </p:sp>
      <p:cxnSp>
        <p:nvCxnSpPr>
          <p:cNvPr id="191" name="Google Shape;191;g70c9658d7c_0_859"/>
          <p:cNvCxnSpPr/>
          <p:nvPr/>
        </p:nvCxnSpPr>
        <p:spPr>
          <a:xfrm>
            <a:off x="2373549" y="3066044"/>
            <a:ext cx="1131000" cy="4920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pic>
        <p:nvPicPr>
          <p:cNvPr id="192" name="Google Shape;192;g70c9658d7c_0_859"/>
          <p:cNvPicPr preferRelativeResize="0"/>
          <p:nvPr/>
        </p:nvPicPr>
        <p:blipFill rotWithShape="1">
          <a:blip r:embed="rId3">
            <a:alphaModFix/>
          </a:blip>
          <a:srcRect/>
          <a:stretch/>
        </p:blipFill>
        <p:spPr>
          <a:xfrm>
            <a:off x="3504496" y="1723874"/>
            <a:ext cx="5182303" cy="3820852"/>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g70c9658d7c_0_494"/>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Using a CRM for Calls </a:t>
            </a:r>
            <a:endParaRPr/>
          </a:p>
          <a:p>
            <a:pPr marL="0" lvl="0" indent="0" algn="l" rtl="0">
              <a:lnSpc>
                <a:spcPct val="90000"/>
              </a:lnSpc>
              <a:spcBef>
                <a:spcPts val="0"/>
              </a:spcBef>
              <a:spcAft>
                <a:spcPts val="0"/>
              </a:spcAft>
              <a:buClr>
                <a:schemeClr val="dk1"/>
              </a:buClr>
              <a:buSzPts val="3000"/>
              <a:buFont typeface="Open Sans SemiBold"/>
              <a:buNone/>
            </a:pPr>
            <a:r>
              <a:rPr lang="en-US"/>
              <a:t>– Select Outcome</a:t>
            </a:r>
            <a:endParaRPr/>
          </a:p>
        </p:txBody>
      </p:sp>
      <p:pic>
        <p:nvPicPr>
          <p:cNvPr id="1542" name="Google Shape;1542;g70c9658d7c_0_494" descr="C:\Users\ff\AppData\Local\Temp\SNAGHTML3ef1d52c.PNG"/>
          <p:cNvPicPr preferRelativeResize="0"/>
          <p:nvPr/>
        </p:nvPicPr>
        <p:blipFill rotWithShape="1">
          <a:blip r:embed="rId3">
            <a:alphaModFix/>
          </a:blip>
          <a:srcRect/>
          <a:stretch/>
        </p:blipFill>
        <p:spPr>
          <a:xfrm>
            <a:off x="1221096" y="1882400"/>
            <a:ext cx="6701805" cy="4610463"/>
          </a:xfrm>
          <a:prstGeom prst="rect">
            <a:avLst/>
          </a:prstGeom>
          <a:noFill/>
          <a:ln>
            <a:noFill/>
          </a:ln>
        </p:spPr>
      </p:pic>
      <p:sp>
        <p:nvSpPr>
          <p:cNvPr id="1543" name="Google Shape;1543;g70c9658d7c_0_494"/>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544" name="Google Shape;1544;g70c9658d7c_0_494"/>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130</a:t>
            </a:fld>
            <a:endParaRPr>
              <a:solidFill>
                <a:schemeClr val="dk2"/>
              </a:solidFill>
            </a:endParaRPr>
          </a:p>
        </p:txBody>
      </p:sp>
    </p:spTree>
    <p:extLst>
      <p:ext uri="{BB962C8B-B14F-4D97-AF65-F5344CB8AC3E}">
        <p14:creationId xmlns:p14="http://schemas.microsoft.com/office/powerpoint/2010/main" val="26831579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pic>
        <p:nvPicPr>
          <p:cNvPr id="1560" name="Google Shape;1560;g70c9658d7c_0_508"/>
          <p:cNvPicPr preferRelativeResize="0"/>
          <p:nvPr/>
        </p:nvPicPr>
        <p:blipFill rotWithShape="1">
          <a:blip r:embed="rId3">
            <a:alphaModFix/>
          </a:blip>
          <a:srcRect/>
          <a:stretch/>
        </p:blipFill>
        <p:spPr>
          <a:xfrm>
            <a:off x="5723749" y="1419375"/>
            <a:ext cx="3161025" cy="5153025"/>
          </a:xfrm>
          <a:prstGeom prst="rect">
            <a:avLst/>
          </a:prstGeom>
          <a:noFill/>
          <a:ln>
            <a:noFill/>
          </a:ln>
        </p:spPr>
      </p:pic>
      <p:sp>
        <p:nvSpPr>
          <p:cNvPr id="1561" name="Google Shape;1561;g70c9658d7c_0_508"/>
          <p:cNvSpPr txBox="1">
            <a:spLocks noGrp="1"/>
          </p:cNvSpPr>
          <p:nvPr>
            <p:ph type="title"/>
          </p:nvPr>
        </p:nvSpPr>
        <p:spPr>
          <a:xfrm>
            <a:off x="381000" y="8074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Call Outcome Report</a:t>
            </a:r>
            <a:endParaRPr/>
          </a:p>
        </p:txBody>
      </p:sp>
      <p:sp>
        <p:nvSpPr>
          <p:cNvPr id="1562" name="Google Shape;1562;g70c9658d7c_0_508"/>
          <p:cNvSpPr txBox="1">
            <a:spLocks noGrp="1"/>
          </p:cNvSpPr>
          <p:nvPr>
            <p:ph type="body" idx="1"/>
          </p:nvPr>
        </p:nvSpPr>
        <p:spPr>
          <a:xfrm>
            <a:off x="571500" y="1981200"/>
            <a:ext cx="4648200" cy="2358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0"/>
              <a:t>Some CRM Systems give you the ability to monitor phone call volumes and their outcomes.</a:t>
            </a:r>
            <a:endParaRPr b="0"/>
          </a:p>
        </p:txBody>
      </p:sp>
      <p:cxnSp>
        <p:nvCxnSpPr>
          <p:cNvPr id="1563" name="Google Shape;1563;g70c9658d7c_0_508"/>
          <p:cNvCxnSpPr/>
          <p:nvPr/>
        </p:nvCxnSpPr>
        <p:spPr>
          <a:xfrm>
            <a:off x="2815400" y="4238350"/>
            <a:ext cx="3075900" cy="1652700"/>
          </a:xfrm>
          <a:prstGeom prst="straightConnector1">
            <a:avLst/>
          </a:prstGeom>
          <a:noFill/>
          <a:ln w="38100" cap="flat" cmpd="sng">
            <a:solidFill>
              <a:schemeClr val="dk2"/>
            </a:solidFill>
            <a:prstDash val="solid"/>
            <a:round/>
            <a:headEnd type="none" w="sm" len="sm"/>
            <a:tailEnd type="triangle" w="med" len="med"/>
          </a:ln>
          <a:effectLst>
            <a:outerShdw blurRad="40000" dist="23000" dir="5400000" rotWithShape="0">
              <a:srgbClr val="000000">
                <a:alpha val="34509"/>
              </a:srgbClr>
            </a:outerShdw>
          </a:effectLst>
        </p:spPr>
      </p:cxnSp>
      <p:sp>
        <p:nvSpPr>
          <p:cNvPr id="1564" name="Google Shape;1564;g70c9658d7c_0_508"/>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565" name="Google Shape;1565;g70c9658d7c_0_508"/>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131</a:t>
            </a:fld>
            <a:endParaRPr>
              <a:solidFill>
                <a:schemeClr val="dk2"/>
              </a:solidFill>
            </a:endParaRPr>
          </a:p>
        </p:txBody>
      </p:sp>
    </p:spTree>
    <p:extLst>
      <p:ext uri="{BB962C8B-B14F-4D97-AF65-F5344CB8AC3E}">
        <p14:creationId xmlns:p14="http://schemas.microsoft.com/office/powerpoint/2010/main" val="13257177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g70c9658d7c_0_515"/>
          <p:cNvSpPr txBox="1">
            <a:spLocks noGrp="1"/>
          </p:cNvSpPr>
          <p:nvPr>
            <p:ph type="title"/>
          </p:nvPr>
        </p:nvSpPr>
        <p:spPr>
          <a:xfrm>
            <a:off x="457200" y="7312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Sending SMS with CRM</a:t>
            </a:r>
            <a:endParaRPr/>
          </a:p>
        </p:txBody>
      </p:sp>
      <p:sp>
        <p:nvSpPr>
          <p:cNvPr id="1572" name="Google Shape;1572;g70c9658d7c_0_515"/>
          <p:cNvSpPr txBox="1"/>
          <p:nvPr/>
        </p:nvSpPr>
        <p:spPr>
          <a:xfrm>
            <a:off x="0" y="2438400"/>
            <a:ext cx="2362200" cy="1905000"/>
          </a:xfrm>
          <a:prstGeom prst="rect">
            <a:avLst/>
          </a:prstGeom>
          <a:noFill/>
          <a:ln>
            <a:noFill/>
          </a:ln>
        </p:spPr>
        <p:txBody>
          <a:bodyPr spcFirstLastPara="1" wrap="square" lIns="91425" tIns="45700" rIns="91425" bIns="45700" anchor="t" anchorCtr="0">
            <a:noAutofit/>
          </a:bodyPr>
          <a:lstStyle/>
          <a:p>
            <a:pPr marL="342860" marR="0" lvl="0" indent="-34286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	Send SMS Directly from your CRM system</a:t>
            </a:r>
            <a:endParaRPr sz="3200" b="0" i="0" u="none" strike="noStrike" cap="none">
              <a:solidFill>
                <a:schemeClr val="dk2"/>
              </a:solidFill>
              <a:latin typeface="Arial"/>
              <a:ea typeface="Arial"/>
              <a:cs typeface="Arial"/>
              <a:sym typeface="Arial"/>
            </a:endParaRPr>
          </a:p>
        </p:txBody>
      </p:sp>
      <p:pic>
        <p:nvPicPr>
          <p:cNvPr id="1573" name="Google Shape;1573;g70c9658d7c_0_515"/>
          <p:cNvPicPr preferRelativeResize="0"/>
          <p:nvPr/>
        </p:nvPicPr>
        <p:blipFill rotWithShape="1">
          <a:blip r:embed="rId3">
            <a:alphaModFix/>
          </a:blip>
          <a:srcRect/>
          <a:stretch/>
        </p:blipFill>
        <p:spPr>
          <a:xfrm>
            <a:off x="2895600" y="1827670"/>
            <a:ext cx="5994400" cy="4039730"/>
          </a:xfrm>
          <a:prstGeom prst="rect">
            <a:avLst/>
          </a:prstGeom>
          <a:noFill/>
          <a:ln>
            <a:noFill/>
          </a:ln>
        </p:spPr>
      </p:pic>
      <p:cxnSp>
        <p:nvCxnSpPr>
          <p:cNvPr id="1574" name="Google Shape;1574;g70c9658d7c_0_515"/>
          <p:cNvCxnSpPr/>
          <p:nvPr/>
        </p:nvCxnSpPr>
        <p:spPr>
          <a:xfrm>
            <a:off x="2050550" y="3348950"/>
            <a:ext cx="973200" cy="794100"/>
          </a:xfrm>
          <a:prstGeom prst="straightConnector1">
            <a:avLst/>
          </a:prstGeom>
          <a:noFill/>
          <a:ln w="25400" cap="flat" cmpd="sng">
            <a:solidFill>
              <a:schemeClr val="dk2"/>
            </a:solidFill>
            <a:prstDash val="solid"/>
            <a:round/>
            <a:headEnd type="none" w="sm" len="sm"/>
            <a:tailEnd type="stealth" w="med" len="med"/>
          </a:ln>
          <a:effectLst>
            <a:outerShdw blurRad="40000" dist="20000" dir="5400000" rotWithShape="0">
              <a:srgbClr val="000000">
                <a:alpha val="37647"/>
              </a:srgbClr>
            </a:outerShdw>
          </a:effectLst>
        </p:spPr>
      </p:cxnSp>
      <p:sp>
        <p:nvSpPr>
          <p:cNvPr id="1575" name="Google Shape;1575;g70c9658d7c_0_515"/>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576" name="Google Shape;1576;g70c9658d7c_0_515"/>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132</a:t>
            </a:fld>
            <a:endParaRPr>
              <a:solidFill>
                <a:schemeClr val="dk2"/>
              </a:solidFill>
            </a:endParaRPr>
          </a:p>
        </p:txBody>
      </p:sp>
    </p:spTree>
    <p:extLst>
      <p:ext uri="{BB962C8B-B14F-4D97-AF65-F5344CB8AC3E}">
        <p14:creationId xmlns:p14="http://schemas.microsoft.com/office/powerpoint/2010/main" val="42810153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2"/>
        <p:cNvGrpSpPr/>
        <p:nvPr/>
      </p:nvGrpSpPr>
      <p:grpSpPr>
        <a:xfrm>
          <a:off x="0" y="0"/>
          <a:ext cx="0" cy="0"/>
          <a:chOff x="0" y="0"/>
          <a:chExt cx="0" cy="0"/>
        </a:xfrm>
      </p:grpSpPr>
      <p:sp>
        <p:nvSpPr>
          <p:cNvPr id="1213" name="Google Shape;1213;g70c9658d7c_0_246"/>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What is Lead Scoring? </a:t>
            </a:r>
            <a:endParaRPr/>
          </a:p>
        </p:txBody>
      </p:sp>
      <p:sp>
        <p:nvSpPr>
          <p:cNvPr id="1214" name="Google Shape;1214;g70c9658d7c_0_246"/>
          <p:cNvSpPr txBox="1">
            <a:spLocks noGrp="1"/>
          </p:cNvSpPr>
          <p:nvPr>
            <p:ph type="body" idx="1"/>
          </p:nvPr>
        </p:nvSpPr>
        <p:spPr>
          <a:xfrm>
            <a:off x="0" y="2071700"/>
            <a:ext cx="3124200" cy="3048000"/>
          </a:xfrm>
          <a:prstGeom prst="rect">
            <a:avLst/>
          </a:prstGeom>
          <a:noFill/>
          <a:ln>
            <a:noFill/>
          </a:ln>
        </p:spPr>
        <p:txBody>
          <a:bodyPr spcFirstLastPara="1" wrap="square" lIns="91425" tIns="45700" rIns="91425" bIns="45700" anchor="t" anchorCtr="0">
            <a:noAutofit/>
          </a:bodyPr>
          <a:lstStyle/>
          <a:p>
            <a:pPr marL="342860" lvl="0" indent="-342860" algn="l" rtl="0">
              <a:lnSpc>
                <a:spcPct val="100000"/>
              </a:lnSpc>
              <a:spcBef>
                <a:spcPts val="0"/>
              </a:spcBef>
              <a:spcAft>
                <a:spcPts val="0"/>
              </a:spcAft>
              <a:buClr>
                <a:schemeClr val="dk1"/>
              </a:buClr>
              <a:buSzPts val="2000"/>
              <a:buNone/>
            </a:pPr>
            <a:r>
              <a:rPr lang="en-US" sz="2000"/>
              <a:t>	</a:t>
            </a:r>
            <a:r>
              <a:rPr lang="en-US" sz="2400"/>
              <a:t>Lead Scoring is a methodology that allows you to assign a numeric value to contacts based on actions they take</a:t>
            </a:r>
            <a:endParaRPr/>
          </a:p>
          <a:p>
            <a:pPr marL="342860" lvl="0" indent="-139660" algn="l" rtl="0">
              <a:lnSpc>
                <a:spcPct val="100000"/>
              </a:lnSpc>
              <a:spcBef>
                <a:spcPts val="640"/>
              </a:spcBef>
              <a:spcAft>
                <a:spcPts val="0"/>
              </a:spcAft>
              <a:buClr>
                <a:schemeClr val="dk1"/>
              </a:buClr>
              <a:buSzPts val="3200"/>
              <a:buNone/>
            </a:pPr>
            <a:endParaRPr/>
          </a:p>
        </p:txBody>
      </p:sp>
      <p:pic>
        <p:nvPicPr>
          <p:cNvPr id="1215" name="Google Shape;1215;g70c9658d7c_0_246" descr="lead score explanation.jpg"/>
          <p:cNvPicPr preferRelativeResize="0"/>
          <p:nvPr/>
        </p:nvPicPr>
        <p:blipFill rotWithShape="1">
          <a:blip r:embed="rId3">
            <a:alphaModFix/>
          </a:blip>
          <a:srcRect/>
          <a:stretch/>
        </p:blipFill>
        <p:spPr>
          <a:xfrm>
            <a:off x="3429000" y="2071688"/>
            <a:ext cx="5398403" cy="3171824"/>
          </a:xfrm>
          <a:prstGeom prst="rect">
            <a:avLst/>
          </a:prstGeom>
          <a:noFill/>
          <a:ln>
            <a:noFill/>
          </a:ln>
        </p:spPr>
      </p:pic>
      <p:sp>
        <p:nvSpPr>
          <p:cNvPr id="1216" name="Google Shape;1216;g70c9658d7c_0_246"/>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217" name="Google Shape;1217;g70c9658d7c_0_246"/>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133</a:t>
            </a:fld>
            <a:endParaRPr>
              <a:solidFill>
                <a:schemeClr val="dk2"/>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22"/>
        <p:cNvGrpSpPr/>
        <p:nvPr/>
      </p:nvGrpSpPr>
      <p:grpSpPr>
        <a:xfrm>
          <a:off x="0" y="0"/>
          <a:ext cx="0" cy="0"/>
          <a:chOff x="0" y="0"/>
          <a:chExt cx="0" cy="0"/>
        </a:xfrm>
      </p:grpSpPr>
      <p:sp>
        <p:nvSpPr>
          <p:cNvPr id="1223" name="Google Shape;1223;g70c9658d7c_0_253"/>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Lead Scoring Variables</a:t>
            </a:r>
            <a:endParaRPr/>
          </a:p>
        </p:txBody>
      </p:sp>
      <p:sp>
        <p:nvSpPr>
          <p:cNvPr id="1224" name="Google Shape;1224;g70c9658d7c_0_253"/>
          <p:cNvSpPr txBox="1">
            <a:spLocks noGrp="1"/>
          </p:cNvSpPr>
          <p:nvPr>
            <p:ph type="body" idx="1"/>
          </p:nvPr>
        </p:nvSpPr>
        <p:spPr>
          <a:xfrm>
            <a:off x="457200" y="1666700"/>
            <a:ext cx="8334600" cy="4080000"/>
          </a:xfrm>
          <a:prstGeom prst="rect">
            <a:avLst/>
          </a:prstGeom>
          <a:noFill/>
          <a:ln>
            <a:noFill/>
          </a:ln>
        </p:spPr>
        <p:txBody>
          <a:bodyPr spcFirstLastPara="1" wrap="square" lIns="91425" tIns="45700" rIns="91425" bIns="45700" anchor="t" anchorCtr="0">
            <a:noAutofit/>
          </a:bodyPr>
          <a:lstStyle/>
          <a:p>
            <a:pPr marL="342860" lvl="0" indent="-342860" algn="l" rtl="0">
              <a:lnSpc>
                <a:spcPct val="100000"/>
              </a:lnSpc>
              <a:spcBef>
                <a:spcPts val="0"/>
              </a:spcBef>
              <a:spcAft>
                <a:spcPts val="0"/>
              </a:spcAft>
              <a:buClr>
                <a:schemeClr val="dk1"/>
              </a:buClr>
              <a:buSzPts val="3200"/>
              <a:buChar char="•"/>
            </a:pPr>
            <a:r>
              <a:rPr lang="en-US" b="0"/>
              <a:t>Downloaded a </a:t>
            </a:r>
            <a:r>
              <a:rPr lang="en-US"/>
              <a:t>price list</a:t>
            </a:r>
            <a:r>
              <a:rPr lang="en-US" b="0"/>
              <a:t> or </a:t>
            </a:r>
            <a:r>
              <a:rPr lang="en-US"/>
              <a:t>brochure</a:t>
            </a:r>
            <a:endParaRPr/>
          </a:p>
          <a:p>
            <a:pPr marL="342860" lvl="0" indent="-342860" algn="l" rtl="0">
              <a:lnSpc>
                <a:spcPct val="100000"/>
              </a:lnSpc>
              <a:spcBef>
                <a:spcPts val="640"/>
              </a:spcBef>
              <a:spcAft>
                <a:spcPts val="0"/>
              </a:spcAft>
              <a:buClr>
                <a:schemeClr val="dk1"/>
              </a:buClr>
              <a:buSzPts val="3200"/>
              <a:buChar char="•"/>
            </a:pPr>
            <a:r>
              <a:rPr lang="en-US"/>
              <a:t>Country</a:t>
            </a:r>
            <a:r>
              <a:rPr lang="en-US" b="0"/>
              <a:t> – assign more points for top source countries</a:t>
            </a:r>
            <a:endParaRPr b="0"/>
          </a:p>
          <a:p>
            <a:pPr marL="342860" lvl="0" indent="-342860" algn="l" rtl="0">
              <a:lnSpc>
                <a:spcPct val="100000"/>
              </a:lnSpc>
              <a:spcBef>
                <a:spcPts val="640"/>
              </a:spcBef>
              <a:spcAft>
                <a:spcPts val="0"/>
              </a:spcAft>
              <a:buClr>
                <a:schemeClr val="dk1"/>
              </a:buClr>
              <a:buSzPts val="3200"/>
              <a:buChar char="•"/>
            </a:pPr>
            <a:r>
              <a:rPr lang="en-US"/>
              <a:t>When</a:t>
            </a:r>
            <a:r>
              <a:rPr lang="en-US" b="0"/>
              <a:t> they plan to study?</a:t>
            </a:r>
            <a:endParaRPr b="0"/>
          </a:p>
          <a:p>
            <a:pPr marL="342860" lvl="0" indent="-342860" algn="l" rtl="0">
              <a:lnSpc>
                <a:spcPct val="100000"/>
              </a:lnSpc>
              <a:spcBef>
                <a:spcPts val="640"/>
              </a:spcBef>
              <a:spcAft>
                <a:spcPts val="0"/>
              </a:spcAft>
              <a:buClr>
                <a:schemeClr val="dk1"/>
              </a:buClr>
              <a:buSzPts val="3200"/>
              <a:buChar char="•"/>
            </a:pPr>
            <a:r>
              <a:rPr lang="en-US"/>
              <a:t>Demographic</a:t>
            </a:r>
            <a:r>
              <a:rPr lang="en-US" b="0"/>
              <a:t> info (age, gender etc.)</a:t>
            </a:r>
            <a:endParaRPr b="0"/>
          </a:p>
          <a:p>
            <a:pPr marL="342860" lvl="0" indent="-342860" algn="l" rtl="0">
              <a:lnSpc>
                <a:spcPct val="100000"/>
              </a:lnSpc>
              <a:spcBef>
                <a:spcPts val="640"/>
              </a:spcBef>
              <a:spcAft>
                <a:spcPts val="0"/>
              </a:spcAft>
              <a:buClr>
                <a:schemeClr val="dk1"/>
              </a:buClr>
              <a:buSzPts val="3200"/>
              <a:buChar char="•"/>
            </a:pPr>
            <a:r>
              <a:rPr lang="en-US" b="0"/>
              <a:t>Engagement with </a:t>
            </a:r>
            <a:r>
              <a:rPr lang="en-US"/>
              <a:t>website/email</a:t>
            </a:r>
            <a:endParaRPr/>
          </a:p>
          <a:p>
            <a:pPr marL="342860" lvl="0" indent="-342860" algn="l" rtl="0">
              <a:lnSpc>
                <a:spcPct val="100000"/>
              </a:lnSpc>
              <a:spcBef>
                <a:spcPts val="640"/>
              </a:spcBef>
              <a:spcAft>
                <a:spcPts val="0"/>
              </a:spcAft>
              <a:buClr>
                <a:schemeClr val="dk1"/>
              </a:buClr>
              <a:buSzPts val="3200"/>
              <a:buChar char="•"/>
            </a:pPr>
            <a:r>
              <a:rPr lang="en-US" b="0"/>
              <a:t>Different CRMs have different capabilities in this area</a:t>
            </a:r>
            <a:endParaRPr b="0"/>
          </a:p>
          <a:p>
            <a:pPr marL="342860" lvl="0" indent="-139660" algn="l" rtl="0">
              <a:lnSpc>
                <a:spcPct val="100000"/>
              </a:lnSpc>
              <a:spcBef>
                <a:spcPts val="640"/>
              </a:spcBef>
              <a:spcAft>
                <a:spcPts val="0"/>
              </a:spcAft>
              <a:buClr>
                <a:schemeClr val="dk1"/>
              </a:buClr>
              <a:buSzPts val="3200"/>
              <a:buNone/>
            </a:pPr>
            <a:endParaRPr b="0"/>
          </a:p>
        </p:txBody>
      </p:sp>
      <p:sp>
        <p:nvSpPr>
          <p:cNvPr id="1225" name="Google Shape;1225;g70c9658d7c_0_253"/>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226" name="Google Shape;1226;g70c9658d7c_0_253"/>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134</a:t>
            </a:fld>
            <a:endParaRPr>
              <a:solidFill>
                <a:schemeClr val="dk2"/>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0"/>
        <p:cNvGrpSpPr/>
        <p:nvPr/>
      </p:nvGrpSpPr>
      <p:grpSpPr>
        <a:xfrm>
          <a:off x="0" y="0"/>
          <a:ext cx="0" cy="0"/>
          <a:chOff x="0" y="0"/>
          <a:chExt cx="0" cy="0"/>
        </a:xfrm>
      </p:grpSpPr>
      <p:graphicFrame>
        <p:nvGraphicFramePr>
          <p:cNvPr id="1231" name="Google Shape;1231;g70c9658d7c_0_259"/>
          <p:cNvGraphicFramePr/>
          <p:nvPr/>
        </p:nvGraphicFramePr>
        <p:xfrm>
          <a:off x="661086" y="1600200"/>
          <a:ext cx="8001000" cy="4343400"/>
        </p:xfrm>
        <a:graphic>
          <a:graphicData uri="http://schemas.openxmlformats.org/drawingml/2006/table">
            <a:tbl>
              <a:tblPr firstRow="1" firstCol="1" lastRow="1" lastCol="1" bandRow="1" bandCol="1">
                <a:noFill/>
                <a:tableStyleId>{0F7D69B6-0E00-4A36-A241-B2044BF83211}</a:tableStyleId>
              </a:tblPr>
              <a:tblGrid>
                <a:gridCol w="2758975">
                  <a:extLst>
                    <a:ext uri="{9D8B030D-6E8A-4147-A177-3AD203B41FA5}">
                      <a16:colId xmlns:a16="http://schemas.microsoft.com/office/drawing/2014/main" val="20000"/>
                    </a:ext>
                  </a:extLst>
                </a:gridCol>
                <a:gridCol w="5242025">
                  <a:extLst>
                    <a:ext uri="{9D8B030D-6E8A-4147-A177-3AD203B41FA5}">
                      <a16:colId xmlns:a16="http://schemas.microsoft.com/office/drawing/2014/main" val="20001"/>
                    </a:ext>
                  </a:extLst>
                </a:gridCol>
              </a:tblGrid>
              <a:tr h="7014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Open Sans"/>
                          <a:ea typeface="Open Sans"/>
                          <a:cs typeface="Open Sans"/>
                          <a:sym typeface="Open Sans"/>
                        </a:rPr>
                        <a:t>Parameters</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DAE1EB"/>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04B6C"/>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Open Sans"/>
                          <a:ea typeface="Open Sans"/>
                          <a:cs typeface="Open Sans"/>
                          <a:sym typeface="Open Sans"/>
                        </a:rPr>
                        <a:t>Value</a:t>
                      </a:r>
                      <a:endParaRPr sz="1400" u="none" strike="noStrike" cap="none"/>
                    </a:p>
                  </a:txBody>
                  <a:tcPr marL="91450" marR="91450" marT="45725" marB="45725" anchor="ctr">
                    <a:lnL w="12700" cap="flat" cmpd="sng">
                      <a:solidFill>
                        <a:srgbClr val="DAE1EB"/>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104B6C"/>
                    </a:solidFill>
                  </a:tcPr>
                </a:tc>
                <a:extLst>
                  <a:ext uri="{0D108BD9-81ED-4DB2-BD59-A6C34878D82A}">
                    <a16:rowId xmlns:a16="http://schemas.microsoft.com/office/drawing/2014/main" val="10000"/>
                  </a:ext>
                </a:extLst>
              </a:tr>
              <a:tr h="9801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Open Sans Light"/>
                          <a:ea typeface="Open Sans Light"/>
                          <a:cs typeface="Open Sans Light"/>
                          <a:sym typeface="Open Sans Light"/>
                        </a:rPr>
                        <a:t>Country of origin</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DAE1EB"/>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C77A7"/>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Open Sans Light"/>
                          <a:ea typeface="Open Sans Light"/>
                          <a:cs typeface="Open Sans Light"/>
                          <a:sym typeface="Open Sans Light"/>
                        </a:rPr>
                        <a:t>Assign higher scores to student in your main target markets</a:t>
                      </a:r>
                      <a:endParaRPr sz="1400" u="none" strike="noStrike" cap="none"/>
                    </a:p>
                  </a:txBody>
                  <a:tcPr marL="91450" marR="91450" marT="45725" marB="45725" anchor="ctr">
                    <a:lnL w="12700" cap="flat" cmpd="sng">
                      <a:solidFill>
                        <a:srgbClr val="DAE1EB"/>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C77A7"/>
                    </a:solidFill>
                  </a:tcPr>
                </a:tc>
                <a:extLst>
                  <a:ext uri="{0D108BD9-81ED-4DB2-BD59-A6C34878D82A}">
                    <a16:rowId xmlns:a16="http://schemas.microsoft.com/office/drawing/2014/main" val="10001"/>
                  </a:ext>
                </a:extLst>
              </a:tr>
              <a:tr h="9801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Open Sans Light"/>
                          <a:ea typeface="Open Sans Light"/>
                          <a:cs typeface="Open Sans Light"/>
                          <a:sym typeface="Open Sans Light"/>
                        </a:rPr>
                        <a:t>Gender/Age</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DAE1EB"/>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27199"/>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Open Sans Light"/>
                          <a:ea typeface="Open Sans Light"/>
                          <a:cs typeface="Open Sans Light"/>
                          <a:sym typeface="Open Sans Light"/>
                        </a:rPr>
                        <a:t>Assign higher scores to students that fit your target profile</a:t>
                      </a:r>
                      <a:endParaRPr sz="1400" u="none" strike="noStrike" cap="none"/>
                    </a:p>
                  </a:txBody>
                  <a:tcPr marL="91450" marR="91450" marT="45725" marB="45725" anchor="ctr">
                    <a:lnL w="12700" cap="flat" cmpd="sng">
                      <a:solidFill>
                        <a:srgbClr val="DAE1EB"/>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27199"/>
                    </a:solidFill>
                  </a:tcPr>
                </a:tc>
                <a:extLst>
                  <a:ext uri="{0D108BD9-81ED-4DB2-BD59-A6C34878D82A}">
                    <a16:rowId xmlns:a16="http://schemas.microsoft.com/office/drawing/2014/main" val="10002"/>
                  </a:ext>
                </a:extLst>
              </a:tr>
              <a:tr h="7014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Open Sans Light"/>
                          <a:ea typeface="Open Sans Light"/>
                          <a:cs typeface="Open Sans Light"/>
                          <a:sym typeface="Open Sans Light"/>
                        </a:rPr>
                        <a:t>Program of interest</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DAE1EB"/>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C77A7"/>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Open Sans Light"/>
                          <a:ea typeface="Open Sans Light"/>
                          <a:cs typeface="Open Sans Light"/>
                          <a:sym typeface="Open Sans Light"/>
                        </a:rPr>
                        <a:t>Assign a higher score once this is known</a:t>
                      </a:r>
                      <a:endParaRPr sz="1400" u="none" strike="noStrike" cap="none"/>
                    </a:p>
                  </a:txBody>
                  <a:tcPr marL="91450" marR="91450" marT="45725" marB="45725" anchor="ctr">
                    <a:lnL w="12700" cap="flat" cmpd="sng">
                      <a:solidFill>
                        <a:srgbClr val="DAE1EB"/>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C77A7"/>
                    </a:solidFill>
                  </a:tcPr>
                </a:tc>
                <a:extLst>
                  <a:ext uri="{0D108BD9-81ED-4DB2-BD59-A6C34878D82A}">
                    <a16:rowId xmlns:a16="http://schemas.microsoft.com/office/drawing/2014/main" val="10003"/>
                  </a:ext>
                </a:extLst>
              </a:tr>
              <a:tr h="9801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Open Sans Light"/>
                          <a:ea typeface="Open Sans Light"/>
                          <a:cs typeface="Open Sans Light"/>
                          <a:sym typeface="Open Sans Light"/>
                        </a:rPr>
                        <a:t>Email interactions</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DAE1EB"/>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27199"/>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Open Sans Light"/>
                          <a:ea typeface="Open Sans Light"/>
                          <a:cs typeface="Open Sans Light"/>
                          <a:sym typeface="Open Sans Light"/>
                        </a:rPr>
                        <a:t>Add to a student’s score when emails are opened, read, clicked through etc.</a:t>
                      </a:r>
                      <a:endParaRPr sz="1400" u="none" strike="noStrike" cap="none"/>
                    </a:p>
                  </a:txBody>
                  <a:tcPr marL="91450" marR="91450" marT="45725" marB="45725" anchor="ctr">
                    <a:lnL w="12700" cap="flat" cmpd="sng">
                      <a:solidFill>
                        <a:srgbClr val="DAE1EB"/>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27199"/>
                    </a:solidFill>
                  </a:tcPr>
                </a:tc>
                <a:extLst>
                  <a:ext uri="{0D108BD9-81ED-4DB2-BD59-A6C34878D82A}">
                    <a16:rowId xmlns:a16="http://schemas.microsoft.com/office/drawing/2014/main" val="10004"/>
                  </a:ext>
                </a:extLst>
              </a:tr>
            </a:tbl>
          </a:graphicData>
        </a:graphic>
      </p:graphicFrame>
      <p:sp>
        <p:nvSpPr>
          <p:cNvPr id="1232" name="Google Shape;1232;g70c9658d7c_0_259"/>
          <p:cNvSpPr txBox="1">
            <a:spLocks noGrp="1"/>
          </p:cNvSpPr>
          <p:nvPr>
            <p:ph type="title"/>
          </p:nvPr>
        </p:nvSpPr>
        <p:spPr>
          <a:xfrm>
            <a:off x="457200" y="2740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Sample Lead </a:t>
            </a:r>
            <a:endParaRPr/>
          </a:p>
          <a:p>
            <a:pPr marL="0" lvl="0" indent="0" algn="l" rtl="0">
              <a:lnSpc>
                <a:spcPct val="90000"/>
              </a:lnSpc>
              <a:spcBef>
                <a:spcPts val="0"/>
              </a:spcBef>
              <a:spcAft>
                <a:spcPts val="0"/>
              </a:spcAft>
              <a:buClr>
                <a:schemeClr val="dk1"/>
              </a:buClr>
              <a:buSzPts val="3000"/>
              <a:buFont typeface="Open Sans SemiBold"/>
              <a:buNone/>
            </a:pPr>
            <a:r>
              <a:rPr lang="en-US"/>
              <a:t>Scoring Matrix</a:t>
            </a:r>
            <a:endParaRPr/>
          </a:p>
        </p:txBody>
      </p:sp>
      <p:sp>
        <p:nvSpPr>
          <p:cNvPr id="1233" name="Google Shape;1233;g70c9658d7c_0_259"/>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234" name="Google Shape;1234;g70c9658d7c_0_259"/>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135</a:t>
            </a:fld>
            <a:endParaRPr>
              <a:solidFill>
                <a:schemeClr val="dk2"/>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g744b162090_0_119"/>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F3F3F"/>
              </a:buClr>
              <a:buSzPts val="3000"/>
              <a:buFont typeface="Open Sans SemiBold"/>
              <a:buNone/>
            </a:pPr>
            <a:r>
              <a:rPr lang="en-US"/>
              <a:t>Viewing Lead Scoring</a:t>
            </a:r>
            <a:endParaRPr/>
          </a:p>
        </p:txBody>
      </p:sp>
      <p:pic>
        <p:nvPicPr>
          <p:cNvPr id="1240" name="Google Shape;1240;g744b162090_0_119"/>
          <p:cNvPicPr preferRelativeResize="0"/>
          <p:nvPr/>
        </p:nvPicPr>
        <p:blipFill rotWithShape="1">
          <a:blip r:embed="rId3">
            <a:alphaModFix/>
          </a:blip>
          <a:srcRect/>
          <a:stretch/>
        </p:blipFill>
        <p:spPr>
          <a:xfrm>
            <a:off x="0" y="1606644"/>
            <a:ext cx="9144000" cy="3644711"/>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4"/>
        <p:cNvGrpSpPr/>
        <p:nvPr/>
      </p:nvGrpSpPr>
      <p:grpSpPr>
        <a:xfrm>
          <a:off x="0" y="0"/>
          <a:ext cx="0" cy="0"/>
          <a:chOff x="0" y="0"/>
          <a:chExt cx="0" cy="0"/>
        </a:xfrm>
      </p:grpSpPr>
      <p:sp>
        <p:nvSpPr>
          <p:cNvPr id="1245" name="Google Shape;1245;g70c9658d7c_0_264"/>
          <p:cNvSpPr txBox="1">
            <a:spLocks noGrp="1"/>
          </p:cNvSpPr>
          <p:nvPr>
            <p:ph type="title"/>
          </p:nvPr>
        </p:nvSpPr>
        <p:spPr>
          <a:xfrm>
            <a:off x="457200" y="2740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Segmenting Your Leads Using Lead Scoring</a:t>
            </a:r>
            <a:endParaRPr/>
          </a:p>
        </p:txBody>
      </p:sp>
      <p:graphicFrame>
        <p:nvGraphicFramePr>
          <p:cNvPr id="1246" name="Google Shape;1246;g70c9658d7c_0_264"/>
          <p:cNvGraphicFramePr/>
          <p:nvPr/>
        </p:nvGraphicFramePr>
        <p:xfrm>
          <a:off x="152400" y="4038600"/>
          <a:ext cx="1828800" cy="2026960"/>
        </p:xfrm>
        <a:graphic>
          <a:graphicData uri="http://schemas.openxmlformats.org/drawingml/2006/table">
            <a:tbl>
              <a:tblPr firstRow="1" bandRow="1">
                <a:noFill/>
                <a:tableStyleId>{0F7D69B6-0E00-4A36-A241-B2044BF83211}</a:tableStyleId>
              </a:tblPr>
              <a:tblGrid>
                <a:gridCol w="1828800">
                  <a:extLst>
                    <a:ext uri="{9D8B030D-6E8A-4147-A177-3AD203B41FA5}">
                      <a16:colId xmlns:a16="http://schemas.microsoft.com/office/drawing/2014/main" val="20000"/>
                    </a:ext>
                  </a:extLst>
                </a:gridCol>
              </a:tblGrid>
              <a:tr h="3352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Open Sans"/>
                          <a:ea typeface="Open Sans"/>
                          <a:cs typeface="Open Sans"/>
                          <a:sym typeface="Open Sans"/>
                        </a:rPr>
                        <a:t>Workflow A</a:t>
                      </a:r>
                      <a:endParaRPr sz="1600" u="none" strike="noStrike" cap="none"/>
                    </a:p>
                  </a:txBody>
                  <a:tcPr marL="91450" marR="91450" marT="45725" marB="45725" anchor="ctr">
                    <a:solidFill>
                      <a:srgbClr val="104B6C"/>
                    </a:solidFill>
                  </a:tcPr>
                </a:tc>
                <a:extLst>
                  <a:ext uri="{0D108BD9-81ED-4DB2-BD59-A6C34878D82A}">
                    <a16:rowId xmlns:a16="http://schemas.microsoft.com/office/drawing/2014/main" val="10000"/>
                  </a:ext>
                </a:extLst>
              </a:tr>
              <a:tr h="335275">
                <a:tc>
                  <a:txBody>
                    <a:bodyPr/>
                    <a:lstStyle/>
                    <a:p>
                      <a:pPr marL="0" marR="0" lvl="0" indent="0" algn="ctr" rtl="0">
                        <a:lnSpc>
                          <a:spcPct val="100000"/>
                        </a:lnSpc>
                        <a:spcBef>
                          <a:spcPts val="0"/>
                        </a:spcBef>
                        <a:spcAft>
                          <a:spcPts val="0"/>
                        </a:spcAft>
                        <a:buClr>
                          <a:schemeClr val="lt1"/>
                        </a:buClr>
                        <a:buSzPts val="1400"/>
                        <a:buFont typeface="Open Sans Light"/>
                        <a:buNone/>
                      </a:pPr>
                      <a:r>
                        <a:rPr lang="en-US" sz="1400" u="none" strike="noStrike" cap="none">
                          <a:solidFill>
                            <a:schemeClr val="lt1"/>
                          </a:solidFill>
                          <a:latin typeface="Open Sans Light"/>
                          <a:ea typeface="Open Sans Light"/>
                          <a:cs typeface="Open Sans Light"/>
                          <a:sym typeface="Open Sans Light"/>
                        </a:rPr>
                        <a:t>Lives in your local market</a:t>
                      </a:r>
                      <a:endParaRPr sz="1400" u="none" strike="noStrike" cap="none"/>
                    </a:p>
                  </a:txBody>
                  <a:tcPr marL="91450" marR="91450" marT="45725" marB="45725" anchor="ctr">
                    <a:solidFill>
                      <a:srgbClr val="2C77A7"/>
                    </a:solidFill>
                  </a:tcPr>
                </a:tc>
                <a:extLst>
                  <a:ext uri="{0D108BD9-81ED-4DB2-BD59-A6C34878D82A}">
                    <a16:rowId xmlns:a16="http://schemas.microsoft.com/office/drawing/2014/main" val="10001"/>
                  </a:ext>
                </a:extLst>
              </a:tr>
              <a:tr h="586750">
                <a:tc>
                  <a:txBody>
                    <a:bodyPr/>
                    <a:lstStyle/>
                    <a:p>
                      <a:pPr marL="0" marR="0" lvl="0" indent="0" algn="ctr" rtl="0">
                        <a:lnSpc>
                          <a:spcPct val="100000"/>
                        </a:lnSpc>
                        <a:spcBef>
                          <a:spcPts val="0"/>
                        </a:spcBef>
                        <a:spcAft>
                          <a:spcPts val="0"/>
                        </a:spcAft>
                        <a:buClr>
                          <a:schemeClr val="lt1"/>
                        </a:buClr>
                        <a:buSzPts val="1400"/>
                        <a:buFont typeface="Open Sans Light"/>
                        <a:buNone/>
                      </a:pPr>
                      <a:r>
                        <a:rPr lang="en-US" sz="1400" u="none" strike="noStrike" cap="none">
                          <a:solidFill>
                            <a:schemeClr val="lt1"/>
                          </a:solidFill>
                          <a:latin typeface="Open Sans Light"/>
                          <a:ea typeface="Open Sans Light"/>
                          <a:cs typeface="Open Sans Light"/>
                          <a:sym typeface="Open Sans Light"/>
                        </a:rPr>
                        <a:t>Scheduled a level test</a:t>
                      </a:r>
                      <a:endParaRPr sz="1400" u="none" strike="noStrike" cap="none"/>
                    </a:p>
                  </a:txBody>
                  <a:tcPr marL="91450" marR="91450" marT="45725" marB="45725" anchor="ctr">
                    <a:solidFill>
                      <a:srgbClr val="327199"/>
                    </a:solidFill>
                  </a:tcPr>
                </a:tc>
                <a:extLst>
                  <a:ext uri="{0D108BD9-81ED-4DB2-BD59-A6C34878D82A}">
                    <a16:rowId xmlns:a16="http://schemas.microsoft.com/office/drawing/2014/main" val="10002"/>
                  </a:ext>
                </a:extLst>
              </a:tr>
              <a:tr h="586750">
                <a:tc>
                  <a:txBody>
                    <a:bodyPr/>
                    <a:lstStyle/>
                    <a:p>
                      <a:pPr marL="0" marR="0" lvl="0" indent="0" algn="ctr" rtl="0">
                        <a:lnSpc>
                          <a:spcPct val="100000"/>
                        </a:lnSpc>
                        <a:spcBef>
                          <a:spcPts val="0"/>
                        </a:spcBef>
                        <a:spcAft>
                          <a:spcPts val="0"/>
                        </a:spcAft>
                        <a:buClr>
                          <a:schemeClr val="lt1"/>
                        </a:buClr>
                        <a:buSzPts val="1400"/>
                        <a:buFont typeface="Open Sans Light"/>
                        <a:buNone/>
                      </a:pPr>
                      <a:r>
                        <a:rPr lang="en-US" sz="1400" b="1" u="none" strike="noStrike" cap="none">
                          <a:solidFill>
                            <a:schemeClr val="lt1"/>
                          </a:solidFill>
                          <a:latin typeface="Open Sans Light"/>
                          <a:ea typeface="Open Sans Light"/>
                          <a:cs typeface="Open Sans Light"/>
                          <a:sym typeface="Open Sans Light"/>
                        </a:rPr>
                        <a:t>Assign High Score</a:t>
                      </a:r>
                      <a:endParaRPr sz="1400" u="none" strike="noStrike" cap="none"/>
                    </a:p>
                  </a:txBody>
                  <a:tcPr marL="91450" marR="91450" marT="45725" marB="45725" anchor="ctr">
                    <a:solidFill>
                      <a:srgbClr val="2C77A7"/>
                    </a:solidFill>
                  </a:tcPr>
                </a:tc>
                <a:extLst>
                  <a:ext uri="{0D108BD9-81ED-4DB2-BD59-A6C34878D82A}">
                    <a16:rowId xmlns:a16="http://schemas.microsoft.com/office/drawing/2014/main" val="10003"/>
                  </a:ext>
                </a:extLst>
              </a:tr>
            </a:tbl>
          </a:graphicData>
        </a:graphic>
      </p:graphicFrame>
      <p:sp>
        <p:nvSpPr>
          <p:cNvPr id="1247" name="Google Shape;1247;g70c9658d7c_0_264"/>
          <p:cNvSpPr txBox="1"/>
          <p:nvPr/>
        </p:nvSpPr>
        <p:spPr>
          <a:xfrm>
            <a:off x="2667000" y="1905000"/>
            <a:ext cx="3733800" cy="369300"/>
          </a:xfrm>
          <a:prstGeom prst="rect">
            <a:avLst/>
          </a:prstGeom>
          <a:solidFill>
            <a:srgbClr val="42424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NEW LEAD</a:t>
            </a:r>
            <a:endParaRPr sz="1400" b="0" i="0" u="none" strike="noStrike" cap="none">
              <a:solidFill>
                <a:srgbClr val="000000"/>
              </a:solidFill>
              <a:latin typeface="Arial"/>
              <a:ea typeface="Arial"/>
              <a:cs typeface="Arial"/>
              <a:sym typeface="Arial"/>
            </a:endParaRPr>
          </a:p>
        </p:txBody>
      </p:sp>
      <p:cxnSp>
        <p:nvCxnSpPr>
          <p:cNvPr id="1248" name="Google Shape;1248;g70c9658d7c_0_264"/>
          <p:cNvCxnSpPr/>
          <p:nvPr/>
        </p:nvCxnSpPr>
        <p:spPr>
          <a:xfrm flipH="1">
            <a:off x="1066800" y="2438400"/>
            <a:ext cx="1676400" cy="1447800"/>
          </a:xfrm>
          <a:prstGeom prst="straightConnector1">
            <a:avLst/>
          </a:prstGeom>
          <a:noFill/>
          <a:ln w="31750" cap="flat" cmpd="sng">
            <a:solidFill>
              <a:srgbClr val="FAA81A"/>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49" name="Google Shape;1249;g70c9658d7c_0_264"/>
          <p:cNvCxnSpPr/>
          <p:nvPr/>
        </p:nvCxnSpPr>
        <p:spPr>
          <a:xfrm flipH="1">
            <a:off x="2971800" y="2514600"/>
            <a:ext cx="914400" cy="1371600"/>
          </a:xfrm>
          <a:prstGeom prst="straightConnector1">
            <a:avLst/>
          </a:prstGeom>
          <a:noFill/>
          <a:ln w="31750" cap="flat" cmpd="sng">
            <a:solidFill>
              <a:srgbClr val="FAA81A"/>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50" name="Google Shape;1250;g70c9658d7c_0_264"/>
          <p:cNvCxnSpPr/>
          <p:nvPr/>
        </p:nvCxnSpPr>
        <p:spPr>
          <a:xfrm>
            <a:off x="4724400" y="2514600"/>
            <a:ext cx="914400" cy="1371600"/>
          </a:xfrm>
          <a:prstGeom prst="straightConnector1">
            <a:avLst/>
          </a:prstGeom>
          <a:noFill/>
          <a:ln w="31750" cap="flat" cmpd="sng">
            <a:solidFill>
              <a:srgbClr val="FAA81A"/>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51" name="Google Shape;1251;g70c9658d7c_0_264"/>
          <p:cNvCxnSpPr/>
          <p:nvPr/>
        </p:nvCxnSpPr>
        <p:spPr>
          <a:xfrm>
            <a:off x="6477000" y="2438400"/>
            <a:ext cx="1600200" cy="1447800"/>
          </a:xfrm>
          <a:prstGeom prst="straightConnector1">
            <a:avLst/>
          </a:prstGeom>
          <a:noFill/>
          <a:ln w="31750" cap="flat" cmpd="sng">
            <a:solidFill>
              <a:srgbClr val="FAA81A"/>
            </a:solidFill>
            <a:prstDash val="solid"/>
            <a:round/>
            <a:headEnd type="none" w="sm" len="sm"/>
            <a:tailEnd type="stealth" w="med" len="med"/>
          </a:ln>
          <a:effectLst>
            <a:outerShdw blurRad="40000" dist="20000" dir="5400000" rotWithShape="0">
              <a:srgbClr val="000000">
                <a:alpha val="37647"/>
              </a:srgbClr>
            </a:outerShdw>
          </a:effectLst>
        </p:spPr>
      </p:cxnSp>
      <p:graphicFrame>
        <p:nvGraphicFramePr>
          <p:cNvPr id="1252" name="Google Shape;1252;g70c9658d7c_0_264"/>
          <p:cNvGraphicFramePr/>
          <p:nvPr/>
        </p:nvGraphicFramePr>
        <p:xfrm>
          <a:off x="2438400" y="4038600"/>
          <a:ext cx="1828800" cy="2026960"/>
        </p:xfrm>
        <a:graphic>
          <a:graphicData uri="http://schemas.openxmlformats.org/drawingml/2006/table">
            <a:tbl>
              <a:tblPr firstRow="1" bandRow="1">
                <a:noFill/>
                <a:tableStyleId>{0F7D69B6-0E00-4A36-A241-B2044BF83211}</a:tableStyleId>
              </a:tblPr>
              <a:tblGrid>
                <a:gridCol w="1828800">
                  <a:extLst>
                    <a:ext uri="{9D8B030D-6E8A-4147-A177-3AD203B41FA5}">
                      <a16:colId xmlns:a16="http://schemas.microsoft.com/office/drawing/2014/main" val="20000"/>
                    </a:ext>
                  </a:extLst>
                </a:gridCol>
              </a:tblGrid>
              <a:tr h="3352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Open Sans"/>
                          <a:ea typeface="Open Sans"/>
                          <a:cs typeface="Open Sans"/>
                          <a:sym typeface="Open Sans"/>
                        </a:rPr>
                        <a:t>Workflow B</a:t>
                      </a:r>
                      <a:endParaRPr sz="1600" u="none" strike="noStrike" cap="none"/>
                    </a:p>
                  </a:txBody>
                  <a:tcPr marL="91450" marR="91450" marT="45725" marB="45725" anchor="ctr">
                    <a:solidFill>
                      <a:srgbClr val="104B6C"/>
                    </a:solidFill>
                  </a:tcPr>
                </a:tc>
                <a:extLst>
                  <a:ext uri="{0D108BD9-81ED-4DB2-BD59-A6C34878D82A}">
                    <a16:rowId xmlns:a16="http://schemas.microsoft.com/office/drawing/2014/main" val="10000"/>
                  </a:ext>
                </a:extLst>
              </a:tr>
              <a:tr h="335275">
                <a:tc>
                  <a:txBody>
                    <a:bodyPr/>
                    <a:lstStyle/>
                    <a:p>
                      <a:pPr marL="0" marR="0" lvl="0" indent="0" algn="ctr" rtl="0">
                        <a:lnSpc>
                          <a:spcPct val="100000"/>
                        </a:lnSpc>
                        <a:spcBef>
                          <a:spcPts val="0"/>
                        </a:spcBef>
                        <a:spcAft>
                          <a:spcPts val="0"/>
                        </a:spcAft>
                        <a:buClr>
                          <a:schemeClr val="lt1"/>
                        </a:buClr>
                        <a:buSzPts val="1400"/>
                        <a:buFont typeface="Open Sans Light"/>
                        <a:buNone/>
                      </a:pPr>
                      <a:r>
                        <a:rPr lang="en-US" sz="1400" u="none" strike="noStrike" cap="none">
                          <a:solidFill>
                            <a:schemeClr val="lt1"/>
                          </a:solidFill>
                          <a:latin typeface="Open Sans Light"/>
                          <a:ea typeface="Open Sans Light"/>
                          <a:cs typeface="Open Sans Light"/>
                          <a:sym typeface="Open Sans Light"/>
                        </a:rPr>
                        <a:t>From tier A source countries</a:t>
                      </a:r>
                      <a:endParaRPr sz="1400" u="none" strike="noStrike" cap="none"/>
                    </a:p>
                  </a:txBody>
                  <a:tcPr marL="91450" marR="91450" marT="45725" marB="45725" anchor="ctr">
                    <a:solidFill>
                      <a:srgbClr val="2C77A7"/>
                    </a:solidFill>
                  </a:tcPr>
                </a:tc>
                <a:extLst>
                  <a:ext uri="{0D108BD9-81ED-4DB2-BD59-A6C34878D82A}">
                    <a16:rowId xmlns:a16="http://schemas.microsoft.com/office/drawing/2014/main" val="10001"/>
                  </a:ext>
                </a:extLst>
              </a:tr>
              <a:tr h="586750">
                <a:tc>
                  <a:txBody>
                    <a:bodyPr/>
                    <a:lstStyle/>
                    <a:p>
                      <a:pPr marL="0" marR="0" lvl="0" indent="0" algn="ctr" rtl="0">
                        <a:lnSpc>
                          <a:spcPct val="100000"/>
                        </a:lnSpc>
                        <a:spcBef>
                          <a:spcPts val="0"/>
                        </a:spcBef>
                        <a:spcAft>
                          <a:spcPts val="0"/>
                        </a:spcAft>
                        <a:buClr>
                          <a:schemeClr val="lt1"/>
                        </a:buClr>
                        <a:buSzPts val="1400"/>
                        <a:buFont typeface="Open Sans Light"/>
                        <a:buNone/>
                      </a:pPr>
                      <a:r>
                        <a:rPr lang="en-US" sz="1400" u="none" strike="noStrike" cap="none">
                          <a:solidFill>
                            <a:schemeClr val="lt1"/>
                          </a:solidFill>
                          <a:latin typeface="Open Sans Light"/>
                          <a:ea typeface="Open Sans Light"/>
                          <a:cs typeface="Open Sans Light"/>
                          <a:sym typeface="Open Sans Light"/>
                        </a:rPr>
                        <a:t>Completed info request</a:t>
                      </a:r>
                      <a:endParaRPr sz="1400" u="none" strike="noStrike" cap="none"/>
                    </a:p>
                  </a:txBody>
                  <a:tcPr marL="91450" marR="91450" marT="45725" marB="45725" anchor="ctr">
                    <a:solidFill>
                      <a:srgbClr val="327199"/>
                    </a:solidFill>
                  </a:tcPr>
                </a:tc>
                <a:extLst>
                  <a:ext uri="{0D108BD9-81ED-4DB2-BD59-A6C34878D82A}">
                    <a16:rowId xmlns:a16="http://schemas.microsoft.com/office/drawing/2014/main" val="10002"/>
                  </a:ext>
                </a:extLst>
              </a:tr>
              <a:tr h="586750">
                <a:tc>
                  <a:txBody>
                    <a:bodyPr/>
                    <a:lstStyle/>
                    <a:p>
                      <a:pPr marL="0" marR="0" lvl="0" indent="0" algn="ctr" rtl="0">
                        <a:lnSpc>
                          <a:spcPct val="100000"/>
                        </a:lnSpc>
                        <a:spcBef>
                          <a:spcPts val="0"/>
                        </a:spcBef>
                        <a:spcAft>
                          <a:spcPts val="0"/>
                        </a:spcAft>
                        <a:buClr>
                          <a:schemeClr val="lt1"/>
                        </a:buClr>
                        <a:buSzPts val="1400"/>
                        <a:buFont typeface="Open Sans Light"/>
                        <a:buNone/>
                      </a:pPr>
                      <a:r>
                        <a:rPr lang="en-US" sz="1400" b="1" u="none" strike="noStrike" cap="none">
                          <a:solidFill>
                            <a:schemeClr val="lt1"/>
                          </a:solidFill>
                          <a:latin typeface="Open Sans Light"/>
                          <a:ea typeface="Open Sans Light"/>
                          <a:cs typeface="Open Sans Light"/>
                          <a:sym typeface="Open Sans Light"/>
                        </a:rPr>
                        <a:t>Assign Good Score</a:t>
                      </a:r>
                      <a:endParaRPr sz="1400" u="none" strike="noStrike" cap="none"/>
                    </a:p>
                  </a:txBody>
                  <a:tcPr marL="91450" marR="91450" marT="45725" marB="45725" anchor="ctr">
                    <a:solidFill>
                      <a:srgbClr val="2C77A7"/>
                    </a:solidFill>
                  </a:tcPr>
                </a:tc>
                <a:extLst>
                  <a:ext uri="{0D108BD9-81ED-4DB2-BD59-A6C34878D82A}">
                    <a16:rowId xmlns:a16="http://schemas.microsoft.com/office/drawing/2014/main" val="10003"/>
                  </a:ext>
                </a:extLst>
              </a:tr>
            </a:tbl>
          </a:graphicData>
        </a:graphic>
      </p:graphicFrame>
      <p:graphicFrame>
        <p:nvGraphicFramePr>
          <p:cNvPr id="1253" name="Google Shape;1253;g70c9658d7c_0_264"/>
          <p:cNvGraphicFramePr/>
          <p:nvPr/>
        </p:nvGraphicFramePr>
        <p:xfrm>
          <a:off x="4876802" y="4038600"/>
          <a:ext cx="1828800" cy="2026960"/>
        </p:xfrm>
        <a:graphic>
          <a:graphicData uri="http://schemas.openxmlformats.org/drawingml/2006/table">
            <a:tbl>
              <a:tblPr firstRow="1" bandRow="1">
                <a:noFill/>
                <a:tableStyleId>{0F7D69B6-0E00-4A36-A241-B2044BF83211}</a:tableStyleId>
              </a:tblPr>
              <a:tblGrid>
                <a:gridCol w="1828800">
                  <a:extLst>
                    <a:ext uri="{9D8B030D-6E8A-4147-A177-3AD203B41FA5}">
                      <a16:colId xmlns:a16="http://schemas.microsoft.com/office/drawing/2014/main" val="20000"/>
                    </a:ext>
                  </a:extLst>
                </a:gridCol>
              </a:tblGrid>
              <a:tr h="3352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Open Sans"/>
                          <a:ea typeface="Open Sans"/>
                          <a:cs typeface="Open Sans"/>
                          <a:sym typeface="Open Sans"/>
                        </a:rPr>
                        <a:t>Workflow C</a:t>
                      </a:r>
                      <a:endParaRPr sz="1600" u="none" strike="noStrike" cap="none"/>
                    </a:p>
                  </a:txBody>
                  <a:tcPr marL="91450" marR="91450" marT="45725" marB="45725" anchor="ctr">
                    <a:solidFill>
                      <a:srgbClr val="104B6C"/>
                    </a:solidFill>
                  </a:tcPr>
                </a:tc>
                <a:extLst>
                  <a:ext uri="{0D108BD9-81ED-4DB2-BD59-A6C34878D82A}">
                    <a16:rowId xmlns:a16="http://schemas.microsoft.com/office/drawing/2014/main" val="10000"/>
                  </a:ext>
                </a:extLst>
              </a:tr>
              <a:tr h="335275">
                <a:tc>
                  <a:txBody>
                    <a:bodyPr/>
                    <a:lstStyle/>
                    <a:p>
                      <a:pPr marL="0" marR="0" lvl="0" indent="0" algn="ctr" rtl="0">
                        <a:lnSpc>
                          <a:spcPct val="100000"/>
                        </a:lnSpc>
                        <a:spcBef>
                          <a:spcPts val="0"/>
                        </a:spcBef>
                        <a:spcAft>
                          <a:spcPts val="0"/>
                        </a:spcAft>
                        <a:buClr>
                          <a:schemeClr val="lt1"/>
                        </a:buClr>
                        <a:buSzPts val="1400"/>
                        <a:buFont typeface="Open Sans Light"/>
                        <a:buNone/>
                      </a:pPr>
                      <a:r>
                        <a:rPr lang="en-US" sz="1400" u="none" strike="noStrike" cap="none">
                          <a:solidFill>
                            <a:schemeClr val="lt1"/>
                          </a:solidFill>
                          <a:latin typeface="Open Sans Light"/>
                          <a:ea typeface="Open Sans Light"/>
                          <a:cs typeface="Open Sans Light"/>
                          <a:sym typeface="Open Sans Light"/>
                        </a:rPr>
                        <a:t>From tier B source countries</a:t>
                      </a:r>
                      <a:endParaRPr sz="1400" u="none" strike="noStrike" cap="none"/>
                    </a:p>
                  </a:txBody>
                  <a:tcPr marL="91450" marR="91450" marT="45725" marB="45725" anchor="ctr">
                    <a:solidFill>
                      <a:srgbClr val="2C77A7"/>
                    </a:solidFill>
                  </a:tcPr>
                </a:tc>
                <a:extLst>
                  <a:ext uri="{0D108BD9-81ED-4DB2-BD59-A6C34878D82A}">
                    <a16:rowId xmlns:a16="http://schemas.microsoft.com/office/drawing/2014/main" val="10001"/>
                  </a:ext>
                </a:extLst>
              </a:tr>
              <a:tr h="586750">
                <a:tc>
                  <a:txBody>
                    <a:bodyPr/>
                    <a:lstStyle/>
                    <a:p>
                      <a:pPr marL="0" marR="0" lvl="0" indent="0" algn="ctr" rtl="0">
                        <a:lnSpc>
                          <a:spcPct val="100000"/>
                        </a:lnSpc>
                        <a:spcBef>
                          <a:spcPts val="0"/>
                        </a:spcBef>
                        <a:spcAft>
                          <a:spcPts val="0"/>
                        </a:spcAft>
                        <a:buClr>
                          <a:schemeClr val="lt1"/>
                        </a:buClr>
                        <a:buSzPts val="1400"/>
                        <a:buFont typeface="Open Sans Light"/>
                        <a:buNone/>
                      </a:pPr>
                      <a:r>
                        <a:rPr lang="en-US" sz="1400" u="none" strike="noStrike" cap="none">
                          <a:solidFill>
                            <a:schemeClr val="lt1"/>
                          </a:solidFill>
                          <a:latin typeface="Open Sans Light"/>
                          <a:ea typeface="Open Sans Light"/>
                          <a:cs typeface="Open Sans Light"/>
                          <a:sym typeface="Open Sans Light"/>
                        </a:rPr>
                        <a:t>Completed info request</a:t>
                      </a:r>
                      <a:endParaRPr sz="1400" u="none" strike="noStrike" cap="none"/>
                    </a:p>
                  </a:txBody>
                  <a:tcPr marL="91450" marR="91450" marT="45725" marB="45725" anchor="ctr">
                    <a:solidFill>
                      <a:srgbClr val="327199"/>
                    </a:solidFill>
                  </a:tcPr>
                </a:tc>
                <a:extLst>
                  <a:ext uri="{0D108BD9-81ED-4DB2-BD59-A6C34878D82A}">
                    <a16:rowId xmlns:a16="http://schemas.microsoft.com/office/drawing/2014/main" val="10002"/>
                  </a:ext>
                </a:extLst>
              </a:tr>
              <a:tr h="586750">
                <a:tc>
                  <a:txBody>
                    <a:bodyPr/>
                    <a:lstStyle/>
                    <a:p>
                      <a:pPr marL="0" marR="0" lvl="0" indent="0" algn="ctr" rtl="0">
                        <a:lnSpc>
                          <a:spcPct val="100000"/>
                        </a:lnSpc>
                        <a:spcBef>
                          <a:spcPts val="0"/>
                        </a:spcBef>
                        <a:spcAft>
                          <a:spcPts val="0"/>
                        </a:spcAft>
                        <a:buClr>
                          <a:schemeClr val="lt1"/>
                        </a:buClr>
                        <a:buSzPts val="1400"/>
                        <a:buFont typeface="Open Sans Light"/>
                        <a:buNone/>
                      </a:pPr>
                      <a:r>
                        <a:rPr lang="en-US" sz="1400" b="1" u="none" strike="noStrike" cap="none">
                          <a:solidFill>
                            <a:schemeClr val="lt1"/>
                          </a:solidFill>
                          <a:latin typeface="Open Sans Light"/>
                          <a:ea typeface="Open Sans Light"/>
                          <a:cs typeface="Open Sans Light"/>
                          <a:sym typeface="Open Sans Light"/>
                        </a:rPr>
                        <a:t>Assign OK Score</a:t>
                      </a:r>
                      <a:endParaRPr sz="1400" u="none" strike="noStrike" cap="none"/>
                    </a:p>
                  </a:txBody>
                  <a:tcPr marL="91450" marR="91450" marT="45725" marB="45725" anchor="ctr">
                    <a:solidFill>
                      <a:srgbClr val="2C77A7"/>
                    </a:solidFill>
                  </a:tcPr>
                </a:tc>
                <a:extLst>
                  <a:ext uri="{0D108BD9-81ED-4DB2-BD59-A6C34878D82A}">
                    <a16:rowId xmlns:a16="http://schemas.microsoft.com/office/drawing/2014/main" val="10003"/>
                  </a:ext>
                </a:extLst>
              </a:tr>
            </a:tbl>
          </a:graphicData>
        </a:graphic>
      </p:graphicFrame>
      <p:graphicFrame>
        <p:nvGraphicFramePr>
          <p:cNvPr id="1254" name="Google Shape;1254;g70c9658d7c_0_264"/>
          <p:cNvGraphicFramePr/>
          <p:nvPr/>
        </p:nvGraphicFramePr>
        <p:xfrm>
          <a:off x="7134225" y="4067175"/>
          <a:ext cx="1828800" cy="2026960"/>
        </p:xfrm>
        <a:graphic>
          <a:graphicData uri="http://schemas.openxmlformats.org/drawingml/2006/table">
            <a:tbl>
              <a:tblPr firstRow="1" bandRow="1">
                <a:noFill/>
                <a:tableStyleId>{0F7D69B6-0E00-4A36-A241-B2044BF83211}</a:tableStyleId>
              </a:tblPr>
              <a:tblGrid>
                <a:gridCol w="1828800">
                  <a:extLst>
                    <a:ext uri="{9D8B030D-6E8A-4147-A177-3AD203B41FA5}">
                      <a16:colId xmlns:a16="http://schemas.microsoft.com/office/drawing/2014/main" val="20000"/>
                    </a:ext>
                  </a:extLst>
                </a:gridCol>
              </a:tblGrid>
              <a:tr h="3352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Open Sans"/>
                          <a:ea typeface="Open Sans"/>
                          <a:cs typeface="Open Sans"/>
                          <a:sym typeface="Open Sans"/>
                        </a:rPr>
                        <a:t>Workflow D</a:t>
                      </a:r>
                      <a:endParaRPr sz="1600" u="none" strike="noStrike" cap="none"/>
                    </a:p>
                  </a:txBody>
                  <a:tcPr marL="91450" marR="91450" marT="45725" marB="45725" anchor="ctr">
                    <a:solidFill>
                      <a:srgbClr val="104B6C"/>
                    </a:solidFill>
                  </a:tcPr>
                </a:tc>
                <a:extLst>
                  <a:ext uri="{0D108BD9-81ED-4DB2-BD59-A6C34878D82A}">
                    <a16:rowId xmlns:a16="http://schemas.microsoft.com/office/drawing/2014/main" val="10000"/>
                  </a:ext>
                </a:extLst>
              </a:tr>
              <a:tr h="335275">
                <a:tc>
                  <a:txBody>
                    <a:bodyPr/>
                    <a:lstStyle/>
                    <a:p>
                      <a:pPr marL="0" marR="0" lvl="0" indent="0" algn="ctr" rtl="0">
                        <a:lnSpc>
                          <a:spcPct val="100000"/>
                        </a:lnSpc>
                        <a:spcBef>
                          <a:spcPts val="0"/>
                        </a:spcBef>
                        <a:spcAft>
                          <a:spcPts val="0"/>
                        </a:spcAft>
                        <a:buClr>
                          <a:schemeClr val="lt1"/>
                        </a:buClr>
                        <a:buSzPts val="1400"/>
                        <a:buFont typeface="Open Sans Light"/>
                        <a:buNone/>
                      </a:pPr>
                      <a:r>
                        <a:rPr lang="en-US" sz="1400" u="none" strike="noStrike" cap="none">
                          <a:solidFill>
                            <a:schemeClr val="lt1"/>
                          </a:solidFill>
                          <a:latin typeface="Open Sans Light"/>
                          <a:ea typeface="Open Sans Light"/>
                          <a:cs typeface="Open Sans Light"/>
                          <a:sym typeface="Open Sans Light"/>
                        </a:rPr>
                        <a:t>From tier C source countries</a:t>
                      </a:r>
                      <a:endParaRPr sz="1400" u="none" strike="noStrike" cap="none"/>
                    </a:p>
                  </a:txBody>
                  <a:tcPr marL="91450" marR="91450" marT="45725" marB="45725" anchor="ctr">
                    <a:solidFill>
                      <a:srgbClr val="2C77A7"/>
                    </a:solidFill>
                  </a:tcPr>
                </a:tc>
                <a:extLst>
                  <a:ext uri="{0D108BD9-81ED-4DB2-BD59-A6C34878D82A}">
                    <a16:rowId xmlns:a16="http://schemas.microsoft.com/office/drawing/2014/main" val="10001"/>
                  </a:ext>
                </a:extLst>
              </a:tr>
              <a:tr h="586750">
                <a:tc>
                  <a:txBody>
                    <a:bodyPr/>
                    <a:lstStyle/>
                    <a:p>
                      <a:pPr marL="0" marR="0" lvl="0" indent="0" algn="ctr" rtl="0">
                        <a:lnSpc>
                          <a:spcPct val="100000"/>
                        </a:lnSpc>
                        <a:spcBef>
                          <a:spcPts val="0"/>
                        </a:spcBef>
                        <a:spcAft>
                          <a:spcPts val="0"/>
                        </a:spcAft>
                        <a:buClr>
                          <a:schemeClr val="lt1"/>
                        </a:buClr>
                        <a:buSzPts val="1400"/>
                        <a:buFont typeface="Open Sans Light"/>
                        <a:buNone/>
                      </a:pPr>
                      <a:r>
                        <a:rPr lang="en-US" sz="1400" u="none" strike="noStrike" cap="none">
                          <a:solidFill>
                            <a:schemeClr val="lt1"/>
                          </a:solidFill>
                          <a:latin typeface="Open Sans Light"/>
                          <a:ea typeface="Open Sans Light"/>
                          <a:cs typeface="Open Sans Light"/>
                          <a:sym typeface="Open Sans Light"/>
                        </a:rPr>
                        <a:t>Downloaded brochure</a:t>
                      </a:r>
                      <a:endParaRPr sz="1400" u="none" strike="noStrike" cap="none"/>
                    </a:p>
                  </a:txBody>
                  <a:tcPr marL="91450" marR="91450" marT="45725" marB="45725" anchor="ctr">
                    <a:solidFill>
                      <a:srgbClr val="327199"/>
                    </a:solidFill>
                  </a:tcPr>
                </a:tc>
                <a:extLst>
                  <a:ext uri="{0D108BD9-81ED-4DB2-BD59-A6C34878D82A}">
                    <a16:rowId xmlns:a16="http://schemas.microsoft.com/office/drawing/2014/main" val="10002"/>
                  </a:ext>
                </a:extLst>
              </a:tr>
              <a:tr h="586750">
                <a:tc>
                  <a:txBody>
                    <a:bodyPr/>
                    <a:lstStyle/>
                    <a:p>
                      <a:pPr marL="0" marR="0" lvl="0" indent="0" algn="ctr" rtl="0">
                        <a:lnSpc>
                          <a:spcPct val="100000"/>
                        </a:lnSpc>
                        <a:spcBef>
                          <a:spcPts val="0"/>
                        </a:spcBef>
                        <a:spcAft>
                          <a:spcPts val="0"/>
                        </a:spcAft>
                        <a:buClr>
                          <a:schemeClr val="lt1"/>
                        </a:buClr>
                        <a:buSzPts val="1400"/>
                        <a:buFont typeface="Open Sans Light"/>
                        <a:buNone/>
                      </a:pPr>
                      <a:r>
                        <a:rPr lang="en-US" sz="1400" b="1" u="none" strike="noStrike" cap="none">
                          <a:solidFill>
                            <a:schemeClr val="lt1"/>
                          </a:solidFill>
                          <a:latin typeface="Open Sans Light"/>
                          <a:ea typeface="Open Sans Light"/>
                          <a:cs typeface="Open Sans Light"/>
                          <a:sym typeface="Open Sans Light"/>
                        </a:rPr>
                        <a:t>Assign Low Score</a:t>
                      </a:r>
                      <a:endParaRPr sz="1400" u="none" strike="noStrike" cap="none"/>
                    </a:p>
                  </a:txBody>
                  <a:tcPr marL="91450" marR="91450" marT="45725" marB="45725" anchor="ctr">
                    <a:solidFill>
                      <a:srgbClr val="2C77A7"/>
                    </a:solidFill>
                  </a:tcPr>
                </a:tc>
                <a:extLst>
                  <a:ext uri="{0D108BD9-81ED-4DB2-BD59-A6C34878D82A}">
                    <a16:rowId xmlns:a16="http://schemas.microsoft.com/office/drawing/2014/main" val="10003"/>
                  </a:ext>
                </a:extLst>
              </a:tr>
            </a:tbl>
          </a:graphicData>
        </a:graphic>
      </p:graphicFrame>
      <p:sp>
        <p:nvSpPr>
          <p:cNvPr id="1255" name="Google Shape;1255;g70c9658d7c_0_264"/>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256" name="Google Shape;1256;g70c9658d7c_0_264"/>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137</a:t>
            </a:fld>
            <a:endParaRPr>
              <a:solidFill>
                <a:schemeClr val="dk2"/>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7"/>
        <p:cNvGrpSpPr/>
        <p:nvPr/>
      </p:nvGrpSpPr>
      <p:grpSpPr>
        <a:xfrm>
          <a:off x="0" y="0"/>
          <a:ext cx="0" cy="0"/>
          <a:chOff x="0" y="0"/>
          <a:chExt cx="0" cy="0"/>
        </a:xfrm>
      </p:grpSpPr>
      <p:sp>
        <p:nvSpPr>
          <p:cNvPr id="1268" name="Google Shape;1268;g70c9658d7c_0_277"/>
          <p:cNvSpPr/>
          <p:nvPr/>
        </p:nvSpPr>
        <p:spPr>
          <a:xfrm>
            <a:off x="4302800" y="1496849"/>
            <a:ext cx="1774800" cy="1158000"/>
          </a:xfrm>
          <a:prstGeom prst="rect">
            <a:avLst/>
          </a:prstGeom>
          <a:solidFill>
            <a:srgbClr val="42424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Local lead</a:t>
            </a:r>
            <a:endParaRPr sz="1800" b="1" i="0" u="none" strike="noStrike" cap="none">
              <a:solidFill>
                <a:schemeClr val="lt1"/>
              </a:solidFill>
              <a:latin typeface="Calibri"/>
              <a:ea typeface="Calibri"/>
              <a:cs typeface="Calibri"/>
              <a:sym typeface="Calibri"/>
            </a:endParaRPr>
          </a:p>
        </p:txBody>
      </p:sp>
      <p:sp>
        <p:nvSpPr>
          <p:cNvPr id="1269" name="Google Shape;1269;g70c9658d7c_0_277"/>
          <p:cNvSpPr/>
          <p:nvPr/>
        </p:nvSpPr>
        <p:spPr>
          <a:xfrm>
            <a:off x="2955196" y="4141500"/>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3</a:t>
            </a:r>
            <a:endParaRPr sz="1000" b="0" i="0" u="none" strike="noStrike" cap="none">
              <a:solidFill>
                <a:schemeClr val="lt1"/>
              </a:solidFill>
              <a:latin typeface="Open Sans"/>
              <a:ea typeface="Open Sans"/>
              <a:cs typeface="Open Sans"/>
              <a:sym typeface="Open Sans"/>
            </a:endParaRPr>
          </a:p>
        </p:txBody>
      </p:sp>
      <p:sp>
        <p:nvSpPr>
          <p:cNvPr id="1270" name="Google Shape;1270;g70c9658d7c_0_277"/>
          <p:cNvSpPr/>
          <p:nvPr/>
        </p:nvSpPr>
        <p:spPr>
          <a:xfrm>
            <a:off x="2841825" y="4875449"/>
            <a:ext cx="956400" cy="979200"/>
          </a:xfrm>
          <a:prstGeom prst="roundRect">
            <a:avLst>
              <a:gd name="adj" fmla="val 16667"/>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424242"/>
                </a:solidFill>
                <a:latin typeface="Open Sans"/>
                <a:ea typeface="Open Sans"/>
                <a:cs typeface="Open Sans"/>
                <a:sym typeface="Open Sans"/>
              </a:rPr>
              <a:t>Attempt call 3 times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424242"/>
                </a:solidFill>
                <a:latin typeface="Open Sans"/>
                <a:ea typeface="Open Sans"/>
                <a:cs typeface="Open Sans"/>
                <a:sym typeface="Open Sans"/>
              </a:rPr>
              <a:t>(AM, PM, EVE)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424242"/>
                </a:solidFill>
                <a:latin typeface="Open Sans"/>
                <a:ea typeface="Open Sans"/>
                <a:cs typeface="Open Sans"/>
                <a:sym typeface="Open Sans"/>
              </a:rPr>
              <a:t>Send sms/email </a:t>
            </a:r>
            <a:endParaRPr sz="900" b="0" i="0" u="none" strike="noStrike" cap="none">
              <a:solidFill>
                <a:srgbClr val="424242"/>
              </a:solidFill>
              <a:latin typeface="Open Sans"/>
              <a:ea typeface="Open Sans"/>
              <a:cs typeface="Open Sans"/>
              <a:sym typeface="Open Sans"/>
            </a:endParaRPr>
          </a:p>
        </p:txBody>
      </p:sp>
      <p:sp>
        <p:nvSpPr>
          <p:cNvPr id="1271" name="Google Shape;1271;g70c9658d7c_0_277"/>
          <p:cNvSpPr/>
          <p:nvPr/>
        </p:nvSpPr>
        <p:spPr>
          <a:xfrm>
            <a:off x="749146" y="4153483"/>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1 </a:t>
            </a:r>
            <a:endParaRPr sz="1000" b="0" i="0" u="none" strike="noStrike" cap="none">
              <a:solidFill>
                <a:schemeClr val="lt1"/>
              </a:solidFill>
              <a:latin typeface="Open Sans"/>
              <a:ea typeface="Open Sans"/>
              <a:cs typeface="Open Sans"/>
              <a:sym typeface="Open Sans"/>
            </a:endParaRPr>
          </a:p>
        </p:txBody>
      </p:sp>
      <p:sp>
        <p:nvSpPr>
          <p:cNvPr id="1272" name="Google Shape;1272;g70c9658d7c_0_277"/>
          <p:cNvSpPr/>
          <p:nvPr/>
        </p:nvSpPr>
        <p:spPr>
          <a:xfrm>
            <a:off x="668225" y="4875449"/>
            <a:ext cx="946500" cy="979200"/>
          </a:xfrm>
          <a:prstGeom prst="roundRect">
            <a:avLst>
              <a:gd name="adj" fmla="val 16667"/>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Attempt call 3 times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(AM, PM, EVE)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Send sms/email </a:t>
            </a:r>
            <a:endParaRPr sz="900" b="0" i="0" u="none" strike="noStrike" cap="none">
              <a:solidFill>
                <a:srgbClr val="424242"/>
              </a:solidFill>
              <a:latin typeface="Open Sans"/>
              <a:ea typeface="Open Sans"/>
              <a:cs typeface="Open Sans"/>
              <a:sym typeface="Open Sans"/>
            </a:endParaRPr>
          </a:p>
        </p:txBody>
      </p:sp>
      <p:sp>
        <p:nvSpPr>
          <p:cNvPr id="1273" name="Google Shape;1273;g70c9658d7c_0_277"/>
          <p:cNvSpPr/>
          <p:nvPr/>
        </p:nvSpPr>
        <p:spPr>
          <a:xfrm>
            <a:off x="1838921" y="4153483"/>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2</a:t>
            </a:r>
            <a:endParaRPr sz="1000" b="0" i="0" u="none" strike="noStrike" cap="none">
              <a:solidFill>
                <a:schemeClr val="lt1"/>
              </a:solidFill>
              <a:latin typeface="Open Sans"/>
              <a:ea typeface="Open Sans"/>
              <a:cs typeface="Open Sans"/>
              <a:sym typeface="Open Sans"/>
            </a:endParaRPr>
          </a:p>
        </p:txBody>
      </p:sp>
      <p:sp>
        <p:nvSpPr>
          <p:cNvPr id="1274" name="Google Shape;1274;g70c9658d7c_0_277"/>
          <p:cNvSpPr/>
          <p:nvPr/>
        </p:nvSpPr>
        <p:spPr>
          <a:xfrm>
            <a:off x="1748150" y="4875449"/>
            <a:ext cx="960300" cy="979200"/>
          </a:xfrm>
          <a:prstGeom prst="roundRect">
            <a:avLst>
              <a:gd name="adj" fmla="val 16667"/>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424242"/>
                </a:solidFill>
                <a:latin typeface="Open Sans"/>
                <a:ea typeface="Open Sans"/>
                <a:cs typeface="Open Sans"/>
                <a:sym typeface="Open Sans"/>
              </a:rPr>
              <a:t>Attempt call 3 times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424242"/>
                </a:solidFill>
                <a:latin typeface="Open Sans"/>
                <a:ea typeface="Open Sans"/>
                <a:cs typeface="Open Sans"/>
                <a:sym typeface="Open Sans"/>
              </a:rPr>
              <a:t>(AM, PM, EVE)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424242"/>
                </a:solidFill>
                <a:latin typeface="Open Sans"/>
                <a:ea typeface="Open Sans"/>
                <a:cs typeface="Open Sans"/>
                <a:sym typeface="Open Sans"/>
              </a:rPr>
              <a:t>Send sms/email </a:t>
            </a:r>
            <a:endParaRPr sz="900" b="0" i="0" u="none" strike="noStrike" cap="none">
              <a:solidFill>
                <a:srgbClr val="424242"/>
              </a:solidFill>
              <a:latin typeface="Open Sans"/>
              <a:ea typeface="Open Sans"/>
              <a:cs typeface="Open Sans"/>
              <a:sym typeface="Open Sans"/>
            </a:endParaRPr>
          </a:p>
        </p:txBody>
      </p:sp>
      <p:sp>
        <p:nvSpPr>
          <p:cNvPr id="1275" name="Google Shape;1275;g70c9658d7c_0_277"/>
          <p:cNvSpPr/>
          <p:nvPr/>
        </p:nvSpPr>
        <p:spPr>
          <a:xfrm>
            <a:off x="98350" y="1700049"/>
            <a:ext cx="3317800" cy="712800"/>
          </a:xfrm>
          <a:prstGeom prst="flowChartProcess">
            <a:avLst/>
          </a:prstGeom>
          <a:solidFill>
            <a:srgbClr val="104B6C"/>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b="1" i="0" u="none" strike="noStrike" cap="none">
                <a:solidFill>
                  <a:schemeClr val="lt1"/>
                </a:solidFill>
                <a:latin typeface="Calibri"/>
                <a:ea typeface="Calibri"/>
                <a:cs typeface="Calibri"/>
                <a:sym typeface="Calibri"/>
              </a:rPr>
              <a:t>Workflow A</a:t>
            </a:r>
            <a:endParaRPr sz="2400" b="1" i="0" u="none" strike="noStrike" cap="none">
              <a:solidFill>
                <a:schemeClr val="lt1"/>
              </a:solidFill>
              <a:latin typeface="Calibri"/>
              <a:ea typeface="Calibri"/>
              <a:cs typeface="Calibri"/>
              <a:sym typeface="Calibri"/>
            </a:endParaRPr>
          </a:p>
        </p:txBody>
      </p:sp>
      <p:cxnSp>
        <p:nvCxnSpPr>
          <p:cNvPr id="1276" name="Google Shape;1276;g70c9658d7c_0_277"/>
          <p:cNvCxnSpPr>
            <a:stCxn id="1274" idx="0"/>
            <a:endCxn id="1274" idx="0"/>
          </p:cNvCxnSpPr>
          <p:nvPr/>
        </p:nvCxnSpPr>
        <p:spPr>
          <a:xfrm>
            <a:off x="2228300" y="4875449"/>
            <a:ext cx="0" cy="0"/>
          </a:xfrm>
          <a:prstGeom prst="straightConnector1">
            <a:avLst/>
          </a:prstGeom>
          <a:noFill/>
          <a:ln w="9525" cap="flat" cmpd="sng">
            <a:solidFill>
              <a:srgbClr val="000000"/>
            </a:solidFill>
            <a:prstDash val="solid"/>
            <a:round/>
            <a:headEnd type="none" w="sm" len="sm"/>
            <a:tailEnd type="none" w="sm" len="sm"/>
          </a:ln>
        </p:spPr>
      </p:cxnSp>
      <p:cxnSp>
        <p:nvCxnSpPr>
          <p:cNvPr id="1277" name="Google Shape;1277;g70c9658d7c_0_277"/>
          <p:cNvCxnSpPr>
            <a:stCxn id="1274" idx="0"/>
          </p:cNvCxnSpPr>
          <p:nvPr/>
        </p:nvCxnSpPr>
        <p:spPr>
          <a:xfrm>
            <a:off x="2228300" y="4875449"/>
            <a:ext cx="0" cy="0"/>
          </a:xfrm>
          <a:prstGeom prst="straightConnector1">
            <a:avLst/>
          </a:prstGeom>
          <a:noFill/>
          <a:ln w="9525" cap="flat" cmpd="sng">
            <a:solidFill>
              <a:srgbClr val="000000"/>
            </a:solidFill>
            <a:prstDash val="solid"/>
            <a:round/>
            <a:headEnd type="none" w="sm" len="sm"/>
            <a:tailEnd type="none" w="sm" len="sm"/>
          </a:ln>
        </p:spPr>
      </p:cxnSp>
      <p:cxnSp>
        <p:nvCxnSpPr>
          <p:cNvPr id="1278" name="Google Shape;1278;g70c9658d7c_0_277"/>
          <p:cNvCxnSpPr>
            <a:stCxn id="1274" idx="0"/>
            <a:endCxn id="1274" idx="0"/>
          </p:cNvCxnSpPr>
          <p:nvPr/>
        </p:nvCxnSpPr>
        <p:spPr>
          <a:xfrm>
            <a:off x="2228300" y="4875449"/>
            <a:ext cx="0" cy="0"/>
          </a:xfrm>
          <a:prstGeom prst="straightConnector1">
            <a:avLst/>
          </a:prstGeom>
          <a:noFill/>
          <a:ln w="9525" cap="flat" cmpd="sng">
            <a:solidFill>
              <a:srgbClr val="000000"/>
            </a:solidFill>
            <a:prstDash val="solid"/>
            <a:round/>
            <a:headEnd type="none" w="sm" len="sm"/>
            <a:tailEnd type="none" w="sm" len="sm"/>
          </a:ln>
        </p:spPr>
      </p:cxnSp>
      <p:cxnSp>
        <p:nvCxnSpPr>
          <p:cNvPr id="1279" name="Google Shape;1279;g70c9658d7c_0_277"/>
          <p:cNvCxnSpPr>
            <a:endCxn id="1274" idx="0"/>
          </p:cNvCxnSpPr>
          <p:nvPr/>
        </p:nvCxnSpPr>
        <p:spPr>
          <a:xfrm>
            <a:off x="2223500" y="4717349"/>
            <a:ext cx="4800" cy="158100"/>
          </a:xfrm>
          <a:prstGeom prst="straightConnector1">
            <a:avLst/>
          </a:prstGeom>
          <a:noFill/>
          <a:ln w="9525" cap="flat" cmpd="sng">
            <a:solidFill>
              <a:srgbClr val="FAA81A"/>
            </a:solidFill>
            <a:prstDash val="solid"/>
            <a:round/>
            <a:headEnd type="none" w="sm" len="sm"/>
            <a:tailEnd type="stealth" w="med" len="med"/>
          </a:ln>
        </p:spPr>
      </p:cxnSp>
      <p:cxnSp>
        <p:nvCxnSpPr>
          <p:cNvPr id="1280" name="Google Shape;1280;g70c9658d7c_0_277"/>
          <p:cNvCxnSpPr/>
          <p:nvPr/>
        </p:nvCxnSpPr>
        <p:spPr>
          <a:xfrm>
            <a:off x="1759134" y="5787583"/>
            <a:ext cx="0" cy="0"/>
          </a:xfrm>
          <a:prstGeom prst="straightConnector1">
            <a:avLst/>
          </a:prstGeom>
          <a:noFill/>
          <a:ln w="9525" cap="flat" cmpd="sng">
            <a:solidFill>
              <a:srgbClr val="000000"/>
            </a:solidFill>
            <a:prstDash val="solid"/>
            <a:round/>
            <a:headEnd type="none" w="sm" len="sm"/>
            <a:tailEnd type="none" w="sm" len="sm"/>
          </a:ln>
        </p:spPr>
      </p:cxnSp>
      <p:sp>
        <p:nvSpPr>
          <p:cNvPr id="1281" name="Google Shape;1281;g70c9658d7c_0_277"/>
          <p:cNvSpPr/>
          <p:nvPr/>
        </p:nvSpPr>
        <p:spPr>
          <a:xfrm>
            <a:off x="7281646" y="4165467"/>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30+</a:t>
            </a:r>
            <a:endParaRPr sz="1000" b="0" i="0" u="none" strike="noStrike" cap="none">
              <a:solidFill>
                <a:schemeClr val="lt1"/>
              </a:solidFill>
              <a:latin typeface="Open Sans"/>
              <a:ea typeface="Open Sans"/>
              <a:cs typeface="Open Sans"/>
              <a:sym typeface="Open Sans"/>
            </a:endParaRPr>
          </a:p>
        </p:txBody>
      </p:sp>
      <p:sp>
        <p:nvSpPr>
          <p:cNvPr id="1282" name="Google Shape;1282;g70c9658d7c_0_277"/>
          <p:cNvSpPr/>
          <p:nvPr/>
        </p:nvSpPr>
        <p:spPr>
          <a:xfrm>
            <a:off x="6173909" y="4165467"/>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11-30</a:t>
            </a:r>
            <a:endParaRPr sz="1000" b="0" i="0" u="none" strike="noStrike" cap="none">
              <a:solidFill>
                <a:schemeClr val="lt1"/>
              </a:solidFill>
              <a:latin typeface="Open Sans"/>
              <a:ea typeface="Open Sans"/>
              <a:cs typeface="Open Sans"/>
              <a:sym typeface="Open Sans"/>
            </a:endParaRPr>
          </a:p>
        </p:txBody>
      </p:sp>
      <p:sp>
        <p:nvSpPr>
          <p:cNvPr id="1283" name="Google Shape;1283;g70c9658d7c_0_277"/>
          <p:cNvSpPr/>
          <p:nvPr/>
        </p:nvSpPr>
        <p:spPr>
          <a:xfrm>
            <a:off x="5151809" y="4141500"/>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5</a:t>
            </a:r>
            <a:endParaRPr sz="1000" b="0" i="0" u="none" strike="noStrike" cap="none">
              <a:solidFill>
                <a:schemeClr val="lt1"/>
              </a:solidFill>
              <a:latin typeface="Open Sans"/>
              <a:ea typeface="Open Sans"/>
              <a:cs typeface="Open Sans"/>
              <a:sym typeface="Open Sans"/>
            </a:endParaRPr>
          </a:p>
        </p:txBody>
      </p:sp>
      <p:sp>
        <p:nvSpPr>
          <p:cNvPr id="1284" name="Google Shape;1284;g70c9658d7c_0_277"/>
          <p:cNvSpPr/>
          <p:nvPr/>
        </p:nvSpPr>
        <p:spPr>
          <a:xfrm>
            <a:off x="4053496" y="4153467"/>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4</a:t>
            </a:r>
            <a:endParaRPr sz="1000" b="0" i="0" u="none" strike="noStrike" cap="none">
              <a:solidFill>
                <a:schemeClr val="lt1"/>
              </a:solidFill>
              <a:latin typeface="Open Sans"/>
              <a:ea typeface="Open Sans"/>
              <a:cs typeface="Open Sans"/>
              <a:sym typeface="Open Sans"/>
            </a:endParaRPr>
          </a:p>
        </p:txBody>
      </p:sp>
      <p:cxnSp>
        <p:nvCxnSpPr>
          <p:cNvPr id="1285" name="Google Shape;1285;g70c9658d7c_0_277"/>
          <p:cNvCxnSpPr>
            <a:stCxn id="1284" idx="4"/>
            <a:endCxn id="1284" idx="4"/>
          </p:cNvCxnSpPr>
          <p:nvPr/>
        </p:nvCxnSpPr>
        <p:spPr>
          <a:xfrm>
            <a:off x="4426696" y="4717467"/>
            <a:ext cx="0" cy="0"/>
          </a:xfrm>
          <a:prstGeom prst="straightConnector1">
            <a:avLst/>
          </a:prstGeom>
          <a:noFill/>
          <a:ln w="9525" cap="flat" cmpd="sng">
            <a:solidFill>
              <a:srgbClr val="000000"/>
            </a:solidFill>
            <a:prstDash val="solid"/>
            <a:round/>
            <a:headEnd type="none" w="sm" len="sm"/>
            <a:tailEnd type="none" w="sm" len="sm"/>
          </a:ln>
        </p:spPr>
      </p:cxnSp>
      <p:cxnSp>
        <p:nvCxnSpPr>
          <p:cNvPr id="1286" name="Google Shape;1286;g70c9658d7c_0_277"/>
          <p:cNvCxnSpPr>
            <a:stCxn id="1284" idx="4"/>
            <a:endCxn id="1284" idx="4"/>
          </p:cNvCxnSpPr>
          <p:nvPr/>
        </p:nvCxnSpPr>
        <p:spPr>
          <a:xfrm>
            <a:off x="4426696" y="4717467"/>
            <a:ext cx="0" cy="0"/>
          </a:xfrm>
          <a:prstGeom prst="straightConnector1">
            <a:avLst/>
          </a:prstGeom>
          <a:noFill/>
          <a:ln w="9525" cap="flat" cmpd="sng">
            <a:solidFill>
              <a:srgbClr val="000000"/>
            </a:solidFill>
            <a:prstDash val="solid"/>
            <a:round/>
            <a:headEnd type="none" w="sm" len="sm"/>
            <a:tailEnd type="none" w="sm" len="sm"/>
          </a:ln>
        </p:spPr>
      </p:cxnSp>
      <p:cxnSp>
        <p:nvCxnSpPr>
          <p:cNvPr id="1287" name="Google Shape;1287;g70c9658d7c_0_277"/>
          <p:cNvCxnSpPr>
            <a:stCxn id="1284" idx="4"/>
            <a:endCxn id="1284" idx="4"/>
          </p:cNvCxnSpPr>
          <p:nvPr/>
        </p:nvCxnSpPr>
        <p:spPr>
          <a:xfrm>
            <a:off x="4426696" y="4717467"/>
            <a:ext cx="0" cy="0"/>
          </a:xfrm>
          <a:prstGeom prst="straightConnector1">
            <a:avLst/>
          </a:prstGeom>
          <a:noFill/>
          <a:ln w="9525" cap="flat" cmpd="sng">
            <a:solidFill>
              <a:srgbClr val="000000"/>
            </a:solidFill>
            <a:prstDash val="solid"/>
            <a:round/>
            <a:headEnd type="none" w="sm" len="sm"/>
            <a:tailEnd type="none" w="sm" len="sm"/>
          </a:ln>
        </p:spPr>
      </p:cxnSp>
      <p:sp>
        <p:nvSpPr>
          <p:cNvPr id="1288" name="Google Shape;1288;g70c9658d7c_0_277"/>
          <p:cNvSpPr/>
          <p:nvPr/>
        </p:nvSpPr>
        <p:spPr>
          <a:xfrm>
            <a:off x="3945625" y="4875433"/>
            <a:ext cx="960300" cy="979200"/>
          </a:xfrm>
          <a:prstGeom prst="flowChartAlternateProcess">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Attempt call/ send sms/email</a:t>
            </a:r>
            <a:endParaRPr sz="900" b="0" i="0" u="none" strike="noStrike" cap="none">
              <a:solidFill>
                <a:srgbClr val="424242"/>
              </a:solidFill>
              <a:latin typeface="Open Sans"/>
              <a:ea typeface="Open Sans"/>
              <a:cs typeface="Open Sans"/>
              <a:sym typeface="Open Sans"/>
            </a:endParaRPr>
          </a:p>
        </p:txBody>
      </p:sp>
      <p:sp>
        <p:nvSpPr>
          <p:cNvPr id="1289" name="Google Shape;1289;g70c9658d7c_0_277"/>
          <p:cNvSpPr/>
          <p:nvPr/>
        </p:nvSpPr>
        <p:spPr>
          <a:xfrm>
            <a:off x="5025275" y="4875449"/>
            <a:ext cx="960300" cy="979200"/>
          </a:xfrm>
          <a:prstGeom prst="flowChartAlternateProcess">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Attempt call/ send email</a:t>
            </a:r>
            <a:endParaRPr sz="900" b="0" i="0" u="none" strike="noStrike" cap="none">
              <a:solidFill>
                <a:srgbClr val="424242"/>
              </a:solidFill>
              <a:latin typeface="Open Sans"/>
              <a:ea typeface="Open Sans"/>
              <a:cs typeface="Open Sans"/>
              <a:sym typeface="Open Sans"/>
            </a:endParaRPr>
          </a:p>
        </p:txBody>
      </p:sp>
      <p:sp>
        <p:nvSpPr>
          <p:cNvPr id="1290" name="Google Shape;1290;g70c9658d7c_0_277"/>
          <p:cNvSpPr/>
          <p:nvPr/>
        </p:nvSpPr>
        <p:spPr>
          <a:xfrm>
            <a:off x="6104925" y="4888200"/>
            <a:ext cx="960300" cy="979200"/>
          </a:xfrm>
          <a:prstGeom prst="flowChartAlternateProcess">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424242"/>
                </a:solidFill>
                <a:latin typeface="Open Sans"/>
                <a:ea typeface="Open Sans"/>
                <a:cs typeface="Open Sans"/>
                <a:sym typeface="Open Sans"/>
              </a:rPr>
              <a:t>Daily call/ weekly email</a:t>
            </a:r>
            <a:endParaRPr sz="900" b="0" i="0" u="none" strike="noStrike" cap="none">
              <a:solidFill>
                <a:srgbClr val="424242"/>
              </a:solidFill>
              <a:latin typeface="Open Sans"/>
              <a:ea typeface="Open Sans"/>
              <a:cs typeface="Open Sans"/>
              <a:sym typeface="Open Sans"/>
            </a:endParaRPr>
          </a:p>
        </p:txBody>
      </p:sp>
      <p:sp>
        <p:nvSpPr>
          <p:cNvPr id="1291" name="Google Shape;1291;g70c9658d7c_0_277"/>
          <p:cNvSpPr/>
          <p:nvPr/>
        </p:nvSpPr>
        <p:spPr>
          <a:xfrm>
            <a:off x="3595325" y="1967349"/>
            <a:ext cx="545400" cy="158100"/>
          </a:xfrm>
          <a:prstGeom prst="rightArrow">
            <a:avLst>
              <a:gd name="adj1" fmla="val 50000"/>
              <a:gd name="adj2" fmla="val 50000"/>
            </a:avLst>
          </a:prstGeom>
          <a:solidFill>
            <a:srgbClr val="FAA81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92" name="Google Shape;1292;g70c9658d7c_0_277"/>
          <p:cNvSpPr/>
          <p:nvPr/>
        </p:nvSpPr>
        <p:spPr>
          <a:xfrm>
            <a:off x="7184575" y="4875449"/>
            <a:ext cx="960300" cy="979200"/>
          </a:xfrm>
          <a:prstGeom prst="flowChartAlternateProcess">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Weekly call attempts</a:t>
            </a:r>
            <a:endParaRPr sz="900" b="0" i="0" u="none" strike="noStrike" cap="none">
              <a:solidFill>
                <a:srgbClr val="424242"/>
              </a:solidFill>
              <a:latin typeface="Open Sans"/>
              <a:ea typeface="Open Sans"/>
              <a:cs typeface="Open Sans"/>
              <a:sym typeface="Open Sans"/>
            </a:endParaRPr>
          </a:p>
        </p:txBody>
      </p:sp>
      <p:cxnSp>
        <p:nvCxnSpPr>
          <p:cNvPr id="1293" name="Google Shape;1293;g70c9658d7c_0_277"/>
          <p:cNvCxnSpPr>
            <a:stCxn id="1268" idx="3"/>
            <a:endCxn id="1271" idx="0"/>
          </p:cNvCxnSpPr>
          <p:nvPr/>
        </p:nvCxnSpPr>
        <p:spPr>
          <a:xfrm flipH="1">
            <a:off x="1122200" y="2075849"/>
            <a:ext cx="4955400" cy="2077500"/>
          </a:xfrm>
          <a:prstGeom prst="bentConnector4">
            <a:avLst>
              <a:gd name="adj1" fmla="val -50816"/>
              <a:gd name="adj2" fmla="val 89174"/>
            </a:avLst>
          </a:prstGeom>
          <a:noFill/>
          <a:ln w="9525" cap="flat" cmpd="sng">
            <a:solidFill>
              <a:srgbClr val="FAA81A"/>
            </a:solidFill>
            <a:prstDash val="solid"/>
            <a:round/>
            <a:headEnd type="none" w="sm" len="sm"/>
            <a:tailEnd type="stealth" w="med" len="med"/>
          </a:ln>
        </p:spPr>
      </p:cxnSp>
      <p:cxnSp>
        <p:nvCxnSpPr>
          <p:cNvPr id="1294" name="Google Shape;1294;g70c9658d7c_0_277"/>
          <p:cNvCxnSpPr>
            <a:stCxn id="1272" idx="0"/>
            <a:endCxn id="1272" idx="0"/>
          </p:cNvCxnSpPr>
          <p:nvPr/>
        </p:nvCxnSpPr>
        <p:spPr>
          <a:xfrm>
            <a:off x="1141475" y="4875449"/>
            <a:ext cx="0" cy="0"/>
          </a:xfrm>
          <a:prstGeom prst="straightConnector1">
            <a:avLst/>
          </a:prstGeom>
          <a:noFill/>
          <a:ln w="9525" cap="flat" cmpd="sng">
            <a:solidFill>
              <a:schemeClr val="dk2"/>
            </a:solidFill>
            <a:prstDash val="solid"/>
            <a:round/>
            <a:headEnd type="none" w="sm" len="sm"/>
            <a:tailEnd type="none" w="sm" len="sm"/>
          </a:ln>
        </p:spPr>
      </p:cxnSp>
      <p:cxnSp>
        <p:nvCxnSpPr>
          <p:cNvPr id="1295" name="Google Shape;1295;g70c9658d7c_0_277"/>
          <p:cNvCxnSpPr>
            <a:endCxn id="1288" idx="0"/>
          </p:cNvCxnSpPr>
          <p:nvPr/>
        </p:nvCxnSpPr>
        <p:spPr>
          <a:xfrm flipH="1">
            <a:off x="4425775" y="4729333"/>
            <a:ext cx="900" cy="146100"/>
          </a:xfrm>
          <a:prstGeom prst="straightConnector1">
            <a:avLst/>
          </a:prstGeom>
          <a:noFill/>
          <a:ln w="9525" cap="flat" cmpd="sng">
            <a:solidFill>
              <a:srgbClr val="FAA81A"/>
            </a:solidFill>
            <a:prstDash val="solid"/>
            <a:round/>
            <a:headEnd type="none" w="sm" len="sm"/>
            <a:tailEnd type="triangle" w="med" len="med"/>
          </a:ln>
        </p:spPr>
      </p:cxnSp>
      <p:cxnSp>
        <p:nvCxnSpPr>
          <p:cNvPr id="1296" name="Google Shape;1296;g70c9658d7c_0_277"/>
          <p:cNvCxnSpPr/>
          <p:nvPr/>
        </p:nvCxnSpPr>
        <p:spPr>
          <a:xfrm>
            <a:off x="2208500" y="39431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297" name="Google Shape;1297;g70c9658d7c_0_277"/>
          <p:cNvCxnSpPr/>
          <p:nvPr/>
        </p:nvCxnSpPr>
        <p:spPr>
          <a:xfrm>
            <a:off x="3331050" y="39431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298" name="Google Shape;1298;g70c9658d7c_0_277"/>
          <p:cNvCxnSpPr/>
          <p:nvPr/>
        </p:nvCxnSpPr>
        <p:spPr>
          <a:xfrm>
            <a:off x="4435400" y="39431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299" name="Google Shape;1299;g70c9658d7c_0_277"/>
          <p:cNvCxnSpPr/>
          <p:nvPr/>
        </p:nvCxnSpPr>
        <p:spPr>
          <a:xfrm>
            <a:off x="5525000" y="39431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300" name="Google Shape;1300;g70c9658d7c_0_277"/>
          <p:cNvCxnSpPr/>
          <p:nvPr/>
        </p:nvCxnSpPr>
        <p:spPr>
          <a:xfrm>
            <a:off x="6547100" y="39431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301" name="Google Shape;1301;g70c9658d7c_0_277"/>
          <p:cNvCxnSpPr/>
          <p:nvPr/>
        </p:nvCxnSpPr>
        <p:spPr>
          <a:xfrm>
            <a:off x="7654850" y="39431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302" name="Google Shape;1302;g70c9658d7c_0_277"/>
          <p:cNvCxnSpPr/>
          <p:nvPr/>
        </p:nvCxnSpPr>
        <p:spPr>
          <a:xfrm>
            <a:off x="3324625" y="4717449"/>
            <a:ext cx="4800" cy="158100"/>
          </a:xfrm>
          <a:prstGeom prst="straightConnector1">
            <a:avLst/>
          </a:prstGeom>
          <a:noFill/>
          <a:ln w="9525" cap="flat" cmpd="sng">
            <a:solidFill>
              <a:srgbClr val="FAA81A"/>
            </a:solidFill>
            <a:prstDash val="solid"/>
            <a:round/>
            <a:headEnd type="none" w="sm" len="sm"/>
            <a:tailEnd type="stealth" w="med" len="med"/>
          </a:ln>
        </p:spPr>
      </p:cxnSp>
      <p:cxnSp>
        <p:nvCxnSpPr>
          <p:cNvPr id="1303" name="Google Shape;1303;g70c9658d7c_0_277"/>
          <p:cNvCxnSpPr>
            <a:endCxn id="1289" idx="0"/>
          </p:cNvCxnSpPr>
          <p:nvPr/>
        </p:nvCxnSpPr>
        <p:spPr>
          <a:xfrm>
            <a:off x="5503025" y="4684949"/>
            <a:ext cx="2400" cy="190500"/>
          </a:xfrm>
          <a:prstGeom prst="straightConnector1">
            <a:avLst/>
          </a:prstGeom>
          <a:noFill/>
          <a:ln w="9525" cap="flat" cmpd="sng">
            <a:solidFill>
              <a:srgbClr val="FAA81A"/>
            </a:solidFill>
            <a:prstDash val="solid"/>
            <a:round/>
            <a:headEnd type="none" w="sm" len="sm"/>
            <a:tailEnd type="stealth" w="med" len="med"/>
          </a:ln>
        </p:spPr>
      </p:cxnSp>
      <p:cxnSp>
        <p:nvCxnSpPr>
          <p:cNvPr id="1304" name="Google Shape;1304;g70c9658d7c_0_277"/>
          <p:cNvCxnSpPr>
            <a:endCxn id="1290" idx="0"/>
          </p:cNvCxnSpPr>
          <p:nvPr/>
        </p:nvCxnSpPr>
        <p:spPr>
          <a:xfrm>
            <a:off x="6583875" y="4741500"/>
            <a:ext cx="1200" cy="146700"/>
          </a:xfrm>
          <a:prstGeom prst="straightConnector1">
            <a:avLst/>
          </a:prstGeom>
          <a:noFill/>
          <a:ln w="9525" cap="flat" cmpd="sng">
            <a:solidFill>
              <a:srgbClr val="FAA81A"/>
            </a:solidFill>
            <a:prstDash val="solid"/>
            <a:round/>
            <a:headEnd type="none" w="sm" len="sm"/>
            <a:tailEnd type="stealth" w="med" len="med"/>
          </a:ln>
        </p:spPr>
      </p:cxnSp>
      <p:cxnSp>
        <p:nvCxnSpPr>
          <p:cNvPr id="1305" name="Google Shape;1305;g70c9658d7c_0_277"/>
          <p:cNvCxnSpPr>
            <a:endCxn id="1292" idx="0"/>
          </p:cNvCxnSpPr>
          <p:nvPr/>
        </p:nvCxnSpPr>
        <p:spPr>
          <a:xfrm>
            <a:off x="7653625" y="4737449"/>
            <a:ext cx="11100" cy="138000"/>
          </a:xfrm>
          <a:prstGeom prst="straightConnector1">
            <a:avLst/>
          </a:prstGeom>
          <a:noFill/>
          <a:ln w="9525" cap="flat" cmpd="sng">
            <a:solidFill>
              <a:srgbClr val="FAA81A"/>
            </a:solidFill>
            <a:prstDash val="solid"/>
            <a:round/>
            <a:headEnd type="none" w="sm" len="sm"/>
            <a:tailEnd type="stealth" w="med" len="med"/>
          </a:ln>
        </p:spPr>
      </p:cxnSp>
      <p:cxnSp>
        <p:nvCxnSpPr>
          <p:cNvPr id="1306" name="Google Shape;1306;g70c9658d7c_0_277"/>
          <p:cNvCxnSpPr/>
          <p:nvPr/>
        </p:nvCxnSpPr>
        <p:spPr>
          <a:xfrm>
            <a:off x="1094825" y="4701249"/>
            <a:ext cx="4800" cy="158100"/>
          </a:xfrm>
          <a:prstGeom prst="straightConnector1">
            <a:avLst/>
          </a:prstGeom>
          <a:noFill/>
          <a:ln w="9525" cap="flat" cmpd="sng">
            <a:solidFill>
              <a:srgbClr val="FAA81A"/>
            </a:solidFill>
            <a:prstDash val="solid"/>
            <a:round/>
            <a:headEnd type="none" w="sm" len="sm"/>
            <a:tailEnd type="stealth" w="med" len="med"/>
          </a:ln>
        </p:spPr>
      </p:cxnSp>
      <p:sp>
        <p:nvSpPr>
          <p:cNvPr id="1307" name="Google Shape;1307;g70c9658d7c_0_277"/>
          <p:cNvSpPr txBox="1">
            <a:spLocks noGrp="1"/>
          </p:cNvSpPr>
          <p:nvPr>
            <p:ph type="title"/>
          </p:nvPr>
        </p:nvSpPr>
        <p:spPr>
          <a:xfrm>
            <a:off x="457200" y="2740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Sample Follow-Up </a:t>
            </a:r>
            <a:endParaRPr/>
          </a:p>
          <a:p>
            <a:pPr marL="0" lvl="0" indent="0" algn="l" rtl="0">
              <a:lnSpc>
                <a:spcPct val="90000"/>
              </a:lnSpc>
              <a:spcBef>
                <a:spcPts val="0"/>
              </a:spcBef>
              <a:spcAft>
                <a:spcPts val="0"/>
              </a:spcAft>
              <a:buClr>
                <a:schemeClr val="dk1"/>
              </a:buClr>
              <a:buSzPts val="3000"/>
              <a:buFont typeface="Open Sans SemiBold"/>
              <a:buNone/>
            </a:pPr>
            <a:r>
              <a:rPr lang="en-US"/>
              <a:t>Workflow</a:t>
            </a:r>
            <a:endParaRPr/>
          </a:p>
        </p:txBody>
      </p:sp>
      <p:sp>
        <p:nvSpPr>
          <p:cNvPr id="1308" name="Google Shape;1308;g70c9658d7c_0_277"/>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309" name="Google Shape;1309;g70c9658d7c_0_277"/>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138</a:t>
            </a:fld>
            <a:endParaRPr>
              <a:solidFill>
                <a:schemeClr val="dk2"/>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3"/>
        <p:cNvGrpSpPr/>
        <p:nvPr/>
      </p:nvGrpSpPr>
      <p:grpSpPr>
        <a:xfrm>
          <a:off x="0" y="0"/>
          <a:ext cx="0" cy="0"/>
          <a:chOff x="0" y="0"/>
          <a:chExt cx="0" cy="0"/>
        </a:xfrm>
      </p:grpSpPr>
      <p:sp>
        <p:nvSpPr>
          <p:cNvPr id="1314" name="Google Shape;1314;g70c9658d7c_0_320"/>
          <p:cNvSpPr/>
          <p:nvPr/>
        </p:nvSpPr>
        <p:spPr>
          <a:xfrm>
            <a:off x="4607600" y="1649249"/>
            <a:ext cx="1774800" cy="1158000"/>
          </a:xfrm>
          <a:prstGeom prst="rect">
            <a:avLst/>
          </a:prstGeom>
          <a:solidFill>
            <a:srgbClr val="42424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High Priority International Lead</a:t>
            </a:r>
            <a:endParaRPr sz="1800" b="1" i="0" u="none" strike="noStrike" cap="none">
              <a:solidFill>
                <a:schemeClr val="lt1"/>
              </a:solidFill>
              <a:latin typeface="Calibri"/>
              <a:ea typeface="Calibri"/>
              <a:cs typeface="Calibri"/>
              <a:sym typeface="Calibri"/>
            </a:endParaRPr>
          </a:p>
        </p:txBody>
      </p:sp>
      <p:sp>
        <p:nvSpPr>
          <p:cNvPr id="1315" name="Google Shape;1315;g70c9658d7c_0_320"/>
          <p:cNvSpPr/>
          <p:nvPr/>
        </p:nvSpPr>
        <p:spPr>
          <a:xfrm>
            <a:off x="3259996" y="4293900"/>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5</a:t>
            </a:r>
            <a:endParaRPr sz="1000" b="0" i="0" u="none" strike="noStrike" cap="none">
              <a:solidFill>
                <a:schemeClr val="lt1"/>
              </a:solidFill>
              <a:latin typeface="Open Sans"/>
              <a:ea typeface="Open Sans"/>
              <a:cs typeface="Open Sans"/>
              <a:sym typeface="Open Sans"/>
            </a:endParaRPr>
          </a:p>
        </p:txBody>
      </p:sp>
      <p:sp>
        <p:nvSpPr>
          <p:cNvPr id="1316" name="Google Shape;1316;g70c9658d7c_0_320"/>
          <p:cNvSpPr/>
          <p:nvPr/>
        </p:nvSpPr>
        <p:spPr>
          <a:xfrm>
            <a:off x="3146625" y="5027849"/>
            <a:ext cx="956400" cy="979200"/>
          </a:xfrm>
          <a:prstGeom prst="roundRect">
            <a:avLst>
              <a:gd name="adj" fmla="val 16667"/>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Attempt call/ Send email</a:t>
            </a:r>
            <a:endParaRPr sz="900" b="0" i="0" u="none" strike="noStrike" cap="none">
              <a:solidFill>
                <a:srgbClr val="424242"/>
              </a:solidFill>
              <a:latin typeface="Open Sans"/>
              <a:ea typeface="Open Sans"/>
              <a:cs typeface="Open Sans"/>
              <a:sym typeface="Open Sans"/>
            </a:endParaRPr>
          </a:p>
        </p:txBody>
      </p:sp>
      <p:sp>
        <p:nvSpPr>
          <p:cNvPr id="1317" name="Google Shape;1317;g70c9658d7c_0_320"/>
          <p:cNvSpPr/>
          <p:nvPr/>
        </p:nvSpPr>
        <p:spPr>
          <a:xfrm>
            <a:off x="1053946" y="4305883"/>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1 </a:t>
            </a:r>
            <a:endParaRPr sz="1000" b="0" i="0" u="none" strike="noStrike" cap="none">
              <a:solidFill>
                <a:schemeClr val="lt1"/>
              </a:solidFill>
              <a:latin typeface="Open Sans"/>
              <a:ea typeface="Open Sans"/>
              <a:cs typeface="Open Sans"/>
              <a:sym typeface="Open Sans"/>
            </a:endParaRPr>
          </a:p>
        </p:txBody>
      </p:sp>
      <p:sp>
        <p:nvSpPr>
          <p:cNvPr id="1318" name="Google Shape;1318;g70c9658d7c_0_320"/>
          <p:cNvSpPr/>
          <p:nvPr/>
        </p:nvSpPr>
        <p:spPr>
          <a:xfrm>
            <a:off x="963175" y="5027849"/>
            <a:ext cx="956400" cy="979200"/>
          </a:xfrm>
          <a:prstGeom prst="roundRect">
            <a:avLst>
              <a:gd name="adj" fmla="val 16667"/>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424242"/>
                </a:solidFill>
                <a:latin typeface="Open Sans"/>
                <a:ea typeface="Open Sans"/>
                <a:cs typeface="Open Sans"/>
                <a:sym typeface="Open Sans"/>
              </a:rPr>
              <a:t>Attempt call 3 times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424242"/>
                </a:solidFill>
                <a:latin typeface="Open Sans"/>
                <a:ea typeface="Open Sans"/>
                <a:cs typeface="Open Sans"/>
                <a:sym typeface="Open Sans"/>
              </a:rPr>
              <a:t>(AM, PM, EVE)  Send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424242"/>
                </a:solidFill>
                <a:latin typeface="Open Sans"/>
                <a:ea typeface="Open Sans"/>
                <a:cs typeface="Open Sans"/>
                <a:sym typeface="Open Sans"/>
              </a:rPr>
              <a:t>WhatsApp message/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424242"/>
                </a:solidFill>
                <a:latin typeface="Open Sans"/>
                <a:ea typeface="Open Sans"/>
                <a:cs typeface="Open Sans"/>
                <a:sym typeface="Open Sans"/>
              </a:rPr>
              <a:t>email</a:t>
            </a:r>
            <a:endParaRPr sz="900" b="0" i="0" u="none" strike="noStrike" cap="none">
              <a:solidFill>
                <a:srgbClr val="424242"/>
              </a:solidFill>
              <a:latin typeface="Open Sans"/>
              <a:ea typeface="Open Sans"/>
              <a:cs typeface="Open Sans"/>
              <a:sym typeface="Open Sans"/>
            </a:endParaRPr>
          </a:p>
        </p:txBody>
      </p:sp>
      <p:sp>
        <p:nvSpPr>
          <p:cNvPr id="1319" name="Google Shape;1319;g70c9658d7c_0_320"/>
          <p:cNvSpPr/>
          <p:nvPr/>
        </p:nvSpPr>
        <p:spPr>
          <a:xfrm>
            <a:off x="2143721" y="4305883"/>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3</a:t>
            </a:r>
            <a:endParaRPr sz="1000" b="0" i="0" u="none" strike="noStrike" cap="none">
              <a:solidFill>
                <a:schemeClr val="lt1"/>
              </a:solidFill>
              <a:latin typeface="Open Sans"/>
              <a:ea typeface="Open Sans"/>
              <a:cs typeface="Open Sans"/>
              <a:sym typeface="Open Sans"/>
            </a:endParaRPr>
          </a:p>
        </p:txBody>
      </p:sp>
      <p:sp>
        <p:nvSpPr>
          <p:cNvPr id="1320" name="Google Shape;1320;g70c9658d7c_0_320"/>
          <p:cNvSpPr/>
          <p:nvPr/>
        </p:nvSpPr>
        <p:spPr>
          <a:xfrm>
            <a:off x="2052950" y="5027849"/>
            <a:ext cx="960300" cy="979200"/>
          </a:xfrm>
          <a:prstGeom prst="roundRect">
            <a:avLst>
              <a:gd name="adj" fmla="val 16667"/>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Attempt call/ Send WhatsApp message/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email</a:t>
            </a:r>
            <a:endParaRPr sz="900" b="0" i="0" u="none" strike="noStrike" cap="none">
              <a:solidFill>
                <a:srgbClr val="424242"/>
              </a:solidFill>
              <a:latin typeface="Open Sans"/>
              <a:ea typeface="Open Sans"/>
              <a:cs typeface="Open Sans"/>
              <a:sym typeface="Open Sans"/>
            </a:endParaRPr>
          </a:p>
        </p:txBody>
      </p:sp>
      <p:sp>
        <p:nvSpPr>
          <p:cNvPr id="1321" name="Google Shape;1321;g70c9658d7c_0_320"/>
          <p:cNvSpPr/>
          <p:nvPr/>
        </p:nvSpPr>
        <p:spPr>
          <a:xfrm>
            <a:off x="403150" y="1852449"/>
            <a:ext cx="3317800" cy="712800"/>
          </a:xfrm>
          <a:prstGeom prst="flowChartProcess">
            <a:avLst/>
          </a:prstGeom>
          <a:solidFill>
            <a:srgbClr val="104B6C"/>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b="1" i="0" u="none" strike="noStrike" cap="none">
                <a:solidFill>
                  <a:schemeClr val="lt1"/>
                </a:solidFill>
                <a:latin typeface="Calibri"/>
                <a:ea typeface="Calibri"/>
                <a:cs typeface="Calibri"/>
                <a:sym typeface="Calibri"/>
              </a:rPr>
              <a:t>Workflow B</a:t>
            </a:r>
            <a:endParaRPr sz="2400" b="1" i="0" u="none" strike="noStrike" cap="none">
              <a:solidFill>
                <a:schemeClr val="lt1"/>
              </a:solidFill>
              <a:latin typeface="Calibri"/>
              <a:ea typeface="Calibri"/>
              <a:cs typeface="Calibri"/>
              <a:sym typeface="Calibri"/>
            </a:endParaRPr>
          </a:p>
        </p:txBody>
      </p:sp>
      <p:cxnSp>
        <p:nvCxnSpPr>
          <p:cNvPr id="1322" name="Google Shape;1322;g70c9658d7c_0_320"/>
          <p:cNvCxnSpPr>
            <a:stCxn id="1320" idx="0"/>
            <a:endCxn id="1320" idx="0"/>
          </p:cNvCxnSpPr>
          <p:nvPr/>
        </p:nvCxnSpPr>
        <p:spPr>
          <a:xfrm>
            <a:off x="2533100" y="5027849"/>
            <a:ext cx="0" cy="0"/>
          </a:xfrm>
          <a:prstGeom prst="straightConnector1">
            <a:avLst/>
          </a:prstGeom>
          <a:noFill/>
          <a:ln w="9525" cap="flat" cmpd="sng">
            <a:solidFill>
              <a:srgbClr val="000000"/>
            </a:solidFill>
            <a:prstDash val="solid"/>
            <a:round/>
            <a:headEnd type="none" w="sm" len="sm"/>
            <a:tailEnd type="none" w="sm" len="sm"/>
          </a:ln>
        </p:spPr>
      </p:cxnSp>
      <p:cxnSp>
        <p:nvCxnSpPr>
          <p:cNvPr id="1323" name="Google Shape;1323;g70c9658d7c_0_320"/>
          <p:cNvCxnSpPr>
            <a:stCxn id="1320" idx="0"/>
          </p:cNvCxnSpPr>
          <p:nvPr/>
        </p:nvCxnSpPr>
        <p:spPr>
          <a:xfrm>
            <a:off x="2533100" y="5027849"/>
            <a:ext cx="0" cy="0"/>
          </a:xfrm>
          <a:prstGeom prst="straightConnector1">
            <a:avLst/>
          </a:prstGeom>
          <a:noFill/>
          <a:ln w="9525" cap="flat" cmpd="sng">
            <a:solidFill>
              <a:srgbClr val="000000"/>
            </a:solidFill>
            <a:prstDash val="solid"/>
            <a:round/>
            <a:headEnd type="none" w="sm" len="sm"/>
            <a:tailEnd type="none" w="sm" len="sm"/>
          </a:ln>
        </p:spPr>
      </p:cxnSp>
      <p:cxnSp>
        <p:nvCxnSpPr>
          <p:cNvPr id="1324" name="Google Shape;1324;g70c9658d7c_0_320"/>
          <p:cNvCxnSpPr>
            <a:stCxn id="1320" idx="0"/>
            <a:endCxn id="1320" idx="0"/>
          </p:cNvCxnSpPr>
          <p:nvPr/>
        </p:nvCxnSpPr>
        <p:spPr>
          <a:xfrm>
            <a:off x="2533100" y="5027849"/>
            <a:ext cx="0" cy="0"/>
          </a:xfrm>
          <a:prstGeom prst="straightConnector1">
            <a:avLst/>
          </a:prstGeom>
          <a:noFill/>
          <a:ln w="9525" cap="flat" cmpd="sng">
            <a:solidFill>
              <a:srgbClr val="000000"/>
            </a:solidFill>
            <a:prstDash val="solid"/>
            <a:round/>
            <a:headEnd type="none" w="sm" len="sm"/>
            <a:tailEnd type="none" w="sm" len="sm"/>
          </a:ln>
        </p:spPr>
      </p:cxnSp>
      <p:cxnSp>
        <p:nvCxnSpPr>
          <p:cNvPr id="1325" name="Google Shape;1325;g70c9658d7c_0_320"/>
          <p:cNvCxnSpPr>
            <a:endCxn id="1320" idx="0"/>
          </p:cNvCxnSpPr>
          <p:nvPr/>
        </p:nvCxnSpPr>
        <p:spPr>
          <a:xfrm>
            <a:off x="2528300" y="4869749"/>
            <a:ext cx="4800" cy="158100"/>
          </a:xfrm>
          <a:prstGeom prst="straightConnector1">
            <a:avLst/>
          </a:prstGeom>
          <a:noFill/>
          <a:ln w="9525" cap="flat" cmpd="sng">
            <a:solidFill>
              <a:srgbClr val="FAA81A"/>
            </a:solidFill>
            <a:prstDash val="solid"/>
            <a:round/>
            <a:headEnd type="none" w="sm" len="sm"/>
            <a:tailEnd type="stealth" w="med" len="med"/>
          </a:ln>
        </p:spPr>
      </p:cxnSp>
      <p:cxnSp>
        <p:nvCxnSpPr>
          <p:cNvPr id="1326" name="Google Shape;1326;g70c9658d7c_0_320"/>
          <p:cNvCxnSpPr/>
          <p:nvPr/>
        </p:nvCxnSpPr>
        <p:spPr>
          <a:xfrm>
            <a:off x="2063934" y="5939983"/>
            <a:ext cx="0" cy="0"/>
          </a:xfrm>
          <a:prstGeom prst="straightConnector1">
            <a:avLst/>
          </a:prstGeom>
          <a:noFill/>
          <a:ln w="9525" cap="flat" cmpd="sng">
            <a:solidFill>
              <a:srgbClr val="000000"/>
            </a:solidFill>
            <a:prstDash val="solid"/>
            <a:round/>
            <a:headEnd type="none" w="sm" len="sm"/>
            <a:tailEnd type="none" w="sm" len="sm"/>
          </a:ln>
        </p:spPr>
      </p:cxnSp>
      <p:sp>
        <p:nvSpPr>
          <p:cNvPr id="1327" name="Google Shape;1327;g70c9658d7c_0_320"/>
          <p:cNvSpPr/>
          <p:nvPr/>
        </p:nvSpPr>
        <p:spPr>
          <a:xfrm>
            <a:off x="7586446" y="4317867"/>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30+</a:t>
            </a:r>
            <a:endParaRPr sz="1000" b="0" i="0" u="none" strike="noStrike" cap="none">
              <a:solidFill>
                <a:schemeClr val="lt1"/>
              </a:solidFill>
              <a:latin typeface="Open Sans"/>
              <a:ea typeface="Open Sans"/>
              <a:cs typeface="Open Sans"/>
              <a:sym typeface="Open Sans"/>
            </a:endParaRPr>
          </a:p>
        </p:txBody>
      </p:sp>
      <p:sp>
        <p:nvSpPr>
          <p:cNvPr id="1328" name="Google Shape;1328;g70c9658d7c_0_320"/>
          <p:cNvSpPr/>
          <p:nvPr/>
        </p:nvSpPr>
        <p:spPr>
          <a:xfrm>
            <a:off x="6478709" y="4317867"/>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11-30</a:t>
            </a:r>
            <a:endParaRPr sz="1000" b="0" i="0" u="none" strike="noStrike" cap="none">
              <a:solidFill>
                <a:schemeClr val="lt1"/>
              </a:solidFill>
              <a:latin typeface="Open Sans"/>
              <a:ea typeface="Open Sans"/>
              <a:cs typeface="Open Sans"/>
              <a:sym typeface="Open Sans"/>
            </a:endParaRPr>
          </a:p>
        </p:txBody>
      </p:sp>
      <p:sp>
        <p:nvSpPr>
          <p:cNvPr id="1329" name="Google Shape;1329;g70c9658d7c_0_320"/>
          <p:cNvSpPr/>
          <p:nvPr/>
        </p:nvSpPr>
        <p:spPr>
          <a:xfrm>
            <a:off x="5456609" y="4293900"/>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9</a:t>
            </a:r>
            <a:endParaRPr sz="1000" b="0" i="0" u="none" strike="noStrike" cap="none">
              <a:solidFill>
                <a:schemeClr val="lt1"/>
              </a:solidFill>
              <a:latin typeface="Open Sans"/>
              <a:ea typeface="Open Sans"/>
              <a:cs typeface="Open Sans"/>
              <a:sym typeface="Open Sans"/>
            </a:endParaRPr>
          </a:p>
        </p:txBody>
      </p:sp>
      <p:sp>
        <p:nvSpPr>
          <p:cNvPr id="1330" name="Google Shape;1330;g70c9658d7c_0_320"/>
          <p:cNvSpPr/>
          <p:nvPr/>
        </p:nvSpPr>
        <p:spPr>
          <a:xfrm>
            <a:off x="4358296" y="4305867"/>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7</a:t>
            </a:r>
            <a:endParaRPr sz="1000" b="0" i="0" u="none" strike="noStrike" cap="none">
              <a:solidFill>
                <a:schemeClr val="lt1"/>
              </a:solidFill>
              <a:latin typeface="Open Sans"/>
              <a:ea typeface="Open Sans"/>
              <a:cs typeface="Open Sans"/>
              <a:sym typeface="Open Sans"/>
            </a:endParaRPr>
          </a:p>
        </p:txBody>
      </p:sp>
      <p:cxnSp>
        <p:nvCxnSpPr>
          <p:cNvPr id="1331" name="Google Shape;1331;g70c9658d7c_0_320"/>
          <p:cNvCxnSpPr>
            <a:stCxn id="1330" idx="4"/>
            <a:endCxn id="1330" idx="4"/>
          </p:cNvCxnSpPr>
          <p:nvPr/>
        </p:nvCxnSpPr>
        <p:spPr>
          <a:xfrm>
            <a:off x="4731496" y="4869867"/>
            <a:ext cx="0" cy="0"/>
          </a:xfrm>
          <a:prstGeom prst="straightConnector1">
            <a:avLst/>
          </a:prstGeom>
          <a:noFill/>
          <a:ln w="9525" cap="flat" cmpd="sng">
            <a:solidFill>
              <a:srgbClr val="000000"/>
            </a:solidFill>
            <a:prstDash val="solid"/>
            <a:round/>
            <a:headEnd type="none" w="sm" len="sm"/>
            <a:tailEnd type="none" w="sm" len="sm"/>
          </a:ln>
        </p:spPr>
      </p:cxnSp>
      <p:cxnSp>
        <p:nvCxnSpPr>
          <p:cNvPr id="1332" name="Google Shape;1332;g70c9658d7c_0_320"/>
          <p:cNvCxnSpPr>
            <a:stCxn id="1330" idx="4"/>
            <a:endCxn id="1330" idx="4"/>
          </p:cNvCxnSpPr>
          <p:nvPr/>
        </p:nvCxnSpPr>
        <p:spPr>
          <a:xfrm>
            <a:off x="4731496" y="4869867"/>
            <a:ext cx="0" cy="0"/>
          </a:xfrm>
          <a:prstGeom prst="straightConnector1">
            <a:avLst/>
          </a:prstGeom>
          <a:noFill/>
          <a:ln w="9525" cap="flat" cmpd="sng">
            <a:solidFill>
              <a:srgbClr val="000000"/>
            </a:solidFill>
            <a:prstDash val="solid"/>
            <a:round/>
            <a:headEnd type="none" w="sm" len="sm"/>
            <a:tailEnd type="none" w="sm" len="sm"/>
          </a:ln>
        </p:spPr>
      </p:cxnSp>
      <p:cxnSp>
        <p:nvCxnSpPr>
          <p:cNvPr id="1333" name="Google Shape;1333;g70c9658d7c_0_320"/>
          <p:cNvCxnSpPr>
            <a:stCxn id="1330" idx="4"/>
            <a:endCxn id="1330" idx="4"/>
          </p:cNvCxnSpPr>
          <p:nvPr/>
        </p:nvCxnSpPr>
        <p:spPr>
          <a:xfrm>
            <a:off x="4731496" y="4869867"/>
            <a:ext cx="0" cy="0"/>
          </a:xfrm>
          <a:prstGeom prst="straightConnector1">
            <a:avLst/>
          </a:prstGeom>
          <a:noFill/>
          <a:ln w="9525" cap="flat" cmpd="sng">
            <a:solidFill>
              <a:srgbClr val="000000"/>
            </a:solidFill>
            <a:prstDash val="solid"/>
            <a:round/>
            <a:headEnd type="none" w="sm" len="sm"/>
            <a:tailEnd type="none" w="sm" len="sm"/>
          </a:ln>
        </p:spPr>
      </p:cxnSp>
      <p:sp>
        <p:nvSpPr>
          <p:cNvPr id="1334" name="Google Shape;1334;g70c9658d7c_0_320"/>
          <p:cNvSpPr/>
          <p:nvPr/>
        </p:nvSpPr>
        <p:spPr>
          <a:xfrm>
            <a:off x="4250425" y="5027833"/>
            <a:ext cx="960300" cy="979200"/>
          </a:xfrm>
          <a:prstGeom prst="flowChartAlternateProcess">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Attempt call/ Send email</a:t>
            </a:r>
            <a:endParaRPr sz="900" b="0" i="0" u="none" strike="noStrike" cap="none">
              <a:solidFill>
                <a:srgbClr val="424242"/>
              </a:solidFill>
              <a:latin typeface="Open Sans"/>
              <a:ea typeface="Open Sans"/>
              <a:cs typeface="Open Sans"/>
              <a:sym typeface="Open Sans"/>
            </a:endParaRPr>
          </a:p>
        </p:txBody>
      </p:sp>
      <p:sp>
        <p:nvSpPr>
          <p:cNvPr id="1335" name="Google Shape;1335;g70c9658d7c_0_320"/>
          <p:cNvSpPr/>
          <p:nvPr/>
        </p:nvSpPr>
        <p:spPr>
          <a:xfrm>
            <a:off x="5330075" y="5027849"/>
            <a:ext cx="960300" cy="979200"/>
          </a:xfrm>
          <a:prstGeom prst="flowChartAlternateProcess">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Attempt call/ Send Whatsapp message/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email</a:t>
            </a:r>
            <a:endParaRPr sz="900" b="0" i="0" u="none" strike="noStrike" cap="none">
              <a:solidFill>
                <a:srgbClr val="424242"/>
              </a:solidFill>
              <a:latin typeface="Open Sans"/>
              <a:ea typeface="Open Sans"/>
              <a:cs typeface="Open Sans"/>
              <a:sym typeface="Open Sans"/>
            </a:endParaRPr>
          </a:p>
        </p:txBody>
      </p:sp>
      <p:sp>
        <p:nvSpPr>
          <p:cNvPr id="1336" name="Google Shape;1336;g70c9658d7c_0_320"/>
          <p:cNvSpPr/>
          <p:nvPr/>
        </p:nvSpPr>
        <p:spPr>
          <a:xfrm>
            <a:off x="6409725" y="5040600"/>
            <a:ext cx="960300" cy="979200"/>
          </a:xfrm>
          <a:prstGeom prst="flowChartAlternateProcess">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424242"/>
                </a:solidFill>
                <a:latin typeface="Open Sans"/>
                <a:ea typeface="Open Sans"/>
                <a:cs typeface="Open Sans"/>
                <a:sym typeface="Open Sans"/>
              </a:rPr>
              <a:t>Weekly emails/calls</a:t>
            </a:r>
            <a:endParaRPr sz="900" b="0" i="0" u="none" strike="noStrike" cap="none">
              <a:solidFill>
                <a:srgbClr val="424242"/>
              </a:solidFill>
              <a:latin typeface="Open Sans"/>
              <a:ea typeface="Open Sans"/>
              <a:cs typeface="Open Sans"/>
              <a:sym typeface="Open Sans"/>
            </a:endParaRPr>
          </a:p>
        </p:txBody>
      </p:sp>
      <p:sp>
        <p:nvSpPr>
          <p:cNvPr id="1337" name="Google Shape;1337;g70c9658d7c_0_320"/>
          <p:cNvSpPr/>
          <p:nvPr/>
        </p:nvSpPr>
        <p:spPr>
          <a:xfrm>
            <a:off x="3900125" y="2119749"/>
            <a:ext cx="545400" cy="158100"/>
          </a:xfrm>
          <a:prstGeom prst="rightArrow">
            <a:avLst>
              <a:gd name="adj1" fmla="val 50000"/>
              <a:gd name="adj2" fmla="val 50000"/>
            </a:avLst>
          </a:prstGeom>
          <a:solidFill>
            <a:srgbClr val="FAA81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38" name="Google Shape;1338;g70c9658d7c_0_320"/>
          <p:cNvSpPr/>
          <p:nvPr/>
        </p:nvSpPr>
        <p:spPr>
          <a:xfrm>
            <a:off x="7489375" y="5027849"/>
            <a:ext cx="960300" cy="979200"/>
          </a:xfrm>
          <a:prstGeom prst="flowChartAlternateProcess">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Monthly newsletter</a:t>
            </a:r>
            <a:endParaRPr sz="900" b="0" i="0" u="none" strike="noStrike" cap="none">
              <a:solidFill>
                <a:srgbClr val="424242"/>
              </a:solidFill>
              <a:latin typeface="Open Sans"/>
              <a:ea typeface="Open Sans"/>
              <a:cs typeface="Open Sans"/>
              <a:sym typeface="Open Sans"/>
            </a:endParaRPr>
          </a:p>
        </p:txBody>
      </p:sp>
      <p:cxnSp>
        <p:nvCxnSpPr>
          <p:cNvPr id="1339" name="Google Shape;1339;g70c9658d7c_0_320"/>
          <p:cNvCxnSpPr>
            <a:stCxn id="1314" idx="3"/>
            <a:endCxn id="1317" idx="0"/>
          </p:cNvCxnSpPr>
          <p:nvPr/>
        </p:nvCxnSpPr>
        <p:spPr>
          <a:xfrm flipH="1">
            <a:off x="1427000" y="2228249"/>
            <a:ext cx="4955400" cy="2077500"/>
          </a:xfrm>
          <a:prstGeom prst="bentConnector4">
            <a:avLst>
              <a:gd name="adj1" fmla="val -50816"/>
              <a:gd name="adj2" fmla="val 89174"/>
            </a:avLst>
          </a:prstGeom>
          <a:noFill/>
          <a:ln w="9525" cap="flat" cmpd="sng">
            <a:solidFill>
              <a:srgbClr val="FAA81A"/>
            </a:solidFill>
            <a:prstDash val="solid"/>
            <a:round/>
            <a:headEnd type="none" w="sm" len="sm"/>
            <a:tailEnd type="stealth" w="med" len="med"/>
          </a:ln>
        </p:spPr>
      </p:cxnSp>
      <p:cxnSp>
        <p:nvCxnSpPr>
          <p:cNvPr id="1340" name="Google Shape;1340;g70c9658d7c_0_320"/>
          <p:cNvCxnSpPr>
            <a:stCxn id="1318" idx="0"/>
            <a:endCxn id="1318" idx="0"/>
          </p:cNvCxnSpPr>
          <p:nvPr/>
        </p:nvCxnSpPr>
        <p:spPr>
          <a:xfrm>
            <a:off x="1441375" y="5027849"/>
            <a:ext cx="0" cy="0"/>
          </a:xfrm>
          <a:prstGeom prst="straightConnector1">
            <a:avLst/>
          </a:prstGeom>
          <a:noFill/>
          <a:ln w="9525" cap="flat" cmpd="sng">
            <a:solidFill>
              <a:schemeClr val="dk2"/>
            </a:solidFill>
            <a:prstDash val="solid"/>
            <a:round/>
            <a:headEnd type="none" w="sm" len="sm"/>
            <a:tailEnd type="none" w="sm" len="sm"/>
          </a:ln>
        </p:spPr>
      </p:cxnSp>
      <p:cxnSp>
        <p:nvCxnSpPr>
          <p:cNvPr id="1341" name="Google Shape;1341;g70c9658d7c_0_320"/>
          <p:cNvCxnSpPr>
            <a:endCxn id="1334" idx="0"/>
          </p:cNvCxnSpPr>
          <p:nvPr/>
        </p:nvCxnSpPr>
        <p:spPr>
          <a:xfrm flipH="1">
            <a:off x="4730575" y="4881733"/>
            <a:ext cx="900" cy="146100"/>
          </a:xfrm>
          <a:prstGeom prst="straightConnector1">
            <a:avLst/>
          </a:prstGeom>
          <a:noFill/>
          <a:ln w="9525" cap="flat" cmpd="sng">
            <a:solidFill>
              <a:srgbClr val="FAA81A"/>
            </a:solidFill>
            <a:prstDash val="solid"/>
            <a:round/>
            <a:headEnd type="none" w="sm" len="sm"/>
            <a:tailEnd type="triangle" w="med" len="med"/>
          </a:ln>
        </p:spPr>
      </p:cxnSp>
      <p:cxnSp>
        <p:nvCxnSpPr>
          <p:cNvPr id="1342" name="Google Shape;1342;g70c9658d7c_0_320"/>
          <p:cNvCxnSpPr/>
          <p:nvPr/>
        </p:nvCxnSpPr>
        <p:spPr>
          <a:xfrm>
            <a:off x="2513300" y="40955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343" name="Google Shape;1343;g70c9658d7c_0_320"/>
          <p:cNvCxnSpPr/>
          <p:nvPr/>
        </p:nvCxnSpPr>
        <p:spPr>
          <a:xfrm>
            <a:off x="3635850" y="40955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344" name="Google Shape;1344;g70c9658d7c_0_320"/>
          <p:cNvCxnSpPr/>
          <p:nvPr/>
        </p:nvCxnSpPr>
        <p:spPr>
          <a:xfrm>
            <a:off x="4740200" y="40955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345" name="Google Shape;1345;g70c9658d7c_0_320"/>
          <p:cNvCxnSpPr/>
          <p:nvPr/>
        </p:nvCxnSpPr>
        <p:spPr>
          <a:xfrm>
            <a:off x="5829800" y="40955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346" name="Google Shape;1346;g70c9658d7c_0_320"/>
          <p:cNvCxnSpPr/>
          <p:nvPr/>
        </p:nvCxnSpPr>
        <p:spPr>
          <a:xfrm>
            <a:off x="6851900" y="40955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347" name="Google Shape;1347;g70c9658d7c_0_320"/>
          <p:cNvCxnSpPr/>
          <p:nvPr/>
        </p:nvCxnSpPr>
        <p:spPr>
          <a:xfrm>
            <a:off x="7959650" y="40955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348" name="Google Shape;1348;g70c9658d7c_0_320"/>
          <p:cNvCxnSpPr/>
          <p:nvPr/>
        </p:nvCxnSpPr>
        <p:spPr>
          <a:xfrm>
            <a:off x="3629425" y="4869849"/>
            <a:ext cx="4800" cy="158100"/>
          </a:xfrm>
          <a:prstGeom prst="straightConnector1">
            <a:avLst/>
          </a:prstGeom>
          <a:noFill/>
          <a:ln w="9525" cap="flat" cmpd="sng">
            <a:solidFill>
              <a:srgbClr val="FAA81A"/>
            </a:solidFill>
            <a:prstDash val="solid"/>
            <a:round/>
            <a:headEnd type="none" w="sm" len="sm"/>
            <a:tailEnd type="stealth" w="med" len="med"/>
          </a:ln>
        </p:spPr>
      </p:cxnSp>
      <p:cxnSp>
        <p:nvCxnSpPr>
          <p:cNvPr id="1349" name="Google Shape;1349;g70c9658d7c_0_320"/>
          <p:cNvCxnSpPr>
            <a:endCxn id="1335" idx="0"/>
          </p:cNvCxnSpPr>
          <p:nvPr/>
        </p:nvCxnSpPr>
        <p:spPr>
          <a:xfrm>
            <a:off x="5807825" y="4837349"/>
            <a:ext cx="2400" cy="190500"/>
          </a:xfrm>
          <a:prstGeom prst="straightConnector1">
            <a:avLst/>
          </a:prstGeom>
          <a:noFill/>
          <a:ln w="9525" cap="flat" cmpd="sng">
            <a:solidFill>
              <a:srgbClr val="FAA81A"/>
            </a:solidFill>
            <a:prstDash val="solid"/>
            <a:round/>
            <a:headEnd type="none" w="sm" len="sm"/>
            <a:tailEnd type="stealth" w="med" len="med"/>
          </a:ln>
        </p:spPr>
      </p:cxnSp>
      <p:cxnSp>
        <p:nvCxnSpPr>
          <p:cNvPr id="1350" name="Google Shape;1350;g70c9658d7c_0_320"/>
          <p:cNvCxnSpPr>
            <a:endCxn id="1336" idx="0"/>
          </p:cNvCxnSpPr>
          <p:nvPr/>
        </p:nvCxnSpPr>
        <p:spPr>
          <a:xfrm>
            <a:off x="6888675" y="4893900"/>
            <a:ext cx="1200" cy="146700"/>
          </a:xfrm>
          <a:prstGeom prst="straightConnector1">
            <a:avLst/>
          </a:prstGeom>
          <a:noFill/>
          <a:ln w="9525" cap="flat" cmpd="sng">
            <a:solidFill>
              <a:srgbClr val="FAA81A"/>
            </a:solidFill>
            <a:prstDash val="solid"/>
            <a:round/>
            <a:headEnd type="none" w="sm" len="sm"/>
            <a:tailEnd type="stealth" w="med" len="med"/>
          </a:ln>
        </p:spPr>
      </p:cxnSp>
      <p:cxnSp>
        <p:nvCxnSpPr>
          <p:cNvPr id="1351" name="Google Shape;1351;g70c9658d7c_0_320"/>
          <p:cNvCxnSpPr>
            <a:endCxn id="1338" idx="0"/>
          </p:cNvCxnSpPr>
          <p:nvPr/>
        </p:nvCxnSpPr>
        <p:spPr>
          <a:xfrm>
            <a:off x="7958425" y="4889849"/>
            <a:ext cx="11100" cy="138000"/>
          </a:xfrm>
          <a:prstGeom prst="straightConnector1">
            <a:avLst/>
          </a:prstGeom>
          <a:noFill/>
          <a:ln w="9525" cap="flat" cmpd="sng">
            <a:solidFill>
              <a:srgbClr val="FAA81A"/>
            </a:solidFill>
            <a:prstDash val="solid"/>
            <a:round/>
            <a:headEnd type="none" w="sm" len="sm"/>
            <a:tailEnd type="stealth" w="med" len="med"/>
          </a:ln>
        </p:spPr>
      </p:cxnSp>
      <p:cxnSp>
        <p:nvCxnSpPr>
          <p:cNvPr id="1352" name="Google Shape;1352;g70c9658d7c_0_320"/>
          <p:cNvCxnSpPr/>
          <p:nvPr/>
        </p:nvCxnSpPr>
        <p:spPr>
          <a:xfrm>
            <a:off x="1399625" y="4853649"/>
            <a:ext cx="4800" cy="158100"/>
          </a:xfrm>
          <a:prstGeom prst="straightConnector1">
            <a:avLst/>
          </a:prstGeom>
          <a:noFill/>
          <a:ln w="9525" cap="flat" cmpd="sng">
            <a:solidFill>
              <a:srgbClr val="FAA81A"/>
            </a:solidFill>
            <a:prstDash val="solid"/>
            <a:round/>
            <a:headEnd type="none" w="sm" len="sm"/>
            <a:tailEnd type="stealth" w="med" len="med"/>
          </a:ln>
        </p:spPr>
      </p:cxnSp>
      <p:sp>
        <p:nvSpPr>
          <p:cNvPr id="1353" name="Google Shape;1353;g70c9658d7c_0_320"/>
          <p:cNvSpPr txBox="1">
            <a:spLocks noGrp="1"/>
          </p:cNvSpPr>
          <p:nvPr>
            <p:ph type="title"/>
          </p:nvPr>
        </p:nvSpPr>
        <p:spPr>
          <a:xfrm>
            <a:off x="457200" y="2740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Sample Follow-Up </a:t>
            </a:r>
            <a:endParaRPr/>
          </a:p>
          <a:p>
            <a:pPr marL="0" lvl="0" indent="0" algn="l" rtl="0">
              <a:lnSpc>
                <a:spcPct val="90000"/>
              </a:lnSpc>
              <a:spcBef>
                <a:spcPts val="0"/>
              </a:spcBef>
              <a:spcAft>
                <a:spcPts val="0"/>
              </a:spcAft>
              <a:buClr>
                <a:schemeClr val="dk1"/>
              </a:buClr>
              <a:buSzPts val="3000"/>
              <a:buFont typeface="Open Sans SemiBold"/>
              <a:buNone/>
            </a:pPr>
            <a:r>
              <a:rPr lang="en-US"/>
              <a:t>Workflow</a:t>
            </a:r>
            <a:endParaRPr/>
          </a:p>
        </p:txBody>
      </p:sp>
      <p:sp>
        <p:nvSpPr>
          <p:cNvPr id="1354" name="Google Shape;1354;g70c9658d7c_0_320"/>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355" name="Google Shape;1355;g70c9658d7c_0_320"/>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139</a:t>
            </a:fld>
            <a:endParaRPr>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70c9658d7c_0_876"/>
          <p:cNvSpPr txBox="1">
            <a:spLocks noGrp="1"/>
          </p:cNvSpPr>
          <p:nvPr>
            <p:ph type="title"/>
          </p:nvPr>
        </p:nvSpPr>
        <p:spPr>
          <a:xfrm>
            <a:off x="457201" y="502692"/>
            <a:ext cx="55626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780"/>
              <a:buFont typeface="Arial"/>
              <a:buNone/>
            </a:pPr>
            <a:r>
              <a:rPr lang="en-US" sz="3780"/>
              <a:t>Setting up Website Goals</a:t>
            </a:r>
            <a:endParaRPr sz="3420"/>
          </a:p>
        </p:txBody>
      </p:sp>
      <p:sp>
        <p:nvSpPr>
          <p:cNvPr id="207" name="Google Shape;207;g70c9658d7c_0_876"/>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208" name="Google Shape;208;g70c9658d7c_0_87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14</a:t>
            </a:fld>
            <a:endParaRPr>
              <a:solidFill>
                <a:schemeClr val="dk2"/>
              </a:solidFill>
            </a:endParaRPr>
          </a:p>
        </p:txBody>
      </p:sp>
      <p:pic>
        <p:nvPicPr>
          <p:cNvPr id="209" name="Google Shape;209;g70c9658d7c_0_876"/>
          <p:cNvPicPr preferRelativeResize="0"/>
          <p:nvPr/>
        </p:nvPicPr>
        <p:blipFill rotWithShape="1">
          <a:blip r:embed="rId3">
            <a:alphaModFix/>
          </a:blip>
          <a:srcRect/>
          <a:stretch/>
        </p:blipFill>
        <p:spPr>
          <a:xfrm>
            <a:off x="996583" y="1733725"/>
            <a:ext cx="7150834" cy="4032579"/>
          </a:xfrm>
          <a:prstGeom prst="rect">
            <a:avLst/>
          </a:prstGeom>
          <a:noFill/>
          <a:ln>
            <a:noFill/>
          </a:ln>
        </p:spPr>
      </p:pic>
      <p:sp>
        <p:nvSpPr>
          <p:cNvPr id="210" name="Google Shape;210;g70c9658d7c_0_876"/>
          <p:cNvSpPr txBox="1"/>
          <p:nvPr/>
        </p:nvSpPr>
        <p:spPr>
          <a:xfrm>
            <a:off x="1295400" y="5902665"/>
            <a:ext cx="51816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You can track many types of goals in Analytics</a:t>
            </a:r>
            <a:endParaRPr sz="1400" b="0" i="0" u="none" strike="noStrike" cap="none">
              <a:solidFill>
                <a:srgbClr val="000000"/>
              </a:solidFill>
              <a:latin typeface="Arial"/>
              <a:ea typeface="Arial"/>
              <a:cs typeface="Arial"/>
              <a:sym typeface="Arial"/>
            </a:endParaRPr>
          </a:p>
        </p:txBody>
      </p:sp>
      <p:cxnSp>
        <p:nvCxnSpPr>
          <p:cNvPr id="211" name="Google Shape;211;g70c9658d7c_0_876"/>
          <p:cNvCxnSpPr/>
          <p:nvPr/>
        </p:nvCxnSpPr>
        <p:spPr>
          <a:xfrm rot="10800000" flipH="1">
            <a:off x="2590800" y="3673665"/>
            <a:ext cx="762000" cy="22290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59"/>
        <p:cNvGrpSpPr/>
        <p:nvPr/>
      </p:nvGrpSpPr>
      <p:grpSpPr>
        <a:xfrm>
          <a:off x="0" y="0"/>
          <a:ext cx="0" cy="0"/>
          <a:chOff x="0" y="0"/>
          <a:chExt cx="0" cy="0"/>
        </a:xfrm>
      </p:grpSpPr>
      <p:sp>
        <p:nvSpPr>
          <p:cNvPr id="1360" name="Google Shape;1360;g70c9658d7c_0_363"/>
          <p:cNvSpPr/>
          <p:nvPr/>
        </p:nvSpPr>
        <p:spPr>
          <a:xfrm>
            <a:off x="4531400" y="1649249"/>
            <a:ext cx="1774800" cy="1158000"/>
          </a:xfrm>
          <a:prstGeom prst="rect">
            <a:avLst/>
          </a:prstGeom>
          <a:solidFill>
            <a:srgbClr val="42424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Medium Priority International  Lead</a:t>
            </a:r>
            <a:endParaRPr sz="1800" b="1" i="0" u="none" strike="noStrike" cap="none">
              <a:solidFill>
                <a:schemeClr val="lt1"/>
              </a:solidFill>
              <a:latin typeface="Calibri"/>
              <a:ea typeface="Calibri"/>
              <a:cs typeface="Calibri"/>
              <a:sym typeface="Calibri"/>
            </a:endParaRPr>
          </a:p>
        </p:txBody>
      </p:sp>
      <p:sp>
        <p:nvSpPr>
          <p:cNvPr id="1361" name="Google Shape;1361;g70c9658d7c_0_363"/>
          <p:cNvSpPr/>
          <p:nvPr/>
        </p:nvSpPr>
        <p:spPr>
          <a:xfrm>
            <a:off x="3183796" y="4293900"/>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5</a:t>
            </a:r>
            <a:endParaRPr sz="1000" b="0" i="0" u="none" strike="noStrike" cap="none">
              <a:solidFill>
                <a:schemeClr val="lt1"/>
              </a:solidFill>
              <a:latin typeface="Open Sans"/>
              <a:ea typeface="Open Sans"/>
              <a:cs typeface="Open Sans"/>
              <a:sym typeface="Open Sans"/>
            </a:endParaRPr>
          </a:p>
        </p:txBody>
      </p:sp>
      <p:sp>
        <p:nvSpPr>
          <p:cNvPr id="1362" name="Google Shape;1362;g70c9658d7c_0_363"/>
          <p:cNvSpPr/>
          <p:nvPr/>
        </p:nvSpPr>
        <p:spPr>
          <a:xfrm>
            <a:off x="3070425" y="5027849"/>
            <a:ext cx="956400" cy="979200"/>
          </a:xfrm>
          <a:prstGeom prst="roundRect">
            <a:avLst>
              <a:gd name="adj" fmla="val 16667"/>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Attempt call/ Send email</a:t>
            </a:r>
            <a:endParaRPr sz="900" b="0" i="0" u="none" strike="noStrike" cap="none">
              <a:solidFill>
                <a:srgbClr val="424242"/>
              </a:solidFill>
              <a:latin typeface="Open Sans"/>
              <a:ea typeface="Open Sans"/>
              <a:cs typeface="Open Sans"/>
              <a:sym typeface="Open Sans"/>
            </a:endParaRPr>
          </a:p>
        </p:txBody>
      </p:sp>
      <p:sp>
        <p:nvSpPr>
          <p:cNvPr id="1363" name="Google Shape;1363;g70c9658d7c_0_363"/>
          <p:cNvSpPr/>
          <p:nvPr/>
        </p:nvSpPr>
        <p:spPr>
          <a:xfrm>
            <a:off x="977746" y="4305883"/>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1 </a:t>
            </a:r>
            <a:endParaRPr sz="1000" b="0" i="0" u="none" strike="noStrike" cap="none">
              <a:solidFill>
                <a:schemeClr val="lt1"/>
              </a:solidFill>
              <a:latin typeface="Open Sans"/>
              <a:ea typeface="Open Sans"/>
              <a:cs typeface="Open Sans"/>
              <a:sym typeface="Open Sans"/>
            </a:endParaRPr>
          </a:p>
        </p:txBody>
      </p:sp>
      <p:sp>
        <p:nvSpPr>
          <p:cNvPr id="1364" name="Google Shape;1364;g70c9658d7c_0_363"/>
          <p:cNvSpPr/>
          <p:nvPr/>
        </p:nvSpPr>
        <p:spPr>
          <a:xfrm>
            <a:off x="886975" y="5027849"/>
            <a:ext cx="956400" cy="979200"/>
          </a:xfrm>
          <a:prstGeom prst="roundRect">
            <a:avLst>
              <a:gd name="adj" fmla="val 16667"/>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Attempt call/ Send email</a:t>
            </a:r>
            <a:endParaRPr sz="900" b="0" i="0" u="none" strike="noStrike" cap="none">
              <a:solidFill>
                <a:srgbClr val="424242"/>
              </a:solidFill>
              <a:latin typeface="Open Sans"/>
              <a:ea typeface="Open Sans"/>
              <a:cs typeface="Open Sans"/>
              <a:sym typeface="Open Sans"/>
            </a:endParaRPr>
          </a:p>
        </p:txBody>
      </p:sp>
      <p:sp>
        <p:nvSpPr>
          <p:cNvPr id="1365" name="Google Shape;1365;g70c9658d7c_0_363"/>
          <p:cNvSpPr/>
          <p:nvPr/>
        </p:nvSpPr>
        <p:spPr>
          <a:xfrm>
            <a:off x="2067521" y="4305883"/>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3</a:t>
            </a:r>
            <a:endParaRPr sz="1000" b="0" i="0" u="none" strike="noStrike" cap="none">
              <a:solidFill>
                <a:schemeClr val="lt1"/>
              </a:solidFill>
              <a:latin typeface="Open Sans"/>
              <a:ea typeface="Open Sans"/>
              <a:cs typeface="Open Sans"/>
              <a:sym typeface="Open Sans"/>
            </a:endParaRPr>
          </a:p>
        </p:txBody>
      </p:sp>
      <p:sp>
        <p:nvSpPr>
          <p:cNvPr id="1366" name="Google Shape;1366;g70c9658d7c_0_363"/>
          <p:cNvSpPr/>
          <p:nvPr/>
        </p:nvSpPr>
        <p:spPr>
          <a:xfrm>
            <a:off x="1976750" y="5027849"/>
            <a:ext cx="960300" cy="979200"/>
          </a:xfrm>
          <a:prstGeom prst="roundRect">
            <a:avLst>
              <a:gd name="adj" fmla="val 16667"/>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Send WhatsApp message/ email</a:t>
            </a:r>
            <a:endParaRPr sz="900" b="0" i="0" u="none" strike="noStrike" cap="none">
              <a:solidFill>
                <a:srgbClr val="424242"/>
              </a:solidFill>
              <a:latin typeface="Open Sans"/>
              <a:ea typeface="Open Sans"/>
              <a:cs typeface="Open Sans"/>
              <a:sym typeface="Open Sans"/>
            </a:endParaRPr>
          </a:p>
        </p:txBody>
      </p:sp>
      <p:sp>
        <p:nvSpPr>
          <p:cNvPr id="1367" name="Google Shape;1367;g70c9658d7c_0_363"/>
          <p:cNvSpPr/>
          <p:nvPr/>
        </p:nvSpPr>
        <p:spPr>
          <a:xfrm>
            <a:off x="326950" y="1852449"/>
            <a:ext cx="3317800" cy="712800"/>
          </a:xfrm>
          <a:prstGeom prst="flowChartProcess">
            <a:avLst/>
          </a:prstGeom>
          <a:solidFill>
            <a:srgbClr val="104B6C"/>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b="1" i="0" u="none" strike="noStrike" cap="none">
                <a:solidFill>
                  <a:schemeClr val="lt1"/>
                </a:solidFill>
                <a:latin typeface="Calibri"/>
                <a:ea typeface="Calibri"/>
                <a:cs typeface="Calibri"/>
                <a:sym typeface="Calibri"/>
              </a:rPr>
              <a:t>Workflow C</a:t>
            </a:r>
            <a:endParaRPr sz="2400" b="1" i="0" u="none" strike="noStrike" cap="none">
              <a:solidFill>
                <a:schemeClr val="lt1"/>
              </a:solidFill>
              <a:latin typeface="Calibri"/>
              <a:ea typeface="Calibri"/>
              <a:cs typeface="Calibri"/>
              <a:sym typeface="Calibri"/>
            </a:endParaRPr>
          </a:p>
        </p:txBody>
      </p:sp>
      <p:cxnSp>
        <p:nvCxnSpPr>
          <p:cNvPr id="1368" name="Google Shape;1368;g70c9658d7c_0_363"/>
          <p:cNvCxnSpPr>
            <a:stCxn id="1366" idx="0"/>
            <a:endCxn id="1366" idx="0"/>
          </p:cNvCxnSpPr>
          <p:nvPr/>
        </p:nvCxnSpPr>
        <p:spPr>
          <a:xfrm>
            <a:off x="2456900" y="5027849"/>
            <a:ext cx="0" cy="0"/>
          </a:xfrm>
          <a:prstGeom prst="straightConnector1">
            <a:avLst/>
          </a:prstGeom>
          <a:noFill/>
          <a:ln w="9525" cap="flat" cmpd="sng">
            <a:solidFill>
              <a:srgbClr val="000000"/>
            </a:solidFill>
            <a:prstDash val="solid"/>
            <a:round/>
            <a:headEnd type="none" w="sm" len="sm"/>
            <a:tailEnd type="none" w="sm" len="sm"/>
          </a:ln>
        </p:spPr>
      </p:cxnSp>
      <p:cxnSp>
        <p:nvCxnSpPr>
          <p:cNvPr id="1369" name="Google Shape;1369;g70c9658d7c_0_363"/>
          <p:cNvCxnSpPr>
            <a:stCxn id="1366" idx="0"/>
          </p:cNvCxnSpPr>
          <p:nvPr/>
        </p:nvCxnSpPr>
        <p:spPr>
          <a:xfrm>
            <a:off x="2456900" y="5027849"/>
            <a:ext cx="0" cy="0"/>
          </a:xfrm>
          <a:prstGeom prst="straightConnector1">
            <a:avLst/>
          </a:prstGeom>
          <a:noFill/>
          <a:ln w="9525" cap="flat" cmpd="sng">
            <a:solidFill>
              <a:srgbClr val="000000"/>
            </a:solidFill>
            <a:prstDash val="solid"/>
            <a:round/>
            <a:headEnd type="none" w="sm" len="sm"/>
            <a:tailEnd type="none" w="sm" len="sm"/>
          </a:ln>
        </p:spPr>
      </p:cxnSp>
      <p:cxnSp>
        <p:nvCxnSpPr>
          <p:cNvPr id="1370" name="Google Shape;1370;g70c9658d7c_0_363"/>
          <p:cNvCxnSpPr>
            <a:stCxn id="1366" idx="0"/>
            <a:endCxn id="1366" idx="0"/>
          </p:cNvCxnSpPr>
          <p:nvPr/>
        </p:nvCxnSpPr>
        <p:spPr>
          <a:xfrm>
            <a:off x="2456900" y="5027849"/>
            <a:ext cx="0" cy="0"/>
          </a:xfrm>
          <a:prstGeom prst="straightConnector1">
            <a:avLst/>
          </a:prstGeom>
          <a:noFill/>
          <a:ln w="9525" cap="flat" cmpd="sng">
            <a:solidFill>
              <a:srgbClr val="000000"/>
            </a:solidFill>
            <a:prstDash val="solid"/>
            <a:round/>
            <a:headEnd type="none" w="sm" len="sm"/>
            <a:tailEnd type="none" w="sm" len="sm"/>
          </a:ln>
        </p:spPr>
      </p:cxnSp>
      <p:cxnSp>
        <p:nvCxnSpPr>
          <p:cNvPr id="1371" name="Google Shape;1371;g70c9658d7c_0_363"/>
          <p:cNvCxnSpPr>
            <a:endCxn id="1366" idx="0"/>
          </p:cNvCxnSpPr>
          <p:nvPr/>
        </p:nvCxnSpPr>
        <p:spPr>
          <a:xfrm>
            <a:off x="2452100" y="4869749"/>
            <a:ext cx="4800" cy="158100"/>
          </a:xfrm>
          <a:prstGeom prst="straightConnector1">
            <a:avLst/>
          </a:prstGeom>
          <a:noFill/>
          <a:ln w="9525" cap="flat" cmpd="sng">
            <a:solidFill>
              <a:srgbClr val="FAA81A"/>
            </a:solidFill>
            <a:prstDash val="solid"/>
            <a:round/>
            <a:headEnd type="none" w="sm" len="sm"/>
            <a:tailEnd type="stealth" w="med" len="med"/>
          </a:ln>
        </p:spPr>
      </p:cxnSp>
      <p:cxnSp>
        <p:nvCxnSpPr>
          <p:cNvPr id="1372" name="Google Shape;1372;g70c9658d7c_0_363"/>
          <p:cNvCxnSpPr/>
          <p:nvPr/>
        </p:nvCxnSpPr>
        <p:spPr>
          <a:xfrm>
            <a:off x="1987734" y="5939983"/>
            <a:ext cx="0" cy="0"/>
          </a:xfrm>
          <a:prstGeom prst="straightConnector1">
            <a:avLst/>
          </a:prstGeom>
          <a:noFill/>
          <a:ln w="9525" cap="flat" cmpd="sng">
            <a:solidFill>
              <a:srgbClr val="000000"/>
            </a:solidFill>
            <a:prstDash val="solid"/>
            <a:round/>
            <a:headEnd type="none" w="sm" len="sm"/>
            <a:tailEnd type="none" w="sm" len="sm"/>
          </a:ln>
        </p:spPr>
      </p:cxnSp>
      <p:sp>
        <p:nvSpPr>
          <p:cNvPr id="1373" name="Google Shape;1373;g70c9658d7c_0_363"/>
          <p:cNvSpPr/>
          <p:nvPr/>
        </p:nvSpPr>
        <p:spPr>
          <a:xfrm>
            <a:off x="6402509" y="4317867"/>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30+</a:t>
            </a:r>
            <a:endParaRPr sz="1000" b="0" i="0" u="none" strike="noStrike" cap="none">
              <a:solidFill>
                <a:schemeClr val="lt1"/>
              </a:solidFill>
              <a:latin typeface="Open Sans"/>
              <a:ea typeface="Open Sans"/>
              <a:cs typeface="Open Sans"/>
              <a:sym typeface="Open Sans"/>
            </a:endParaRPr>
          </a:p>
        </p:txBody>
      </p:sp>
      <p:sp>
        <p:nvSpPr>
          <p:cNvPr id="1374" name="Google Shape;1374;g70c9658d7c_0_363"/>
          <p:cNvSpPr/>
          <p:nvPr/>
        </p:nvSpPr>
        <p:spPr>
          <a:xfrm>
            <a:off x="5380409" y="4293900"/>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11-30</a:t>
            </a:r>
            <a:endParaRPr sz="1000" b="0" i="0" u="none" strike="noStrike" cap="none">
              <a:solidFill>
                <a:schemeClr val="lt1"/>
              </a:solidFill>
              <a:latin typeface="Open Sans"/>
              <a:ea typeface="Open Sans"/>
              <a:cs typeface="Open Sans"/>
              <a:sym typeface="Open Sans"/>
            </a:endParaRPr>
          </a:p>
        </p:txBody>
      </p:sp>
      <p:sp>
        <p:nvSpPr>
          <p:cNvPr id="1375" name="Google Shape;1375;g70c9658d7c_0_363"/>
          <p:cNvSpPr/>
          <p:nvPr/>
        </p:nvSpPr>
        <p:spPr>
          <a:xfrm>
            <a:off x="4282096" y="4305867"/>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7</a:t>
            </a:r>
            <a:endParaRPr sz="1000" b="0" i="0" u="none" strike="noStrike" cap="none">
              <a:solidFill>
                <a:schemeClr val="lt1"/>
              </a:solidFill>
              <a:latin typeface="Open Sans"/>
              <a:ea typeface="Open Sans"/>
              <a:cs typeface="Open Sans"/>
              <a:sym typeface="Open Sans"/>
            </a:endParaRPr>
          </a:p>
        </p:txBody>
      </p:sp>
      <p:cxnSp>
        <p:nvCxnSpPr>
          <p:cNvPr id="1376" name="Google Shape;1376;g70c9658d7c_0_363"/>
          <p:cNvCxnSpPr>
            <a:stCxn id="1375" idx="4"/>
            <a:endCxn id="1375" idx="4"/>
          </p:cNvCxnSpPr>
          <p:nvPr/>
        </p:nvCxnSpPr>
        <p:spPr>
          <a:xfrm>
            <a:off x="4655296" y="4869867"/>
            <a:ext cx="0" cy="0"/>
          </a:xfrm>
          <a:prstGeom prst="straightConnector1">
            <a:avLst/>
          </a:prstGeom>
          <a:noFill/>
          <a:ln w="9525" cap="flat" cmpd="sng">
            <a:solidFill>
              <a:srgbClr val="000000"/>
            </a:solidFill>
            <a:prstDash val="solid"/>
            <a:round/>
            <a:headEnd type="none" w="sm" len="sm"/>
            <a:tailEnd type="none" w="sm" len="sm"/>
          </a:ln>
        </p:spPr>
      </p:cxnSp>
      <p:cxnSp>
        <p:nvCxnSpPr>
          <p:cNvPr id="1377" name="Google Shape;1377;g70c9658d7c_0_363"/>
          <p:cNvCxnSpPr>
            <a:stCxn id="1375" idx="4"/>
            <a:endCxn id="1375" idx="4"/>
          </p:cNvCxnSpPr>
          <p:nvPr/>
        </p:nvCxnSpPr>
        <p:spPr>
          <a:xfrm>
            <a:off x="4655296" y="4869867"/>
            <a:ext cx="0" cy="0"/>
          </a:xfrm>
          <a:prstGeom prst="straightConnector1">
            <a:avLst/>
          </a:prstGeom>
          <a:noFill/>
          <a:ln w="9525" cap="flat" cmpd="sng">
            <a:solidFill>
              <a:srgbClr val="000000"/>
            </a:solidFill>
            <a:prstDash val="solid"/>
            <a:round/>
            <a:headEnd type="none" w="sm" len="sm"/>
            <a:tailEnd type="none" w="sm" len="sm"/>
          </a:ln>
        </p:spPr>
      </p:cxnSp>
      <p:cxnSp>
        <p:nvCxnSpPr>
          <p:cNvPr id="1378" name="Google Shape;1378;g70c9658d7c_0_363"/>
          <p:cNvCxnSpPr>
            <a:stCxn id="1375" idx="4"/>
            <a:endCxn id="1375" idx="4"/>
          </p:cNvCxnSpPr>
          <p:nvPr/>
        </p:nvCxnSpPr>
        <p:spPr>
          <a:xfrm>
            <a:off x="4655296" y="4869867"/>
            <a:ext cx="0" cy="0"/>
          </a:xfrm>
          <a:prstGeom prst="straightConnector1">
            <a:avLst/>
          </a:prstGeom>
          <a:noFill/>
          <a:ln w="9525" cap="flat" cmpd="sng">
            <a:solidFill>
              <a:srgbClr val="000000"/>
            </a:solidFill>
            <a:prstDash val="solid"/>
            <a:round/>
            <a:headEnd type="none" w="sm" len="sm"/>
            <a:tailEnd type="none" w="sm" len="sm"/>
          </a:ln>
        </p:spPr>
      </p:cxnSp>
      <p:sp>
        <p:nvSpPr>
          <p:cNvPr id="1379" name="Google Shape;1379;g70c9658d7c_0_363"/>
          <p:cNvSpPr/>
          <p:nvPr/>
        </p:nvSpPr>
        <p:spPr>
          <a:xfrm>
            <a:off x="4174225" y="5027833"/>
            <a:ext cx="960300" cy="979200"/>
          </a:xfrm>
          <a:prstGeom prst="flowChartAlternateProcess">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Send WhatsApp message/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email</a:t>
            </a:r>
            <a:endParaRPr sz="900" b="0" i="0" u="none" strike="noStrike" cap="none">
              <a:solidFill>
                <a:srgbClr val="424242"/>
              </a:solidFill>
              <a:latin typeface="Open Sans"/>
              <a:ea typeface="Open Sans"/>
              <a:cs typeface="Open Sans"/>
              <a:sym typeface="Open Sans"/>
            </a:endParaRPr>
          </a:p>
        </p:txBody>
      </p:sp>
      <p:sp>
        <p:nvSpPr>
          <p:cNvPr id="1380" name="Google Shape;1380;g70c9658d7c_0_363"/>
          <p:cNvSpPr/>
          <p:nvPr/>
        </p:nvSpPr>
        <p:spPr>
          <a:xfrm>
            <a:off x="5253875" y="5027849"/>
            <a:ext cx="960300" cy="979200"/>
          </a:xfrm>
          <a:prstGeom prst="flowChartAlternateProcess">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Weekly email nurtruing</a:t>
            </a:r>
            <a:endParaRPr sz="900" b="0" i="0" u="none" strike="noStrike" cap="none">
              <a:solidFill>
                <a:srgbClr val="424242"/>
              </a:solidFill>
              <a:latin typeface="Open Sans"/>
              <a:ea typeface="Open Sans"/>
              <a:cs typeface="Open Sans"/>
              <a:sym typeface="Open Sans"/>
            </a:endParaRPr>
          </a:p>
        </p:txBody>
      </p:sp>
      <p:sp>
        <p:nvSpPr>
          <p:cNvPr id="1381" name="Google Shape;1381;g70c9658d7c_0_363"/>
          <p:cNvSpPr/>
          <p:nvPr/>
        </p:nvSpPr>
        <p:spPr>
          <a:xfrm>
            <a:off x="6333525" y="5040600"/>
            <a:ext cx="960300" cy="979200"/>
          </a:xfrm>
          <a:prstGeom prst="flowChartAlternateProcess">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424242"/>
                </a:solidFill>
                <a:latin typeface="Open Sans"/>
                <a:ea typeface="Open Sans"/>
                <a:cs typeface="Open Sans"/>
                <a:sym typeface="Open Sans"/>
              </a:rPr>
              <a:t>Monthly newsletter</a:t>
            </a:r>
            <a:endParaRPr sz="900" b="0" i="0" u="none" strike="noStrike" cap="none">
              <a:solidFill>
                <a:srgbClr val="424242"/>
              </a:solidFill>
              <a:latin typeface="Open Sans"/>
              <a:ea typeface="Open Sans"/>
              <a:cs typeface="Open Sans"/>
              <a:sym typeface="Open Sans"/>
            </a:endParaRPr>
          </a:p>
        </p:txBody>
      </p:sp>
      <p:sp>
        <p:nvSpPr>
          <p:cNvPr id="1382" name="Google Shape;1382;g70c9658d7c_0_363"/>
          <p:cNvSpPr/>
          <p:nvPr/>
        </p:nvSpPr>
        <p:spPr>
          <a:xfrm>
            <a:off x="3823925" y="2119749"/>
            <a:ext cx="545400" cy="158100"/>
          </a:xfrm>
          <a:prstGeom prst="rightArrow">
            <a:avLst>
              <a:gd name="adj1" fmla="val 50000"/>
              <a:gd name="adj2" fmla="val 50000"/>
            </a:avLst>
          </a:prstGeom>
          <a:solidFill>
            <a:srgbClr val="FAA81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cxnSp>
        <p:nvCxnSpPr>
          <p:cNvPr id="1383" name="Google Shape;1383;g70c9658d7c_0_363"/>
          <p:cNvCxnSpPr>
            <a:stCxn id="1360" idx="3"/>
            <a:endCxn id="1363" idx="0"/>
          </p:cNvCxnSpPr>
          <p:nvPr/>
        </p:nvCxnSpPr>
        <p:spPr>
          <a:xfrm flipH="1">
            <a:off x="1350800" y="2228249"/>
            <a:ext cx="4955400" cy="2077500"/>
          </a:xfrm>
          <a:prstGeom prst="bentConnector4">
            <a:avLst>
              <a:gd name="adj1" fmla="val -50816"/>
              <a:gd name="adj2" fmla="val 89174"/>
            </a:avLst>
          </a:prstGeom>
          <a:noFill/>
          <a:ln w="9525" cap="flat" cmpd="sng">
            <a:solidFill>
              <a:srgbClr val="FAA81A"/>
            </a:solidFill>
            <a:prstDash val="solid"/>
            <a:round/>
            <a:headEnd type="none" w="sm" len="sm"/>
            <a:tailEnd type="stealth" w="med" len="med"/>
          </a:ln>
        </p:spPr>
      </p:cxnSp>
      <p:cxnSp>
        <p:nvCxnSpPr>
          <p:cNvPr id="1384" name="Google Shape;1384;g70c9658d7c_0_363"/>
          <p:cNvCxnSpPr>
            <a:stCxn id="1364" idx="0"/>
            <a:endCxn id="1364" idx="0"/>
          </p:cNvCxnSpPr>
          <p:nvPr/>
        </p:nvCxnSpPr>
        <p:spPr>
          <a:xfrm>
            <a:off x="1365175" y="5027849"/>
            <a:ext cx="0" cy="0"/>
          </a:xfrm>
          <a:prstGeom prst="straightConnector1">
            <a:avLst/>
          </a:prstGeom>
          <a:noFill/>
          <a:ln w="9525" cap="flat" cmpd="sng">
            <a:solidFill>
              <a:schemeClr val="dk2"/>
            </a:solidFill>
            <a:prstDash val="solid"/>
            <a:round/>
            <a:headEnd type="none" w="sm" len="sm"/>
            <a:tailEnd type="none" w="sm" len="sm"/>
          </a:ln>
        </p:spPr>
      </p:cxnSp>
      <p:cxnSp>
        <p:nvCxnSpPr>
          <p:cNvPr id="1385" name="Google Shape;1385;g70c9658d7c_0_363"/>
          <p:cNvCxnSpPr>
            <a:endCxn id="1379" idx="0"/>
          </p:cNvCxnSpPr>
          <p:nvPr/>
        </p:nvCxnSpPr>
        <p:spPr>
          <a:xfrm flipH="1">
            <a:off x="4654375" y="4881733"/>
            <a:ext cx="900" cy="146100"/>
          </a:xfrm>
          <a:prstGeom prst="straightConnector1">
            <a:avLst/>
          </a:prstGeom>
          <a:noFill/>
          <a:ln w="9525" cap="flat" cmpd="sng">
            <a:solidFill>
              <a:srgbClr val="FAA81A"/>
            </a:solidFill>
            <a:prstDash val="solid"/>
            <a:round/>
            <a:headEnd type="none" w="sm" len="sm"/>
            <a:tailEnd type="triangle" w="med" len="med"/>
          </a:ln>
        </p:spPr>
      </p:cxnSp>
      <p:cxnSp>
        <p:nvCxnSpPr>
          <p:cNvPr id="1386" name="Google Shape;1386;g70c9658d7c_0_363"/>
          <p:cNvCxnSpPr/>
          <p:nvPr/>
        </p:nvCxnSpPr>
        <p:spPr>
          <a:xfrm>
            <a:off x="2437100" y="40955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387" name="Google Shape;1387;g70c9658d7c_0_363"/>
          <p:cNvCxnSpPr/>
          <p:nvPr/>
        </p:nvCxnSpPr>
        <p:spPr>
          <a:xfrm>
            <a:off x="3559650" y="40955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388" name="Google Shape;1388;g70c9658d7c_0_363"/>
          <p:cNvCxnSpPr/>
          <p:nvPr/>
        </p:nvCxnSpPr>
        <p:spPr>
          <a:xfrm>
            <a:off x="4664000" y="40955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389" name="Google Shape;1389;g70c9658d7c_0_363"/>
          <p:cNvCxnSpPr/>
          <p:nvPr/>
        </p:nvCxnSpPr>
        <p:spPr>
          <a:xfrm>
            <a:off x="5753600" y="40955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390" name="Google Shape;1390;g70c9658d7c_0_363"/>
          <p:cNvCxnSpPr/>
          <p:nvPr/>
        </p:nvCxnSpPr>
        <p:spPr>
          <a:xfrm>
            <a:off x="6775700" y="4095567"/>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391" name="Google Shape;1391;g70c9658d7c_0_363"/>
          <p:cNvCxnSpPr/>
          <p:nvPr/>
        </p:nvCxnSpPr>
        <p:spPr>
          <a:xfrm>
            <a:off x="3553225" y="4869849"/>
            <a:ext cx="4800" cy="158100"/>
          </a:xfrm>
          <a:prstGeom prst="straightConnector1">
            <a:avLst/>
          </a:prstGeom>
          <a:noFill/>
          <a:ln w="9525" cap="flat" cmpd="sng">
            <a:solidFill>
              <a:srgbClr val="FAA81A"/>
            </a:solidFill>
            <a:prstDash val="solid"/>
            <a:round/>
            <a:headEnd type="none" w="sm" len="sm"/>
            <a:tailEnd type="stealth" w="med" len="med"/>
          </a:ln>
        </p:spPr>
      </p:cxnSp>
      <p:cxnSp>
        <p:nvCxnSpPr>
          <p:cNvPr id="1392" name="Google Shape;1392;g70c9658d7c_0_363"/>
          <p:cNvCxnSpPr>
            <a:endCxn id="1380" idx="0"/>
          </p:cNvCxnSpPr>
          <p:nvPr/>
        </p:nvCxnSpPr>
        <p:spPr>
          <a:xfrm>
            <a:off x="5731625" y="4837349"/>
            <a:ext cx="2400" cy="190500"/>
          </a:xfrm>
          <a:prstGeom prst="straightConnector1">
            <a:avLst/>
          </a:prstGeom>
          <a:noFill/>
          <a:ln w="9525" cap="flat" cmpd="sng">
            <a:solidFill>
              <a:srgbClr val="FAA81A"/>
            </a:solidFill>
            <a:prstDash val="solid"/>
            <a:round/>
            <a:headEnd type="none" w="sm" len="sm"/>
            <a:tailEnd type="stealth" w="med" len="med"/>
          </a:ln>
        </p:spPr>
      </p:cxnSp>
      <p:cxnSp>
        <p:nvCxnSpPr>
          <p:cNvPr id="1393" name="Google Shape;1393;g70c9658d7c_0_363"/>
          <p:cNvCxnSpPr>
            <a:endCxn id="1381" idx="0"/>
          </p:cNvCxnSpPr>
          <p:nvPr/>
        </p:nvCxnSpPr>
        <p:spPr>
          <a:xfrm>
            <a:off x="6812475" y="4893900"/>
            <a:ext cx="1200" cy="146700"/>
          </a:xfrm>
          <a:prstGeom prst="straightConnector1">
            <a:avLst/>
          </a:prstGeom>
          <a:noFill/>
          <a:ln w="9525" cap="flat" cmpd="sng">
            <a:solidFill>
              <a:srgbClr val="FAA81A"/>
            </a:solidFill>
            <a:prstDash val="solid"/>
            <a:round/>
            <a:headEnd type="none" w="sm" len="sm"/>
            <a:tailEnd type="stealth" w="med" len="med"/>
          </a:ln>
        </p:spPr>
      </p:cxnSp>
      <p:cxnSp>
        <p:nvCxnSpPr>
          <p:cNvPr id="1394" name="Google Shape;1394;g70c9658d7c_0_363"/>
          <p:cNvCxnSpPr/>
          <p:nvPr/>
        </p:nvCxnSpPr>
        <p:spPr>
          <a:xfrm>
            <a:off x="1323425" y="4853649"/>
            <a:ext cx="4800" cy="158100"/>
          </a:xfrm>
          <a:prstGeom prst="straightConnector1">
            <a:avLst/>
          </a:prstGeom>
          <a:noFill/>
          <a:ln w="9525" cap="flat" cmpd="sng">
            <a:solidFill>
              <a:srgbClr val="FAA81A"/>
            </a:solidFill>
            <a:prstDash val="solid"/>
            <a:round/>
            <a:headEnd type="none" w="sm" len="sm"/>
            <a:tailEnd type="stealth" w="med" len="med"/>
          </a:ln>
        </p:spPr>
      </p:cxnSp>
      <p:sp>
        <p:nvSpPr>
          <p:cNvPr id="1395" name="Google Shape;1395;g70c9658d7c_0_363"/>
          <p:cNvSpPr txBox="1">
            <a:spLocks noGrp="1"/>
          </p:cNvSpPr>
          <p:nvPr>
            <p:ph type="title"/>
          </p:nvPr>
        </p:nvSpPr>
        <p:spPr>
          <a:xfrm>
            <a:off x="457200" y="2740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Sample Follow-Up</a:t>
            </a:r>
            <a:endParaRPr/>
          </a:p>
          <a:p>
            <a:pPr marL="0" lvl="0" indent="0" algn="l" rtl="0">
              <a:lnSpc>
                <a:spcPct val="90000"/>
              </a:lnSpc>
              <a:spcBef>
                <a:spcPts val="0"/>
              </a:spcBef>
              <a:spcAft>
                <a:spcPts val="0"/>
              </a:spcAft>
              <a:buClr>
                <a:schemeClr val="dk1"/>
              </a:buClr>
              <a:buSzPts val="3000"/>
              <a:buFont typeface="Open Sans SemiBold"/>
              <a:buNone/>
            </a:pPr>
            <a:r>
              <a:rPr lang="en-US"/>
              <a:t>Workflow</a:t>
            </a:r>
            <a:endParaRPr/>
          </a:p>
        </p:txBody>
      </p:sp>
      <p:sp>
        <p:nvSpPr>
          <p:cNvPr id="1396" name="Google Shape;1396;g70c9658d7c_0_363"/>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397" name="Google Shape;1397;g70c9658d7c_0_363"/>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140</a:t>
            </a:fld>
            <a:endParaRPr>
              <a:solidFill>
                <a:schemeClr val="dk2"/>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1"/>
        <p:cNvGrpSpPr/>
        <p:nvPr/>
      </p:nvGrpSpPr>
      <p:grpSpPr>
        <a:xfrm>
          <a:off x="0" y="0"/>
          <a:ext cx="0" cy="0"/>
          <a:chOff x="0" y="0"/>
          <a:chExt cx="0" cy="0"/>
        </a:xfrm>
      </p:grpSpPr>
      <p:sp>
        <p:nvSpPr>
          <p:cNvPr id="1402" name="Google Shape;1402;g70c9658d7c_0_402"/>
          <p:cNvSpPr/>
          <p:nvPr/>
        </p:nvSpPr>
        <p:spPr>
          <a:xfrm>
            <a:off x="4607600" y="1649249"/>
            <a:ext cx="1774800" cy="1158000"/>
          </a:xfrm>
          <a:prstGeom prst="rect">
            <a:avLst/>
          </a:prstGeom>
          <a:solidFill>
            <a:srgbClr val="42424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1800" b="1" i="0" u="none" strike="noStrike" cap="none">
                <a:solidFill>
                  <a:schemeClr val="lt1"/>
                </a:solidFill>
                <a:latin typeface="Calibri"/>
                <a:ea typeface="Calibri"/>
                <a:cs typeface="Calibri"/>
                <a:sym typeface="Calibri"/>
              </a:rPr>
              <a:t>Low Priority Internaitonal  Lead</a:t>
            </a:r>
            <a:endParaRPr sz="1800" b="1" i="0" u="none" strike="noStrike" cap="none">
              <a:solidFill>
                <a:schemeClr val="lt1"/>
              </a:solidFill>
              <a:latin typeface="Calibri"/>
              <a:ea typeface="Calibri"/>
              <a:cs typeface="Calibri"/>
              <a:sym typeface="Calibri"/>
            </a:endParaRPr>
          </a:p>
        </p:txBody>
      </p:sp>
      <p:sp>
        <p:nvSpPr>
          <p:cNvPr id="1403" name="Google Shape;1403;g70c9658d7c_0_402"/>
          <p:cNvSpPr/>
          <p:nvPr/>
        </p:nvSpPr>
        <p:spPr>
          <a:xfrm>
            <a:off x="1053946" y="4305883"/>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1</a:t>
            </a:r>
            <a:endParaRPr sz="1000" b="0" i="0" u="none" strike="noStrike" cap="none">
              <a:solidFill>
                <a:schemeClr val="lt1"/>
              </a:solidFill>
              <a:latin typeface="Open Sans"/>
              <a:ea typeface="Open Sans"/>
              <a:cs typeface="Open Sans"/>
              <a:sym typeface="Open Sans"/>
            </a:endParaRPr>
          </a:p>
        </p:txBody>
      </p:sp>
      <p:sp>
        <p:nvSpPr>
          <p:cNvPr id="1404" name="Google Shape;1404;g70c9658d7c_0_402"/>
          <p:cNvSpPr/>
          <p:nvPr/>
        </p:nvSpPr>
        <p:spPr>
          <a:xfrm>
            <a:off x="963175" y="5027849"/>
            <a:ext cx="956400" cy="979200"/>
          </a:xfrm>
          <a:prstGeom prst="roundRect">
            <a:avLst>
              <a:gd name="adj" fmla="val 16667"/>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Send email</a:t>
            </a:r>
            <a:endParaRPr sz="900" b="0" i="0" u="none" strike="noStrike" cap="none">
              <a:solidFill>
                <a:srgbClr val="424242"/>
              </a:solidFill>
              <a:latin typeface="Open Sans"/>
              <a:ea typeface="Open Sans"/>
              <a:cs typeface="Open Sans"/>
              <a:sym typeface="Open Sans"/>
            </a:endParaRPr>
          </a:p>
        </p:txBody>
      </p:sp>
      <p:sp>
        <p:nvSpPr>
          <p:cNvPr id="1405" name="Google Shape;1405;g70c9658d7c_0_402"/>
          <p:cNvSpPr/>
          <p:nvPr/>
        </p:nvSpPr>
        <p:spPr>
          <a:xfrm>
            <a:off x="403150" y="1852449"/>
            <a:ext cx="3317800" cy="712800"/>
          </a:xfrm>
          <a:prstGeom prst="flowChartProcess">
            <a:avLst/>
          </a:prstGeom>
          <a:solidFill>
            <a:srgbClr val="104B6C"/>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b="1" i="0" u="none" strike="noStrike" cap="none">
                <a:solidFill>
                  <a:schemeClr val="lt1"/>
                </a:solidFill>
                <a:latin typeface="Calibri"/>
                <a:ea typeface="Calibri"/>
                <a:cs typeface="Calibri"/>
                <a:sym typeface="Calibri"/>
              </a:rPr>
              <a:t>Workflow D</a:t>
            </a:r>
            <a:endParaRPr sz="2400" b="1" i="0" u="none" strike="noStrike" cap="none">
              <a:solidFill>
                <a:schemeClr val="lt1"/>
              </a:solidFill>
              <a:latin typeface="Calibri"/>
              <a:ea typeface="Calibri"/>
              <a:cs typeface="Calibri"/>
              <a:sym typeface="Calibri"/>
            </a:endParaRPr>
          </a:p>
        </p:txBody>
      </p:sp>
      <p:cxnSp>
        <p:nvCxnSpPr>
          <p:cNvPr id="1406" name="Google Shape;1406;g70c9658d7c_0_402"/>
          <p:cNvCxnSpPr/>
          <p:nvPr/>
        </p:nvCxnSpPr>
        <p:spPr>
          <a:xfrm>
            <a:off x="2533100" y="5027849"/>
            <a:ext cx="0" cy="0"/>
          </a:xfrm>
          <a:prstGeom prst="straightConnector1">
            <a:avLst/>
          </a:prstGeom>
          <a:noFill/>
          <a:ln w="9525" cap="flat" cmpd="sng">
            <a:solidFill>
              <a:srgbClr val="000000"/>
            </a:solidFill>
            <a:prstDash val="solid"/>
            <a:round/>
            <a:headEnd type="none" w="sm" len="sm"/>
            <a:tailEnd type="none" w="sm" len="sm"/>
          </a:ln>
        </p:spPr>
      </p:cxnSp>
      <p:cxnSp>
        <p:nvCxnSpPr>
          <p:cNvPr id="1407" name="Google Shape;1407;g70c9658d7c_0_402"/>
          <p:cNvCxnSpPr/>
          <p:nvPr/>
        </p:nvCxnSpPr>
        <p:spPr>
          <a:xfrm>
            <a:off x="2533100" y="5027849"/>
            <a:ext cx="0" cy="0"/>
          </a:xfrm>
          <a:prstGeom prst="straightConnector1">
            <a:avLst/>
          </a:prstGeom>
          <a:noFill/>
          <a:ln w="9525" cap="flat" cmpd="sng">
            <a:solidFill>
              <a:srgbClr val="000000"/>
            </a:solidFill>
            <a:prstDash val="solid"/>
            <a:round/>
            <a:headEnd type="none" w="sm" len="sm"/>
            <a:tailEnd type="none" w="sm" len="sm"/>
          </a:ln>
        </p:spPr>
      </p:cxnSp>
      <p:cxnSp>
        <p:nvCxnSpPr>
          <p:cNvPr id="1408" name="Google Shape;1408;g70c9658d7c_0_402"/>
          <p:cNvCxnSpPr/>
          <p:nvPr/>
        </p:nvCxnSpPr>
        <p:spPr>
          <a:xfrm>
            <a:off x="2533100" y="5027849"/>
            <a:ext cx="0" cy="0"/>
          </a:xfrm>
          <a:prstGeom prst="straightConnector1">
            <a:avLst/>
          </a:prstGeom>
          <a:noFill/>
          <a:ln w="9525" cap="flat" cmpd="sng">
            <a:solidFill>
              <a:srgbClr val="000000"/>
            </a:solidFill>
            <a:prstDash val="solid"/>
            <a:round/>
            <a:headEnd type="none" w="sm" len="sm"/>
            <a:tailEnd type="none" w="sm" len="sm"/>
          </a:ln>
        </p:spPr>
      </p:cxnSp>
      <p:cxnSp>
        <p:nvCxnSpPr>
          <p:cNvPr id="1409" name="Google Shape;1409;g70c9658d7c_0_402"/>
          <p:cNvCxnSpPr/>
          <p:nvPr/>
        </p:nvCxnSpPr>
        <p:spPr>
          <a:xfrm>
            <a:off x="2063934" y="5939983"/>
            <a:ext cx="0" cy="0"/>
          </a:xfrm>
          <a:prstGeom prst="straightConnector1">
            <a:avLst/>
          </a:prstGeom>
          <a:noFill/>
          <a:ln w="9525" cap="flat" cmpd="sng">
            <a:solidFill>
              <a:srgbClr val="000000"/>
            </a:solidFill>
            <a:prstDash val="solid"/>
            <a:round/>
            <a:headEnd type="none" w="sm" len="sm"/>
            <a:tailEnd type="none" w="sm" len="sm"/>
          </a:ln>
        </p:spPr>
      </p:cxnSp>
      <p:cxnSp>
        <p:nvCxnSpPr>
          <p:cNvPr id="1410" name="Google Shape;1410;g70c9658d7c_0_402"/>
          <p:cNvCxnSpPr>
            <a:endCxn id="1411" idx="4"/>
          </p:cNvCxnSpPr>
          <p:nvPr/>
        </p:nvCxnSpPr>
        <p:spPr>
          <a:xfrm>
            <a:off x="4731496" y="4869867"/>
            <a:ext cx="0" cy="0"/>
          </a:xfrm>
          <a:prstGeom prst="straightConnector1">
            <a:avLst/>
          </a:prstGeom>
          <a:noFill/>
          <a:ln w="9525" cap="flat" cmpd="sng">
            <a:solidFill>
              <a:srgbClr val="000000"/>
            </a:solidFill>
            <a:prstDash val="solid"/>
            <a:round/>
            <a:headEnd type="none" w="sm" len="sm"/>
            <a:tailEnd type="none" w="sm" len="sm"/>
          </a:ln>
        </p:spPr>
      </p:cxnSp>
      <p:cxnSp>
        <p:nvCxnSpPr>
          <p:cNvPr id="1412" name="Google Shape;1412;g70c9658d7c_0_402"/>
          <p:cNvCxnSpPr>
            <a:endCxn id="1411" idx="4"/>
          </p:cNvCxnSpPr>
          <p:nvPr/>
        </p:nvCxnSpPr>
        <p:spPr>
          <a:xfrm>
            <a:off x="4731496" y="4869867"/>
            <a:ext cx="0" cy="0"/>
          </a:xfrm>
          <a:prstGeom prst="straightConnector1">
            <a:avLst/>
          </a:prstGeom>
          <a:noFill/>
          <a:ln w="9525" cap="flat" cmpd="sng">
            <a:solidFill>
              <a:srgbClr val="000000"/>
            </a:solidFill>
            <a:prstDash val="solid"/>
            <a:round/>
            <a:headEnd type="none" w="sm" len="sm"/>
            <a:tailEnd type="none" w="sm" len="sm"/>
          </a:ln>
        </p:spPr>
      </p:cxnSp>
      <p:cxnSp>
        <p:nvCxnSpPr>
          <p:cNvPr id="1413" name="Google Shape;1413;g70c9658d7c_0_402"/>
          <p:cNvCxnSpPr>
            <a:endCxn id="1411" idx="4"/>
          </p:cNvCxnSpPr>
          <p:nvPr/>
        </p:nvCxnSpPr>
        <p:spPr>
          <a:xfrm>
            <a:off x="4731496" y="4869867"/>
            <a:ext cx="0" cy="0"/>
          </a:xfrm>
          <a:prstGeom prst="straightConnector1">
            <a:avLst/>
          </a:prstGeom>
          <a:noFill/>
          <a:ln w="9525" cap="flat" cmpd="sng">
            <a:solidFill>
              <a:srgbClr val="000000"/>
            </a:solidFill>
            <a:prstDash val="solid"/>
            <a:round/>
            <a:headEnd type="none" w="sm" len="sm"/>
            <a:tailEnd type="none" w="sm" len="sm"/>
          </a:ln>
        </p:spPr>
      </p:cxnSp>
      <p:sp>
        <p:nvSpPr>
          <p:cNvPr id="1414" name="Google Shape;1414;g70c9658d7c_0_402"/>
          <p:cNvSpPr/>
          <p:nvPr/>
        </p:nvSpPr>
        <p:spPr>
          <a:xfrm>
            <a:off x="3900125" y="2119749"/>
            <a:ext cx="545400" cy="158100"/>
          </a:xfrm>
          <a:prstGeom prst="rightArrow">
            <a:avLst>
              <a:gd name="adj1" fmla="val 50000"/>
              <a:gd name="adj2" fmla="val 50000"/>
            </a:avLst>
          </a:prstGeom>
          <a:solidFill>
            <a:srgbClr val="FAA81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cxnSp>
        <p:nvCxnSpPr>
          <p:cNvPr id="1415" name="Google Shape;1415;g70c9658d7c_0_402"/>
          <p:cNvCxnSpPr>
            <a:stCxn id="1402" idx="3"/>
            <a:endCxn id="1403" idx="0"/>
          </p:cNvCxnSpPr>
          <p:nvPr/>
        </p:nvCxnSpPr>
        <p:spPr>
          <a:xfrm flipH="1">
            <a:off x="1427000" y="2228249"/>
            <a:ext cx="4955400" cy="2077500"/>
          </a:xfrm>
          <a:prstGeom prst="bentConnector4">
            <a:avLst>
              <a:gd name="adj1" fmla="val -50816"/>
              <a:gd name="adj2" fmla="val 89174"/>
            </a:avLst>
          </a:prstGeom>
          <a:noFill/>
          <a:ln w="9525" cap="flat" cmpd="sng">
            <a:solidFill>
              <a:srgbClr val="FAA81A"/>
            </a:solidFill>
            <a:prstDash val="solid"/>
            <a:round/>
            <a:headEnd type="none" w="sm" len="sm"/>
            <a:tailEnd type="stealth" w="med" len="med"/>
          </a:ln>
        </p:spPr>
      </p:cxnSp>
      <p:cxnSp>
        <p:nvCxnSpPr>
          <p:cNvPr id="1416" name="Google Shape;1416;g70c9658d7c_0_402"/>
          <p:cNvCxnSpPr>
            <a:stCxn id="1404" idx="0"/>
            <a:endCxn id="1404" idx="0"/>
          </p:cNvCxnSpPr>
          <p:nvPr/>
        </p:nvCxnSpPr>
        <p:spPr>
          <a:xfrm>
            <a:off x="1441375" y="5027849"/>
            <a:ext cx="0" cy="0"/>
          </a:xfrm>
          <a:prstGeom prst="straightConnector1">
            <a:avLst/>
          </a:prstGeom>
          <a:noFill/>
          <a:ln w="9525" cap="flat" cmpd="sng">
            <a:solidFill>
              <a:schemeClr val="dk2"/>
            </a:solidFill>
            <a:prstDash val="solid"/>
            <a:round/>
            <a:headEnd type="none" w="sm" len="sm"/>
            <a:tailEnd type="none" w="sm" len="sm"/>
          </a:ln>
        </p:spPr>
      </p:cxnSp>
      <p:cxnSp>
        <p:nvCxnSpPr>
          <p:cNvPr id="1417" name="Google Shape;1417;g70c9658d7c_0_402"/>
          <p:cNvCxnSpPr/>
          <p:nvPr/>
        </p:nvCxnSpPr>
        <p:spPr>
          <a:xfrm>
            <a:off x="1443000" y="4853649"/>
            <a:ext cx="4800" cy="158100"/>
          </a:xfrm>
          <a:prstGeom prst="straightConnector1">
            <a:avLst/>
          </a:prstGeom>
          <a:noFill/>
          <a:ln w="9525" cap="flat" cmpd="sng">
            <a:solidFill>
              <a:srgbClr val="FAA81A"/>
            </a:solidFill>
            <a:prstDash val="solid"/>
            <a:round/>
            <a:headEnd type="none" w="sm" len="sm"/>
            <a:tailEnd type="stealth" w="med" len="med"/>
          </a:ln>
        </p:spPr>
      </p:cxnSp>
      <p:sp>
        <p:nvSpPr>
          <p:cNvPr id="1418" name="Google Shape;1418;g70c9658d7c_0_402"/>
          <p:cNvSpPr txBox="1">
            <a:spLocks noGrp="1"/>
          </p:cNvSpPr>
          <p:nvPr>
            <p:ph type="title"/>
          </p:nvPr>
        </p:nvSpPr>
        <p:spPr>
          <a:xfrm>
            <a:off x="457200" y="2740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Sample Follow-up</a:t>
            </a:r>
            <a:endParaRPr/>
          </a:p>
          <a:p>
            <a:pPr marL="0" lvl="0" indent="0" algn="l" rtl="0">
              <a:lnSpc>
                <a:spcPct val="90000"/>
              </a:lnSpc>
              <a:spcBef>
                <a:spcPts val="0"/>
              </a:spcBef>
              <a:spcAft>
                <a:spcPts val="0"/>
              </a:spcAft>
              <a:buClr>
                <a:schemeClr val="dk1"/>
              </a:buClr>
              <a:buSzPts val="3000"/>
              <a:buFont typeface="Open Sans SemiBold"/>
              <a:buNone/>
            </a:pPr>
            <a:r>
              <a:rPr lang="en-US"/>
              <a:t>Workflow</a:t>
            </a:r>
            <a:endParaRPr/>
          </a:p>
        </p:txBody>
      </p:sp>
      <p:sp>
        <p:nvSpPr>
          <p:cNvPr id="1419" name="Google Shape;1419;g70c9658d7c_0_402"/>
          <p:cNvSpPr/>
          <p:nvPr/>
        </p:nvSpPr>
        <p:spPr>
          <a:xfrm>
            <a:off x="2143721" y="4305883"/>
            <a:ext cx="7464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Day 7</a:t>
            </a:r>
            <a:endParaRPr sz="1000" b="0" i="0" u="none" strike="noStrike" cap="none">
              <a:solidFill>
                <a:schemeClr val="lt1"/>
              </a:solidFill>
              <a:latin typeface="Open Sans"/>
              <a:ea typeface="Open Sans"/>
              <a:cs typeface="Open Sans"/>
              <a:sym typeface="Open Sans"/>
            </a:endParaRPr>
          </a:p>
        </p:txBody>
      </p:sp>
      <p:sp>
        <p:nvSpPr>
          <p:cNvPr id="1420" name="Google Shape;1420;g70c9658d7c_0_402"/>
          <p:cNvSpPr/>
          <p:nvPr/>
        </p:nvSpPr>
        <p:spPr>
          <a:xfrm>
            <a:off x="2052950" y="5027849"/>
            <a:ext cx="960300" cy="979200"/>
          </a:xfrm>
          <a:prstGeom prst="roundRect">
            <a:avLst>
              <a:gd name="adj" fmla="val 16667"/>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Send email</a:t>
            </a:r>
            <a:endParaRPr sz="900" b="0" i="0" u="none" strike="noStrike" cap="none">
              <a:solidFill>
                <a:srgbClr val="424242"/>
              </a:solidFill>
              <a:latin typeface="Open Sans"/>
              <a:ea typeface="Open Sans"/>
              <a:cs typeface="Open Sans"/>
              <a:sym typeface="Open Sans"/>
            </a:endParaRPr>
          </a:p>
        </p:txBody>
      </p:sp>
      <p:cxnSp>
        <p:nvCxnSpPr>
          <p:cNvPr id="1421" name="Google Shape;1421;g70c9658d7c_0_402"/>
          <p:cNvCxnSpPr>
            <a:endCxn id="1420" idx="0"/>
          </p:cNvCxnSpPr>
          <p:nvPr/>
        </p:nvCxnSpPr>
        <p:spPr>
          <a:xfrm>
            <a:off x="2528300" y="4869749"/>
            <a:ext cx="4800" cy="158100"/>
          </a:xfrm>
          <a:prstGeom prst="straightConnector1">
            <a:avLst/>
          </a:prstGeom>
          <a:noFill/>
          <a:ln w="9525" cap="flat" cmpd="sng">
            <a:solidFill>
              <a:srgbClr val="FAA81A"/>
            </a:solidFill>
            <a:prstDash val="solid"/>
            <a:round/>
            <a:headEnd type="none" w="sm" len="sm"/>
            <a:tailEnd type="stealth" w="med" len="med"/>
          </a:ln>
        </p:spPr>
      </p:cxnSp>
      <p:cxnSp>
        <p:nvCxnSpPr>
          <p:cNvPr id="1411" name="Google Shape;1411;g70c9658d7c_0_402"/>
          <p:cNvCxnSpPr/>
          <p:nvPr/>
        </p:nvCxnSpPr>
        <p:spPr>
          <a:xfrm>
            <a:off x="2513300" y="4095567"/>
            <a:ext cx="0" cy="224700"/>
          </a:xfrm>
          <a:prstGeom prst="straightConnector1">
            <a:avLst/>
          </a:prstGeom>
          <a:noFill/>
          <a:ln w="9525" cap="flat" cmpd="sng">
            <a:solidFill>
              <a:srgbClr val="FAA81A"/>
            </a:solidFill>
            <a:prstDash val="solid"/>
            <a:round/>
            <a:headEnd type="none" w="sm" len="sm"/>
            <a:tailEnd type="triangle" w="med" len="med"/>
          </a:ln>
        </p:spPr>
      </p:cxnSp>
      <p:sp>
        <p:nvSpPr>
          <p:cNvPr id="1422" name="Google Shape;1422;g70c9658d7c_0_402"/>
          <p:cNvSpPr/>
          <p:nvPr/>
        </p:nvSpPr>
        <p:spPr>
          <a:xfrm>
            <a:off x="3200900" y="4305849"/>
            <a:ext cx="960300" cy="5640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000"/>
              <a:buFont typeface="Open Sans"/>
              <a:buNone/>
            </a:pPr>
            <a:r>
              <a:rPr lang="en-US" sz="1000" b="0" i="0" u="none" strike="noStrike" cap="none">
                <a:solidFill>
                  <a:schemeClr val="lt1"/>
                </a:solidFill>
                <a:latin typeface="Open Sans"/>
                <a:ea typeface="Open Sans"/>
                <a:cs typeface="Open Sans"/>
                <a:sym typeface="Open Sans"/>
              </a:rPr>
              <a:t>Monthly</a:t>
            </a:r>
            <a:endParaRPr sz="1000" b="0" i="0" u="none" strike="noStrike" cap="none">
              <a:solidFill>
                <a:schemeClr val="lt1"/>
              </a:solidFill>
              <a:latin typeface="Open Sans"/>
              <a:ea typeface="Open Sans"/>
              <a:cs typeface="Open Sans"/>
              <a:sym typeface="Open Sans"/>
            </a:endParaRPr>
          </a:p>
        </p:txBody>
      </p:sp>
      <p:sp>
        <p:nvSpPr>
          <p:cNvPr id="1423" name="Google Shape;1423;g70c9658d7c_0_402"/>
          <p:cNvSpPr/>
          <p:nvPr/>
        </p:nvSpPr>
        <p:spPr>
          <a:xfrm>
            <a:off x="3230700" y="5029200"/>
            <a:ext cx="960300" cy="979200"/>
          </a:xfrm>
          <a:prstGeom prst="roundRect">
            <a:avLst>
              <a:gd name="adj" fmla="val 16667"/>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24242"/>
              </a:buClr>
              <a:buSzPts val="900"/>
              <a:buFont typeface="Open Sans"/>
              <a:buNone/>
            </a:pPr>
            <a:r>
              <a:rPr lang="en-US" sz="900" b="0" i="0" u="none" strike="noStrike" cap="none">
                <a:solidFill>
                  <a:srgbClr val="424242"/>
                </a:solidFill>
                <a:latin typeface="Open Sans"/>
                <a:ea typeface="Open Sans"/>
                <a:cs typeface="Open Sans"/>
                <a:sym typeface="Open Sans"/>
              </a:rPr>
              <a:t>Newsletter</a:t>
            </a:r>
            <a:endParaRPr sz="900" b="0" i="0" u="none" strike="noStrike" cap="none">
              <a:solidFill>
                <a:srgbClr val="424242"/>
              </a:solidFill>
              <a:latin typeface="Open Sans"/>
              <a:ea typeface="Open Sans"/>
              <a:cs typeface="Open Sans"/>
              <a:sym typeface="Open Sans"/>
            </a:endParaRPr>
          </a:p>
        </p:txBody>
      </p:sp>
      <p:cxnSp>
        <p:nvCxnSpPr>
          <p:cNvPr id="1424" name="Google Shape;1424;g70c9658d7c_0_402"/>
          <p:cNvCxnSpPr/>
          <p:nvPr/>
        </p:nvCxnSpPr>
        <p:spPr>
          <a:xfrm>
            <a:off x="3706050" y="4876800"/>
            <a:ext cx="4800" cy="158100"/>
          </a:xfrm>
          <a:prstGeom prst="straightConnector1">
            <a:avLst/>
          </a:prstGeom>
          <a:noFill/>
          <a:ln w="9525" cap="flat" cmpd="sng">
            <a:solidFill>
              <a:srgbClr val="FAA81A"/>
            </a:solidFill>
            <a:prstDash val="solid"/>
            <a:round/>
            <a:headEnd type="none" w="sm" len="sm"/>
            <a:tailEnd type="stealth" w="med" len="med"/>
          </a:ln>
        </p:spPr>
      </p:cxnSp>
      <p:cxnSp>
        <p:nvCxnSpPr>
          <p:cNvPr id="1425" name="Google Shape;1425;g70c9658d7c_0_402"/>
          <p:cNvCxnSpPr/>
          <p:nvPr/>
        </p:nvCxnSpPr>
        <p:spPr>
          <a:xfrm>
            <a:off x="3691050" y="4102484"/>
            <a:ext cx="0" cy="224700"/>
          </a:xfrm>
          <a:prstGeom prst="straightConnector1">
            <a:avLst/>
          </a:prstGeom>
          <a:noFill/>
          <a:ln w="9525" cap="flat" cmpd="sng">
            <a:solidFill>
              <a:srgbClr val="FAA81A"/>
            </a:solidFill>
            <a:prstDash val="solid"/>
            <a:round/>
            <a:headEnd type="none" w="sm" len="sm"/>
            <a:tailEnd type="triangle" w="med" len="med"/>
          </a:ln>
        </p:spPr>
      </p:cxnSp>
      <p:sp>
        <p:nvSpPr>
          <p:cNvPr id="1426" name="Google Shape;1426;g70c9658d7c_0_40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427" name="Google Shape;1427;g70c9658d7c_0_402"/>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141</a:t>
            </a:fld>
            <a:endParaRPr>
              <a:solidFill>
                <a:schemeClr val="dk2"/>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Google Shape;1609;g70c9658d7c_0_542"/>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Admissions Activity </a:t>
            </a:r>
            <a:endParaRPr/>
          </a:p>
          <a:p>
            <a:pPr marL="0" lvl="0" indent="0" algn="l" rtl="0">
              <a:lnSpc>
                <a:spcPct val="90000"/>
              </a:lnSpc>
              <a:spcBef>
                <a:spcPts val="0"/>
              </a:spcBef>
              <a:spcAft>
                <a:spcPts val="0"/>
              </a:spcAft>
              <a:buClr>
                <a:schemeClr val="dk1"/>
              </a:buClr>
              <a:buSzPts val="3000"/>
              <a:buFont typeface="Open Sans SemiBold"/>
              <a:buNone/>
            </a:pPr>
            <a:r>
              <a:rPr lang="en-US"/>
              <a:t>Report</a:t>
            </a:r>
            <a:endParaRPr/>
          </a:p>
        </p:txBody>
      </p:sp>
      <p:sp>
        <p:nvSpPr>
          <p:cNvPr id="1610" name="Google Shape;1610;g70c9658d7c_0_54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611" name="Google Shape;1611;g70c9658d7c_0_542"/>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142</a:t>
            </a:fld>
            <a:endParaRPr>
              <a:solidFill>
                <a:schemeClr val="dk2"/>
              </a:solidFill>
            </a:endParaRPr>
          </a:p>
        </p:txBody>
      </p:sp>
      <p:pic>
        <p:nvPicPr>
          <p:cNvPr id="2" name="Picture 1">
            <a:extLst>
              <a:ext uri="{FF2B5EF4-FFF2-40B4-BE49-F238E27FC236}">
                <a16:creationId xmlns:a16="http://schemas.microsoft.com/office/drawing/2014/main" id="{DEDB8F33-2F19-484D-BEEB-7D994D01D008}"/>
              </a:ext>
            </a:extLst>
          </p:cNvPr>
          <p:cNvPicPr>
            <a:picLocks noChangeAspect="1"/>
          </p:cNvPicPr>
          <p:nvPr/>
        </p:nvPicPr>
        <p:blipFill>
          <a:blip r:embed="rId3"/>
          <a:stretch>
            <a:fillRect/>
          </a:stretch>
        </p:blipFill>
        <p:spPr>
          <a:xfrm>
            <a:off x="614783" y="2089561"/>
            <a:ext cx="7914434" cy="3421891"/>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9"/>
          <p:cNvSpPr txBox="1">
            <a:spLocks noGrp="1"/>
          </p:cNvSpPr>
          <p:nvPr>
            <p:ph type="title"/>
          </p:nvPr>
        </p:nvSpPr>
        <p:spPr>
          <a:xfrm>
            <a:off x="457200" y="502692"/>
            <a:ext cx="7066149" cy="116413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1800"/>
              <a:buNone/>
            </a:pPr>
            <a:r>
              <a:rPr lang="en-US"/>
              <a:t>Exercise 9</a:t>
            </a:r>
            <a:endParaRPr/>
          </a:p>
        </p:txBody>
      </p:sp>
      <p:sp>
        <p:nvSpPr>
          <p:cNvPr id="1441" name="Google Shape;1441;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SzPts val="1000"/>
                <a:buNone/>
              </a:pPr>
              <a:t>143</a:t>
            </a:fld>
            <a:endParaRPr>
              <a:solidFill>
                <a:schemeClr val="dk2"/>
              </a:solidFill>
            </a:endParaRPr>
          </a:p>
        </p:txBody>
      </p:sp>
      <p:sp>
        <p:nvSpPr>
          <p:cNvPr id="1442" name="Google Shape;1442;p9"/>
          <p:cNvSpPr txBox="1"/>
          <p:nvPr/>
        </p:nvSpPr>
        <p:spPr>
          <a:xfrm>
            <a:off x="566468" y="4036616"/>
            <a:ext cx="7066149" cy="116413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1800"/>
              <a:buFont typeface="Arial"/>
              <a:buNone/>
            </a:pPr>
            <a:r>
              <a:rPr lang="en-US" sz="6600" b="1" i="0" u="none" strike="noStrike" cap="none" dirty="0">
                <a:solidFill>
                  <a:schemeClr val="dk2"/>
                </a:solidFill>
                <a:latin typeface="Arial"/>
                <a:ea typeface="Arial"/>
                <a:cs typeface="Arial"/>
                <a:sym typeface="Arial"/>
              </a:rPr>
              <a:t>Create a Manual</a:t>
            </a:r>
            <a:br>
              <a:rPr lang="en-US" sz="6600" b="1" i="0" u="none" strike="noStrike" cap="none" dirty="0">
                <a:solidFill>
                  <a:schemeClr val="dk2"/>
                </a:solidFill>
                <a:latin typeface="Arial"/>
                <a:ea typeface="Arial"/>
                <a:cs typeface="Arial"/>
                <a:sym typeface="Arial"/>
              </a:rPr>
            </a:br>
            <a:r>
              <a:rPr lang="en-US" sz="6600" b="1" i="0" u="none" strike="noStrike" cap="none" dirty="0">
                <a:solidFill>
                  <a:schemeClr val="dk2"/>
                </a:solidFill>
                <a:latin typeface="Arial"/>
                <a:ea typeface="Arial"/>
                <a:cs typeface="Arial"/>
                <a:sym typeface="Arial"/>
              </a:rPr>
              <a:t>Admissions</a:t>
            </a:r>
          </a:p>
          <a:p>
            <a:pPr marL="0" marR="0" lvl="0" indent="0" algn="l" rtl="0">
              <a:lnSpc>
                <a:spcPct val="90000"/>
              </a:lnSpc>
              <a:spcBef>
                <a:spcPts val="0"/>
              </a:spcBef>
              <a:spcAft>
                <a:spcPts val="0"/>
              </a:spcAft>
              <a:buClr>
                <a:schemeClr val="dk2"/>
              </a:buClr>
              <a:buSzPts val="1800"/>
              <a:buFont typeface="Arial"/>
              <a:buNone/>
            </a:pPr>
            <a:r>
              <a:rPr lang="en-US" sz="6600" b="1" i="0" u="none" strike="noStrike" cap="none" dirty="0">
                <a:solidFill>
                  <a:schemeClr val="dk2"/>
                </a:solidFill>
                <a:latin typeface="Arial"/>
                <a:ea typeface="Arial"/>
                <a:cs typeface="Arial"/>
                <a:sym typeface="Arial"/>
              </a:rPr>
              <a:t>Workflow</a:t>
            </a:r>
            <a:endParaRPr sz="6600" b="1" i="0" u="none" strike="noStrike" cap="none">
              <a:solidFill>
                <a:schemeClr val="dk2"/>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7"/>
        <p:cNvGrpSpPr/>
        <p:nvPr/>
      </p:nvGrpSpPr>
      <p:grpSpPr>
        <a:xfrm>
          <a:off x="0" y="0"/>
          <a:ext cx="0" cy="0"/>
          <a:chOff x="0" y="0"/>
          <a:chExt cx="0" cy="0"/>
        </a:xfrm>
      </p:grpSpPr>
      <p:sp>
        <p:nvSpPr>
          <p:cNvPr id="1468" name="Google Shape;1468;g70c9658d7c_0_442"/>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t" anchorCtr="0">
            <a:noAutofit/>
          </a:bodyPr>
          <a:lstStyle/>
          <a:p>
            <a:pPr lvl="0">
              <a:buClr>
                <a:schemeClr val="dk1"/>
              </a:buClr>
              <a:buSzPts val="3000"/>
            </a:pPr>
            <a:r>
              <a:rPr lang="en-CA" dirty="0"/>
              <a:t>Create Workflows for </a:t>
            </a:r>
            <a:br>
              <a:rPr lang="en-CA" dirty="0"/>
            </a:br>
            <a:r>
              <a:rPr lang="en-CA" dirty="0"/>
              <a:t>Follow-up Contact</a:t>
            </a:r>
            <a:endParaRPr dirty="0"/>
          </a:p>
        </p:txBody>
      </p:sp>
      <p:sp>
        <p:nvSpPr>
          <p:cNvPr id="1469" name="Google Shape;1469;g70c9658d7c_0_442"/>
          <p:cNvSpPr txBox="1"/>
          <p:nvPr/>
        </p:nvSpPr>
        <p:spPr>
          <a:xfrm>
            <a:off x="249071" y="2273969"/>
            <a:ext cx="3124200" cy="1371600"/>
          </a:xfrm>
          <a:prstGeom prst="rect">
            <a:avLst/>
          </a:prstGeom>
          <a:noFill/>
          <a:ln>
            <a:noFill/>
          </a:ln>
        </p:spPr>
        <p:txBody>
          <a:bodyPr spcFirstLastPara="1" wrap="square" lIns="91425" tIns="45700" rIns="91425" bIns="45700" anchor="t" anchorCtr="0">
            <a:noAutofit/>
          </a:bodyPr>
          <a:lstStyle/>
          <a:p>
            <a:pPr marL="0" indent="0">
              <a:buNone/>
            </a:pPr>
            <a:r>
              <a:rPr lang="en-CA" sz="2400" dirty="0"/>
              <a:t>Workflows can be triggered once a new contact is created in your marketing automation system</a:t>
            </a:r>
            <a:endParaRPr lang="en-US" sz="2400" dirty="0"/>
          </a:p>
        </p:txBody>
      </p:sp>
      <p:sp>
        <p:nvSpPr>
          <p:cNvPr id="1472" name="Google Shape;1472;g70c9658d7c_0_44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473" name="Google Shape;1473;g70c9658d7c_0_442"/>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144</a:t>
            </a:fld>
            <a:endParaRPr>
              <a:solidFill>
                <a:schemeClr val="dk2"/>
              </a:solidFill>
            </a:endParaRPr>
          </a:p>
        </p:txBody>
      </p:sp>
      <p:pic>
        <p:nvPicPr>
          <p:cNvPr id="8" name="Picture 7">
            <a:extLst>
              <a:ext uri="{FF2B5EF4-FFF2-40B4-BE49-F238E27FC236}">
                <a16:creationId xmlns:a16="http://schemas.microsoft.com/office/drawing/2014/main" id="{17976C7A-57B4-4F93-A63F-D6EAFE42C0FD}"/>
              </a:ext>
            </a:extLst>
          </p:cNvPr>
          <p:cNvPicPr>
            <a:picLocks noChangeAspect="1"/>
          </p:cNvPicPr>
          <p:nvPr/>
        </p:nvPicPr>
        <p:blipFill>
          <a:blip r:embed="rId3"/>
          <a:stretch>
            <a:fillRect/>
          </a:stretch>
        </p:blipFill>
        <p:spPr>
          <a:xfrm>
            <a:off x="3268639" y="2012628"/>
            <a:ext cx="5875361" cy="3850519"/>
          </a:xfrm>
          <a:prstGeom prst="rect">
            <a:avLst/>
          </a:prstGeom>
        </p:spPr>
      </p:pic>
    </p:spTree>
    <p:extLst>
      <p:ext uri="{BB962C8B-B14F-4D97-AF65-F5344CB8AC3E}">
        <p14:creationId xmlns:p14="http://schemas.microsoft.com/office/powerpoint/2010/main" val="344868712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7"/>
        <p:cNvGrpSpPr/>
        <p:nvPr/>
      </p:nvGrpSpPr>
      <p:grpSpPr>
        <a:xfrm>
          <a:off x="0" y="0"/>
          <a:ext cx="0" cy="0"/>
          <a:chOff x="0" y="0"/>
          <a:chExt cx="0" cy="0"/>
        </a:xfrm>
      </p:grpSpPr>
      <p:sp>
        <p:nvSpPr>
          <p:cNvPr id="1468" name="Google Shape;1468;g70c9658d7c_0_442"/>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dirty="0"/>
              <a:t>Automated Workflow </a:t>
            </a:r>
            <a:br>
              <a:rPr lang="en-US" dirty="0"/>
            </a:br>
            <a:r>
              <a:rPr lang="en-US" dirty="0"/>
              <a:t>Setup</a:t>
            </a:r>
            <a:endParaRPr dirty="0"/>
          </a:p>
        </p:txBody>
      </p:sp>
      <p:sp>
        <p:nvSpPr>
          <p:cNvPr id="1472" name="Google Shape;1472;g70c9658d7c_0_44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473" name="Google Shape;1473;g70c9658d7c_0_442"/>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145</a:t>
            </a:fld>
            <a:endParaRPr>
              <a:solidFill>
                <a:schemeClr val="dk2"/>
              </a:solidFill>
            </a:endParaRPr>
          </a:p>
        </p:txBody>
      </p:sp>
      <p:pic>
        <p:nvPicPr>
          <p:cNvPr id="9" name="Google Shape;693;p100">
            <a:extLst>
              <a:ext uri="{FF2B5EF4-FFF2-40B4-BE49-F238E27FC236}">
                <a16:creationId xmlns:a16="http://schemas.microsoft.com/office/drawing/2014/main" id="{DC2BC8D9-F2D8-49A7-AA6C-7A0D893266DE}"/>
              </a:ext>
            </a:extLst>
          </p:cNvPr>
          <p:cNvPicPr preferRelativeResize="0"/>
          <p:nvPr/>
        </p:nvPicPr>
        <p:blipFill rotWithShape="1">
          <a:blip r:embed="rId3">
            <a:alphaModFix/>
          </a:blip>
          <a:srcRect/>
          <a:stretch/>
        </p:blipFill>
        <p:spPr>
          <a:xfrm>
            <a:off x="1654292" y="1951279"/>
            <a:ext cx="6768122" cy="3185235"/>
          </a:xfrm>
          <a:prstGeom prst="rect">
            <a:avLst/>
          </a:prstGeom>
          <a:noFill/>
          <a:ln>
            <a:noFill/>
          </a:ln>
        </p:spPr>
      </p:pic>
      <p:sp>
        <p:nvSpPr>
          <p:cNvPr id="10" name="Google Shape;694;p100">
            <a:extLst>
              <a:ext uri="{FF2B5EF4-FFF2-40B4-BE49-F238E27FC236}">
                <a16:creationId xmlns:a16="http://schemas.microsoft.com/office/drawing/2014/main" id="{44E47F2C-F94B-40AF-9C78-4E4F5D4094DF}"/>
              </a:ext>
            </a:extLst>
          </p:cNvPr>
          <p:cNvSpPr txBox="1"/>
          <p:nvPr/>
        </p:nvSpPr>
        <p:spPr>
          <a:xfrm>
            <a:off x="-244689" y="1902066"/>
            <a:ext cx="1978880" cy="1111133"/>
          </a:xfrm>
          <a:prstGeom prst="rect">
            <a:avLst/>
          </a:prstGeom>
          <a:noFill/>
          <a:ln>
            <a:noFill/>
          </a:ln>
        </p:spPr>
        <p:txBody>
          <a:bodyPr spcFirstLastPara="1" wrap="square" lIns="91425" tIns="45700" rIns="91425" bIns="45700" anchor="t" anchorCtr="0">
            <a:noAutofit/>
          </a:bodyPr>
          <a:lstStyle/>
          <a:p>
            <a:pPr marL="342860" marR="0" lvl="0" indent="-342860" algn="l" rtl="0">
              <a:lnSpc>
                <a:spcPct val="100000"/>
              </a:lnSpc>
              <a:spcBef>
                <a:spcPts val="0"/>
              </a:spcBef>
              <a:spcAft>
                <a:spcPts val="0"/>
              </a:spcAft>
              <a:buNone/>
            </a:pPr>
            <a:r>
              <a:rPr lang="en-US" sz="1800" b="1" i="0" u="none" strike="noStrike" cap="none" dirty="0">
                <a:solidFill>
                  <a:srgbClr val="000000"/>
                </a:solidFill>
                <a:latin typeface="Tahoma"/>
                <a:ea typeface="Tahoma"/>
                <a:cs typeface="Tahoma"/>
                <a:sym typeface="Tahoma"/>
              </a:rPr>
              <a:t>	</a:t>
            </a:r>
            <a:r>
              <a:rPr lang="en-US" sz="1600" b="1" i="0" u="none" strike="noStrike" cap="none" dirty="0">
                <a:solidFill>
                  <a:srgbClr val="000000"/>
                </a:solidFill>
                <a:latin typeface="Tahoma"/>
                <a:ea typeface="Tahoma"/>
                <a:cs typeface="Tahoma"/>
                <a:sym typeface="Tahoma"/>
              </a:rPr>
              <a:t>Use if/then branches to qualify your follow-up activities</a:t>
            </a:r>
            <a:endParaRPr sz="1600" b="1" i="0" u="none" strike="noStrike" cap="none" dirty="0">
              <a:solidFill>
                <a:srgbClr val="000000"/>
              </a:solidFill>
              <a:latin typeface="Tahoma"/>
              <a:ea typeface="Tahoma"/>
              <a:cs typeface="Tahoma"/>
              <a:sym typeface="Tahoma"/>
            </a:endParaRPr>
          </a:p>
        </p:txBody>
      </p:sp>
      <p:cxnSp>
        <p:nvCxnSpPr>
          <p:cNvPr id="11" name="Google Shape;695;p100">
            <a:extLst>
              <a:ext uri="{FF2B5EF4-FFF2-40B4-BE49-F238E27FC236}">
                <a16:creationId xmlns:a16="http://schemas.microsoft.com/office/drawing/2014/main" id="{23A5F0F8-8A53-4C9B-ACC4-B018B32F6459}"/>
              </a:ext>
            </a:extLst>
          </p:cNvPr>
          <p:cNvCxnSpPr>
            <a:cxnSpLocks/>
          </p:cNvCxnSpPr>
          <p:nvPr/>
        </p:nvCxnSpPr>
        <p:spPr>
          <a:xfrm>
            <a:off x="1526959" y="2600639"/>
            <a:ext cx="2257133" cy="255420"/>
          </a:xfrm>
          <a:prstGeom prst="straightConnector1">
            <a:avLst/>
          </a:prstGeom>
          <a:noFill/>
          <a:ln w="38100" cap="flat" cmpd="sng">
            <a:solidFill>
              <a:srgbClr val="FFC000"/>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 name="Google Shape;696;p100">
            <a:extLst>
              <a:ext uri="{FF2B5EF4-FFF2-40B4-BE49-F238E27FC236}">
                <a16:creationId xmlns:a16="http://schemas.microsoft.com/office/drawing/2014/main" id="{D3D3C83E-02E8-4D35-B664-59FD56D6D599}"/>
              </a:ext>
            </a:extLst>
          </p:cNvPr>
          <p:cNvCxnSpPr>
            <a:cxnSpLocks/>
          </p:cNvCxnSpPr>
          <p:nvPr/>
        </p:nvCxnSpPr>
        <p:spPr>
          <a:xfrm flipV="1">
            <a:off x="5634821" y="4820575"/>
            <a:ext cx="1085575" cy="868630"/>
          </a:xfrm>
          <a:prstGeom prst="straightConnector1">
            <a:avLst/>
          </a:prstGeom>
          <a:noFill/>
          <a:ln w="38100" cap="flat" cmpd="sng">
            <a:solidFill>
              <a:srgbClr val="FFC000"/>
            </a:solidFill>
            <a:prstDash val="solid"/>
            <a:round/>
            <a:headEnd type="none" w="sm" len="sm"/>
            <a:tailEnd type="stealth" w="med" len="med"/>
          </a:ln>
          <a:effectLst>
            <a:outerShdw blurRad="40000" dist="20000" dir="5400000" rotWithShape="0">
              <a:srgbClr val="000000">
                <a:alpha val="37647"/>
              </a:srgbClr>
            </a:outerShdw>
          </a:effectLst>
        </p:spPr>
      </p:cxnSp>
      <p:sp>
        <p:nvSpPr>
          <p:cNvPr id="13" name="Google Shape;697;p100">
            <a:extLst>
              <a:ext uri="{FF2B5EF4-FFF2-40B4-BE49-F238E27FC236}">
                <a16:creationId xmlns:a16="http://schemas.microsoft.com/office/drawing/2014/main" id="{D7E054C4-97E2-45CC-BF17-547AC6DD9B29}"/>
              </a:ext>
            </a:extLst>
          </p:cNvPr>
          <p:cNvSpPr txBox="1"/>
          <p:nvPr/>
        </p:nvSpPr>
        <p:spPr>
          <a:xfrm>
            <a:off x="4305231" y="5689205"/>
            <a:ext cx="306390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latin typeface="Tahoma"/>
                <a:ea typeface="Tahoma"/>
                <a:cs typeface="Tahoma"/>
                <a:sym typeface="Tahoma"/>
              </a:rPr>
              <a:t>Schedule delays between mails to time your workflows</a:t>
            </a:r>
            <a:endParaRPr dirty="0"/>
          </a:p>
        </p:txBody>
      </p:sp>
    </p:spTree>
    <p:extLst>
      <p:ext uri="{BB962C8B-B14F-4D97-AF65-F5344CB8AC3E}">
        <p14:creationId xmlns:p14="http://schemas.microsoft.com/office/powerpoint/2010/main" val="39834978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g744b162090_0_305"/>
          <p:cNvSpPr txBox="1">
            <a:spLocks noGrp="1"/>
          </p:cNvSpPr>
          <p:nvPr>
            <p:ph type="title"/>
          </p:nvPr>
        </p:nvSpPr>
        <p:spPr>
          <a:xfrm>
            <a:off x="457200" y="502692"/>
            <a:ext cx="7066149" cy="116413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a:t>Exercise 8</a:t>
            </a:r>
            <a:endParaRPr/>
          </a:p>
        </p:txBody>
      </p:sp>
      <p:sp>
        <p:nvSpPr>
          <p:cNvPr id="1434" name="Google Shape;1434;g744b162090_0_3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146</a:t>
            </a:fld>
            <a:endParaRPr>
              <a:solidFill>
                <a:schemeClr val="dk2"/>
              </a:solidFill>
            </a:endParaRPr>
          </a:p>
        </p:txBody>
      </p:sp>
      <p:sp>
        <p:nvSpPr>
          <p:cNvPr id="1435" name="Google Shape;1435;g744b162090_0_305"/>
          <p:cNvSpPr txBox="1"/>
          <p:nvPr/>
        </p:nvSpPr>
        <p:spPr>
          <a:xfrm>
            <a:off x="566468" y="4045242"/>
            <a:ext cx="7066149" cy="116413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1800"/>
              <a:buFont typeface="Arial"/>
              <a:buNone/>
            </a:pPr>
            <a:r>
              <a:rPr lang="en-US" sz="6600" b="1" i="0" u="none" strike="noStrike" cap="none" dirty="0">
                <a:solidFill>
                  <a:schemeClr val="dk2"/>
                </a:solidFill>
                <a:latin typeface="Arial"/>
                <a:ea typeface="Arial"/>
                <a:cs typeface="Arial"/>
                <a:sym typeface="Arial"/>
              </a:rPr>
              <a:t>Create an Automated</a:t>
            </a:r>
            <a:br>
              <a:rPr lang="en-US" sz="6600" b="1" i="0" u="none" strike="noStrike" cap="none" dirty="0">
                <a:solidFill>
                  <a:schemeClr val="dk2"/>
                </a:solidFill>
                <a:latin typeface="Arial"/>
                <a:ea typeface="Arial"/>
                <a:cs typeface="Arial"/>
                <a:sym typeface="Arial"/>
              </a:rPr>
            </a:br>
            <a:r>
              <a:rPr lang="en-US" sz="6600" b="1" i="0" u="none" strike="noStrike" cap="none" dirty="0">
                <a:solidFill>
                  <a:schemeClr val="dk2"/>
                </a:solidFill>
                <a:latin typeface="Arial"/>
                <a:ea typeface="Arial"/>
                <a:cs typeface="Arial"/>
                <a:sym typeface="Arial"/>
              </a:rPr>
              <a:t>Email Workflow</a:t>
            </a:r>
            <a:endParaRPr sz="6600" b="1" i="0" u="none" strike="noStrike" cap="none">
              <a:solidFill>
                <a:schemeClr val="dk2"/>
              </a:solidFill>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69"/>
        <p:cNvGrpSpPr/>
        <p:nvPr/>
      </p:nvGrpSpPr>
      <p:grpSpPr>
        <a:xfrm>
          <a:off x="0" y="0"/>
          <a:ext cx="0" cy="0"/>
          <a:chOff x="0" y="0"/>
          <a:chExt cx="0" cy="0"/>
        </a:xfrm>
      </p:grpSpPr>
      <p:sp>
        <p:nvSpPr>
          <p:cNvPr id="1670" name="Google Shape;1670;g70c9658d7c_0_556"/>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Using CRM at </a:t>
            </a:r>
            <a:endParaRPr/>
          </a:p>
          <a:p>
            <a:pPr marL="0" lvl="0" indent="0" algn="l" rtl="0">
              <a:lnSpc>
                <a:spcPct val="90000"/>
              </a:lnSpc>
              <a:spcBef>
                <a:spcPts val="0"/>
              </a:spcBef>
              <a:spcAft>
                <a:spcPts val="0"/>
              </a:spcAft>
              <a:buClr>
                <a:schemeClr val="dk1"/>
              </a:buClr>
              <a:buSzPts val="3000"/>
              <a:buFont typeface="Open Sans SemiBold"/>
              <a:buNone/>
            </a:pPr>
            <a:r>
              <a:rPr lang="en-US"/>
              <a:t>Recruitment Events</a:t>
            </a:r>
            <a:endParaRPr/>
          </a:p>
        </p:txBody>
      </p:sp>
      <p:sp>
        <p:nvSpPr>
          <p:cNvPr id="1671" name="Google Shape;1671;g70c9658d7c_0_556"/>
          <p:cNvSpPr txBox="1"/>
          <p:nvPr/>
        </p:nvSpPr>
        <p:spPr>
          <a:xfrm>
            <a:off x="0" y="2209800"/>
            <a:ext cx="3294000" cy="1295400"/>
          </a:xfrm>
          <a:prstGeom prst="rect">
            <a:avLst/>
          </a:prstGeom>
          <a:noFill/>
          <a:ln>
            <a:noFill/>
          </a:ln>
        </p:spPr>
        <p:txBody>
          <a:bodyPr spcFirstLastPara="1" wrap="square" lIns="91425" tIns="45700" rIns="91425" bIns="45700" anchor="t" anchorCtr="0">
            <a:noAutofit/>
          </a:bodyPr>
          <a:lstStyle/>
          <a:p>
            <a:pPr marL="342860" marR="0" lvl="0" indent="-34286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	Build custom forms for tablets to capture lead info at recruitment fairs</a:t>
            </a:r>
            <a:endParaRPr sz="3200" b="0" i="0" u="none" strike="noStrike" cap="none">
              <a:solidFill>
                <a:schemeClr val="dk2"/>
              </a:solidFill>
              <a:latin typeface="Arial"/>
              <a:ea typeface="Arial"/>
              <a:cs typeface="Arial"/>
              <a:sym typeface="Arial"/>
            </a:endParaRPr>
          </a:p>
        </p:txBody>
      </p:sp>
      <p:cxnSp>
        <p:nvCxnSpPr>
          <p:cNvPr id="1672" name="Google Shape;1672;g70c9658d7c_0_556"/>
          <p:cNvCxnSpPr>
            <a:endCxn id="1673" idx="1"/>
          </p:cNvCxnSpPr>
          <p:nvPr/>
        </p:nvCxnSpPr>
        <p:spPr>
          <a:xfrm>
            <a:off x="3124225" y="3124200"/>
            <a:ext cx="2314500" cy="997200"/>
          </a:xfrm>
          <a:prstGeom prst="straightConnector1">
            <a:avLst/>
          </a:prstGeom>
          <a:noFill/>
          <a:ln w="25400" cap="flat" cmpd="sng">
            <a:solidFill>
              <a:schemeClr val="dk2"/>
            </a:solidFill>
            <a:prstDash val="solid"/>
            <a:round/>
            <a:headEnd type="none" w="sm" len="sm"/>
            <a:tailEnd type="stealth" w="med" len="med"/>
          </a:ln>
          <a:effectLst>
            <a:outerShdw blurRad="40000" dist="20000" dir="5400000" rotWithShape="0">
              <a:srgbClr val="000000">
                <a:alpha val="37647"/>
              </a:srgbClr>
            </a:outerShdw>
          </a:effectLst>
        </p:spPr>
      </p:cxnSp>
      <p:pic>
        <p:nvPicPr>
          <p:cNvPr id="1673" name="Google Shape;1673;g70c9658d7c_0_556" descr="C:\Users\Conor\Google Drive\Conor Moloney\HEM\Outbound stuff\Eaquals\CRM Presentation\ipad.png"/>
          <p:cNvPicPr preferRelativeResize="0"/>
          <p:nvPr/>
        </p:nvPicPr>
        <p:blipFill rotWithShape="1">
          <a:blip r:embed="rId3">
            <a:alphaModFix/>
          </a:blip>
          <a:srcRect/>
          <a:stretch/>
        </p:blipFill>
        <p:spPr>
          <a:xfrm>
            <a:off x="5438725" y="1814225"/>
            <a:ext cx="3181375" cy="4614350"/>
          </a:xfrm>
          <a:prstGeom prst="rect">
            <a:avLst/>
          </a:prstGeom>
          <a:noFill/>
          <a:ln>
            <a:noFill/>
          </a:ln>
        </p:spPr>
      </p:pic>
      <p:sp>
        <p:nvSpPr>
          <p:cNvPr id="1674" name="Google Shape;1674;g70c9658d7c_0_556"/>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675" name="Google Shape;1675;g70c9658d7c_0_556"/>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147</a:t>
            </a:fld>
            <a:endParaRPr>
              <a:solidFill>
                <a:schemeClr val="dk2"/>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80"/>
        <p:cNvGrpSpPr/>
        <p:nvPr/>
      </p:nvGrpSpPr>
      <p:grpSpPr>
        <a:xfrm>
          <a:off x="0" y="0"/>
          <a:ext cx="0" cy="0"/>
          <a:chOff x="0" y="0"/>
          <a:chExt cx="0" cy="0"/>
        </a:xfrm>
      </p:grpSpPr>
      <p:sp>
        <p:nvSpPr>
          <p:cNvPr id="1681" name="Google Shape;1681;g70c9658d7c_0_564"/>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Promoting Webinars </a:t>
            </a:r>
            <a:endParaRPr/>
          </a:p>
          <a:p>
            <a:pPr marL="0" lvl="0" indent="0" algn="l" rtl="0">
              <a:lnSpc>
                <a:spcPct val="90000"/>
              </a:lnSpc>
              <a:spcBef>
                <a:spcPts val="0"/>
              </a:spcBef>
              <a:spcAft>
                <a:spcPts val="0"/>
              </a:spcAft>
              <a:buClr>
                <a:schemeClr val="dk1"/>
              </a:buClr>
              <a:buSzPts val="3000"/>
              <a:buFont typeface="Open Sans SemiBold"/>
              <a:buNone/>
            </a:pPr>
            <a:r>
              <a:rPr lang="en-US"/>
              <a:t>Using CRM </a:t>
            </a:r>
            <a:endParaRPr/>
          </a:p>
        </p:txBody>
      </p:sp>
      <p:pic>
        <p:nvPicPr>
          <p:cNvPr id="1682" name="Google Shape;1682;g70c9658d7c_0_564" descr="C:\Users\Conor\Google Drive\Conor Moloney\HEM\Outbound stuff\Eaquals\CRM Presentation\ipad.png"/>
          <p:cNvPicPr preferRelativeResize="0"/>
          <p:nvPr/>
        </p:nvPicPr>
        <p:blipFill rotWithShape="1">
          <a:blip r:embed="rId3">
            <a:alphaModFix/>
          </a:blip>
          <a:srcRect/>
          <a:stretch/>
        </p:blipFill>
        <p:spPr>
          <a:xfrm>
            <a:off x="4024750" y="1981200"/>
            <a:ext cx="4832260" cy="4267744"/>
          </a:xfrm>
          <a:prstGeom prst="rect">
            <a:avLst/>
          </a:prstGeom>
          <a:noFill/>
          <a:ln>
            <a:noFill/>
          </a:ln>
        </p:spPr>
      </p:pic>
      <p:sp>
        <p:nvSpPr>
          <p:cNvPr id="1683" name="Google Shape;1683;g70c9658d7c_0_564"/>
          <p:cNvSpPr txBox="1"/>
          <p:nvPr/>
        </p:nvSpPr>
        <p:spPr>
          <a:xfrm>
            <a:off x="141525" y="1981200"/>
            <a:ext cx="3668400" cy="1295400"/>
          </a:xfrm>
          <a:prstGeom prst="rect">
            <a:avLst/>
          </a:prstGeom>
          <a:noFill/>
          <a:ln>
            <a:noFill/>
          </a:ln>
        </p:spPr>
        <p:txBody>
          <a:bodyPr spcFirstLastPara="1" wrap="square" lIns="91425" tIns="45700" rIns="91425" bIns="45700" anchor="t" anchorCtr="0">
            <a:noAutofit/>
          </a:bodyPr>
          <a:lstStyle/>
          <a:p>
            <a:pPr marL="342860" marR="0" lvl="0" indent="-342860" algn="l" rtl="0">
              <a:lnSpc>
                <a:spcPct val="90000"/>
              </a:lnSpc>
              <a:spcBef>
                <a:spcPts val="0"/>
              </a:spcBef>
              <a:spcAft>
                <a:spcPts val="0"/>
              </a:spcAft>
              <a:buClr>
                <a:srgbClr val="000000"/>
              </a:buClr>
              <a:buSzPts val="2400"/>
              <a:buFont typeface="Arial"/>
              <a:buNone/>
            </a:pPr>
            <a:r>
              <a:rPr lang="en-US" sz="2400" b="0" i="0" u="none" strike="noStrike" cap="none">
                <a:solidFill>
                  <a:schemeClr val="dk2"/>
                </a:solidFill>
                <a:latin typeface="Calibri"/>
                <a:ea typeface="Calibri"/>
                <a:cs typeface="Calibri"/>
                <a:sym typeface="Calibri"/>
              </a:rPr>
              <a:t>	</a:t>
            </a:r>
            <a:r>
              <a:rPr lang="en-US" sz="2000" b="0" i="0" u="none" strike="noStrike" cap="none">
                <a:solidFill>
                  <a:schemeClr val="dk2"/>
                </a:solidFill>
                <a:latin typeface="Calibri"/>
                <a:ea typeface="Calibri"/>
                <a:cs typeface="Calibri"/>
                <a:sym typeface="Calibri"/>
              </a:rPr>
              <a:t>Use CRM to encourage leads to sign up for webinars by creating custom workflows, forms, and landing pages</a:t>
            </a:r>
            <a:endParaRPr sz="2000" b="0" i="0" u="none" strike="noStrike" cap="none">
              <a:solidFill>
                <a:schemeClr val="dk2"/>
              </a:solidFill>
              <a:latin typeface="Calibri"/>
              <a:ea typeface="Calibri"/>
              <a:cs typeface="Calibri"/>
              <a:sym typeface="Calibri"/>
            </a:endParaRPr>
          </a:p>
        </p:txBody>
      </p:sp>
      <p:sp>
        <p:nvSpPr>
          <p:cNvPr id="1684" name="Google Shape;1684;g70c9658d7c_0_564"/>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685" name="Google Shape;1685;g70c9658d7c_0_564"/>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148</a:t>
            </a:fld>
            <a:endParaRPr>
              <a:solidFill>
                <a:schemeClr val="dk2"/>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g70c9658d7c_0_571"/>
          <p:cNvSpPr/>
          <p:nvPr/>
        </p:nvSpPr>
        <p:spPr>
          <a:xfrm>
            <a:off x="723924" y="3238786"/>
            <a:ext cx="1235400" cy="433500"/>
          </a:xfrm>
          <a:prstGeom prst="rect">
            <a:avLst/>
          </a:prstGeom>
          <a:solidFill>
            <a:srgbClr val="42424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Open Sans Light"/>
                <a:ea typeface="Open Sans Light"/>
                <a:cs typeface="Open Sans Light"/>
                <a:sym typeface="Open Sans Light"/>
              </a:rPr>
              <a:t>Registered</a:t>
            </a:r>
            <a:endParaRPr sz="1400" b="1" i="0" u="none" strike="noStrike" cap="none">
              <a:solidFill>
                <a:schemeClr val="lt1"/>
              </a:solidFill>
              <a:latin typeface="Open Sans Light"/>
              <a:ea typeface="Open Sans Light"/>
              <a:cs typeface="Open Sans Light"/>
              <a:sym typeface="Open Sans Light"/>
            </a:endParaRPr>
          </a:p>
        </p:txBody>
      </p:sp>
      <p:sp>
        <p:nvSpPr>
          <p:cNvPr id="1691" name="Google Shape;1691;g70c9658d7c_0_571"/>
          <p:cNvSpPr/>
          <p:nvPr/>
        </p:nvSpPr>
        <p:spPr>
          <a:xfrm>
            <a:off x="2175787" y="2961155"/>
            <a:ext cx="1619400" cy="9888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pen Sans"/>
                <a:ea typeface="Open Sans"/>
                <a:cs typeface="Open Sans"/>
                <a:sym typeface="Open Sans"/>
              </a:rPr>
              <a:t>Confirmation email within 24 hours</a:t>
            </a:r>
            <a:endParaRPr sz="1200" b="0" i="0" u="none" strike="noStrike" cap="none">
              <a:solidFill>
                <a:schemeClr val="lt1"/>
              </a:solidFill>
              <a:latin typeface="Open Sans"/>
              <a:ea typeface="Open Sans"/>
              <a:cs typeface="Open Sans"/>
              <a:sym typeface="Open Sans"/>
            </a:endParaRPr>
          </a:p>
        </p:txBody>
      </p:sp>
      <p:sp>
        <p:nvSpPr>
          <p:cNvPr id="1692" name="Google Shape;1692;g70c9658d7c_0_571"/>
          <p:cNvSpPr/>
          <p:nvPr/>
        </p:nvSpPr>
        <p:spPr>
          <a:xfrm>
            <a:off x="533400" y="1981200"/>
            <a:ext cx="2120750" cy="712800"/>
          </a:xfrm>
          <a:prstGeom prst="flowChartProcess">
            <a:avLst/>
          </a:prstGeom>
          <a:solidFill>
            <a:srgbClr val="104B6C"/>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Open Sans"/>
                <a:ea typeface="Open Sans"/>
                <a:cs typeface="Open Sans"/>
                <a:sym typeface="Open Sans"/>
              </a:rPr>
              <a:t>Invitation 10 days</a:t>
            </a:r>
            <a:br>
              <a:rPr lang="en-US" sz="1400" b="1" i="0" u="none" strike="noStrike" cap="none">
                <a:solidFill>
                  <a:schemeClr val="lt1"/>
                </a:solidFill>
                <a:latin typeface="Open Sans"/>
                <a:ea typeface="Open Sans"/>
                <a:cs typeface="Open Sans"/>
                <a:sym typeface="Open Sans"/>
              </a:rPr>
            </a:br>
            <a:r>
              <a:rPr lang="en-US" sz="1400" b="1" i="0" u="none" strike="noStrike" cap="none">
                <a:solidFill>
                  <a:schemeClr val="lt1"/>
                </a:solidFill>
                <a:latin typeface="Open Sans"/>
                <a:ea typeface="Open Sans"/>
                <a:cs typeface="Open Sans"/>
                <a:sym typeface="Open Sans"/>
              </a:rPr>
              <a:t>before the event</a:t>
            </a:r>
            <a:endParaRPr sz="1400" b="1" i="0" u="none" strike="noStrike" cap="none">
              <a:solidFill>
                <a:schemeClr val="lt1"/>
              </a:solidFill>
              <a:latin typeface="Open Sans"/>
              <a:ea typeface="Open Sans"/>
              <a:cs typeface="Open Sans"/>
              <a:sym typeface="Open Sans"/>
            </a:endParaRPr>
          </a:p>
        </p:txBody>
      </p:sp>
      <p:cxnSp>
        <p:nvCxnSpPr>
          <p:cNvPr id="1693" name="Google Shape;1693;g70c9658d7c_0_571"/>
          <p:cNvCxnSpPr/>
          <p:nvPr/>
        </p:nvCxnSpPr>
        <p:spPr>
          <a:xfrm>
            <a:off x="1759134" y="6320983"/>
            <a:ext cx="0" cy="0"/>
          </a:xfrm>
          <a:prstGeom prst="straightConnector1">
            <a:avLst/>
          </a:prstGeom>
          <a:noFill/>
          <a:ln w="9525" cap="flat" cmpd="sng">
            <a:solidFill>
              <a:srgbClr val="000000"/>
            </a:solidFill>
            <a:prstDash val="solid"/>
            <a:round/>
            <a:headEnd type="none" w="sm" len="sm"/>
            <a:tailEnd type="none" w="sm" len="sm"/>
          </a:ln>
        </p:spPr>
      </p:cxnSp>
      <p:cxnSp>
        <p:nvCxnSpPr>
          <p:cNvPr id="1694" name="Google Shape;1694;g70c9658d7c_0_571"/>
          <p:cNvCxnSpPr/>
          <p:nvPr/>
        </p:nvCxnSpPr>
        <p:spPr>
          <a:xfrm>
            <a:off x="1365175" y="5408849"/>
            <a:ext cx="0" cy="0"/>
          </a:xfrm>
          <a:prstGeom prst="straightConnector1">
            <a:avLst/>
          </a:prstGeom>
          <a:noFill/>
          <a:ln w="9525" cap="flat" cmpd="sng">
            <a:solidFill>
              <a:schemeClr val="dk2"/>
            </a:solidFill>
            <a:prstDash val="solid"/>
            <a:round/>
            <a:headEnd type="none" w="sm" len="sm"/>
            <a:tailEnd type="none" w="sm" len="sm"/>
          </a:ln>
        </p:spPr>
      </p:cxnSp>
      <p:cxnSp>
        <p:nvCxnSpPr>
          <p:cNvPr id="1695" name="Google Shape;1695;g70c9658d7c_0_571"/>
          <p:cNvCxnSpPr/>
          <p:nvPr/>
        </p:nvCxnSpPr>
        <p:spPr>
          <a:xfrm rot="10800000">
            <a:off x="2063337" y="3343201"/>
            <a:ext cx="0" cy="224700"/>
          </a:xfrm>
          <a:prstGeom prst="straightConnector1">
            <a:avLst/>
          </a:prstGeom>
          <a:noFill/>
          <a:ln w="9525" cap="flat" cmpd="sng">
            <a:solidFill>
              <a:srgbClr val="FAA81A"/>
            </a:solidFill>
            <a:prstDash val="solid"/>
            <a:round/>
            <a:headEnd type="none" w="sm" len="sm"/>
            <a:tailEnd type="triangle" w="med" len="med"/>
          </a:ln>
        </p:spPr>
      </p:cxnSp>
      <p:sp>
        <p:nvSpPr>
          <p:cNvPr id="1696" name="Google Shape;1696;g70c9658d7c_0_571"/>
          <p:cNvSpPr txBox="1">
            <a:spLocks noGrp="1"/>
          </p:cNvSpPr>
          <p:nvPr>
            <p:ph type="title"/>
          </p:nvPr>
        </p:nvSpPr>
        <p:spPr>
          <a:xfrm>
            <a:off x="508686" y="381000"/>
            <a:ext cx="8229600" cy="601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Open Sans SemiBold"/>
              <a:buNone/>
            </a:pPr>
            <a:r>
              <a:rPr lang="en-US"/>
              <a:t>Webinar Email </a:t>
            </a:r>
            <a:endParaRPr/>
          </a:p>
          <a:p>
            <a:pPr marL="0" lvl="0" indent="0" algn="l" rtl="0">
              <a:lnSpc>
                <a:spcPct val="90000"/>
              </a:lnSpc>
              <a:spcBef>
                <a:spcPts val="0"/>
              </a:spcBef>
              <a:spcAft>
                <a:spcPts val="0"/>
              </a:spcAft>
              <a:buClr>
                <a:schemeClr val="dk1"/>
              </a:buClr>
              <a:buSzPts val="3000"/>
              <a:buFont typeface="Open Sans SemiBold"/>
              <a:buNone/>
            </a:pPr>
            <a:r>
              <a:rPr lang="en-US"/>
              <a:t>Workflow</a:t>
            </a:r>
            <a:endParaRPr/>
          </a:p>
        </p:txBody>
      </p:sp>
      <p:sp>
        <p:nvSpPr>
          <p:cNvPr id="1697" name="Google Shape;1697;g70c9658d7c_0_571"/>
          <p:cNvSpPr/>
          <p:nvPr/>
        </p:nvSpPr>
        <p:spPr>
          <a:xfrm>
            <a:off x="4011666" y="2961155"/>
            <a:ext cx="1619400" cy="9888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pen Sans"/>
                <a:ea typeface="Open Sans"/>
                <a:cs typeface="Open Sans"/>
                <a:sym typeface="Open Sans"/>
              </a:rPr>
              <a:t>Reminder email 1 day before event</a:t>
            </a:r>
            <a:endParaRPr sz="1200" b="0" i="0" u="none" strike="noStrike" cap="none">
              <a:solidFill>
                <a:schemeClr val="lt1"/>
              </a:solidFill>
              <a:latin typeface="Open Sans"/>
              <a:ea typeface="Open Sans"/>
              <a:cs typeface="Open Sans"/>
              <a:sym typeface="Open Sans"/>
            </a:endParaRPr>
          </a:p>
        </p:txBody>
      </p:sp>
      <p:sp>
        <p:nvSpPr>
          <p:cNvPr id="1698" name="Google Shape;1698;g70c9658d7c_0_571"/>
          <p:cNvSpPr/>
          <p:nvPr/>
        </p:nvSpPr>
        <p:spPr>
          <a:xfrm>
            <a:off x="5847538" y="3055792"/>
            <a:ext cx="1384500" cy="799500"/>
          </a:xfrm>
          <a:prstGeom prst="ellipse">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424242"/>
                </a:solidFill>
                <a:latin typeface="Open Sans"/>
                <a:ea typeface="Open Sans"/>
                <a:cs typeface="Open Sans"/>
                <a:sym typeface="Open Sans"/>
              </a:rPr>
              <a:t>WEBINAR</a:t>
            </a:r>
            <a:endParaRPr sz="1200" b="0" i="0" u="none" strike="noStrike" cap="none">
              <a:solidFill>
                <a:srgbClr val="424242"/>
              </a:solidFill>
              <a:latin typeface="Open Sans"/>
              <a:ea typeface="Open Sans"/>
              <a:cs typeface="Open Sans"/>
              <a:sym typeface="Open Sans"/>
            </a:endParaRPr>
          </a:p>
        </p:txBody>
      </p:sp>
      <p:sp>
        <p:nvSpPr>
          <p:cNvPr id="1699" name="Google Shape;1699;g70c9658d7c_0_571"/>
          <p:cNvSpPr/>
          <p:nvPr/>
        </p:nvSpPr>
        <p:spPr>
          <a:xfrm>
            <a:off x="7448531" y="2961155"/>
            <a:ext cx="1619400" cy="9888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pen Sans"/>
                <a:ea typeface="Open Sans"/>
                <a:cs typeface="Open Sans"/>
                <a:sym typeface="Open Sans"/>
              </a:rPr>
              <a:t>Follow-up email 1 day after event</a:t>
            </a:r>
            <a:endParaRPr sz="1200" b="0" i="0" u="none" strike="noStrike" cap="none">
              <a:solidFill>
                <a:schemeClr val="lt1"/>
              </a:solidFill>
              <a:latin typeface="Open Sans"/>
              <a:ea typeface="Open Sans"/>
              <a:cs typeface="Open Sans"/>
              <a:sym typeface="Open Sans"/>
            </a:endParaRPr>
          </a:p>
        </p:txBody>
      </p:sp>
      <p:sp>
        <p:nvSpPr>
          <p:cNvPr id="1700" name="Google Shape;1700;g70c9658d7c_0_571"/>
          <p:cNvSpPr/>
          <p:nvPr/>
        </p:nvSpPr>
        <p:spPr>
          <a:xfrm>
            <a:off x="723924" y="5257799"/>
            <a:ext cx="1235400" cy="433500"/>
          </a:xfrm>
          <a:prstGeom prst="rect">
            <a:avLst/>
          </a:prstGeom>
          <a:solidFill>
            <a:srgbClr val="42424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Open Sans Light"/>
                <a:ea typeface="Open Sans Light"/>
                <a:cs typeface="Open Sans Light"/>
                <a:sym typeface="Open Sans Light"/>
              </a:rPr>
              <a:t>Undecided</a:t>
            </a:r>
            <a:endParaRPr sz="1400" b="1" i="0" u="none" strike="noStrike" cap="none">
              <a:solidFill>
                <a:schemeClr val="lt1"/>
              </a:solidFill>
              <a:latin typeface="Open Sans Light"/>
              <a:ea typeface="Open Sans Light"/>
              <a:cs typeface="Open Sans Light"/>
              <a:sym typeface="Open Sans Light"/>
            </a:endParaRPr>
          </a:p>
        </p:txBody>
      </p:sp>
      <p:sp>
        <p:nvSpPr>
          <p:cNvPr id="1701" name="Google Shape;1701;g70c9658d7c_0_571"/>
          <p:cNvSpPr/>
          <p:nvPr/>
        </p:nvSpPr>
        <p:spPr>
          <a:xfrm>
            <a:off x="2175787" y="4980168"/>
            <a:ext cx="1619400" cy="9888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pen Sans"/>
                <a:ea typeface="Open Sans"/>
                <a:cs typeface="Open Sans"/>
                <a:sym typeface="Open Sans"/>
              </a:rPr>
              <a:t>Reminder email 4 days before event</a:t>
            </a:r>
            <a:endParaRPr sz="1200" b="0" i="0" u="none" strike="noStrike" cap="none">
              <a:solidFill>
                <a:schemeClr val="lt1"/>
              </a:solidFill>
              <a:latin typeface="Open Sans"/>
              <a:ea typeface="Open Sans"/>
              <a:cs typeface="Open Sans"/>
              <a:sym typeface="Open Sans"/>
            </a:endParaRPr>
          </a:p>
        </p:txBody>
      </p:sp>
      <p:sp>
        <p:nvSpPr>
          <p:cNvPr id="1702" name="Google Shape;1702;g70c9658d7c_0_571"/>
          <p:cNvSpPr/>
          <p:nvPr/>
        </p:nvSpPr>
        <p:spPr>
          <a:xfrm>
            <a:off x="4011666" y="4980168"/>
            <a:ext cx="1619400" cy="988800"/>
          </a:xfrm>
          <a:prstGeom prst="ellipse">
            <a:avLst/>
          </a:prstGeom>
          <a:solidFill>
            <a:srgbClr val="2C77A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pen Sans"/>
                <a:ea typeface="Open Sans"/>
                <a:cs typeface="Open Sans"/>
                <a:sym typeface="Open Sans"/>
              </a:rPr>
              <a:t>Last call email 1 day before event</a:t>
            </a:r>
            <a:endParaRPr sz="1200" b="0" i="0" u="none" strike="noStrike" cap="none">
              <a:solidFill>
                <a:schemeClr val="lt1"/>
              </a:solidFill>
              <a:latin typeface="Open Sans"/>
              <a:ea typeface="Open Sans"/>
              <a:cs typeface="Open Sans"/>
              <a:sym typeface="Open Sans"/>
            </a:endParaRPr>
          </a:p>
        </p:txBody>
      </p:sp>
      <p:sp>
        <p:nvSpPr>
          <p:cNvPr id="1703" name="Google Shape;1703;g70c9658d7c_0_571"/>
          <p:cNvSpPr/>
          <p:nvPr/>
        </p:nvSpPr>
        <p:spPr>
          <a:xfrm>
            <a:off x="5847538" y="5074805"/>
            <a:ext cx="1384500" cy="799500"/>
          </a:xfrm>
          <a:prstGeom prst="ellipse">
            <a:avLst/>
          </a:prstGeom>
          <a:solidFill>
            <a:srgbClr val="DAE1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424242"/>
                </a:solidFill>
                <a:latin typeface="Open Sans"/>
                <a:ea typeface="Open Sans"/>
                <a:cs typeface="Open Sans"/>
                <a:sym typeface="Open Sans"/>
              </a:rPr>
              <a:t>WEBINAR</a:t>
            </a:r>
            <a:endParaRPr sz="1200" b="0" i="0" u="none" strike="noStrike" cap="none">
              <a:solidFill>
                <a:srgbClr val="424242"/>
              </a:solidFill>
              <a:latin typeface="Open Sans"/>
              <a:ea typeface="Open Sans"/>
              <a:cs typeface="Open Sans"/>
              <a:sym typeface="Open Sans"/>
            </a:endParaRPr>
          </a:p>
        </p:txBody>
      </p:sp>
      <p:cxnSp>
        <p:nvCxnSpPr>
          <p:cNvPr id="1704" name="Google Shape;1704;g70c9658d7c_0_571"/>
          <p:cNvCxnSpPr/>
          <p:nvPr/>
        </p:nvCxnSpPr>
        <p:spPr>
          <a:xfrm rot="10800000">
            <a:off x="3899216" y="3343201"/>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705" name="Google Shape;1705;g70c9658d7c_0_571"/>
          <p:cNvCxnSpPr/>
          <p:nvPr/>
        </p:nvCxnSpPr>
        <p:spPr>
          <a:xfrm rot="10800000">
            <a:off x="5735088" y="3345846"/>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706" name="Google Shape;1706;g70c9658d7c_0_571"/>
          <p:cNvCxnSpPr/>
          <p:nvPr/>
        </p:nvCxnSpPr>
        <p:spPr>
          <a:xfrm rot="10800000">
            <a:off x="7344279" y="3343201"/>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707" name="Google Shape;1707;g70c9658d7c_0_571"/>
          <p:cNvCxnSpPr/>
          <p:nvPr/>
        </p:nvCxnSpPr>
        <p:spPr>
          <a:xfrm rot="10800000">
            <a:off x="2063337" y="5358883"/>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708" name="Google Shape;1708;g70c9658d7c_0_571"/>
          <p:cNvCxnSpPr/>
          <p:nvPr/>
        </p:nvCxnSpPr>
        <p:spPr>
          <a:xfrm rot="10800000">
            <a:off x="3907413" y="5374050"/>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709" name="Google Shape;1709;g70c9658d7c_0_571"/>
          <p:cNvCxnSpPr/>
          <p:nvPr/>
        </p:nvCxnSpPr>
        <p:spPr>
          <a:xfrm rot="10800000">
            <a:off x="5743285" y="5374050"/>
            <a:ext cx="0" cy="224700"/>
          </a:xfrm>
          <a:prstGeom prst="straightConnector1">
            <a:avLst/>
          </a:prstGeom>
          <a:noFill/>
          <a:ln w="9525" cap="flat" cmpd="sng">
            <a:solidFill>
              <a:srgbClr val="FAA81A"/>
            </a:solidFill>
            <a:prstDash val="solid"/>
            <a:round/>
            <a:headEnd type="none" w="sm" len="sm"/>
            <a:tailEnd type="triangle" w="med" len="med"/>
          </a:ln>
        </p:spPr>
      </p:cxnSp>
      <p:cxnSp>
        <p:nvCxnSpPr>
          <p:cNvPr id="1710" name="Google Shape;1710;g70c9658d7c_0_571"/>
          <p:cNvCxnSpPr/>
          <p:nvPr/>
        </p:nvCxnSpPr>
        <p:spPr>
          <a:xfrm>
            <a:off x="425400" y="2350353"/>
            <a:ext cx="0" cy="3132000"/>
          </a:xfrm>
          <a:prstGeom prst="straightConnector1">
            <a:avLst/>
          </a:prstGeom>
          <a:noFill/>
          <a:ln w="9525" cap="flat" cmpd="sng">
            <a:solidFill>
              <a:srgbClr val="FAA81A"/>
            </a:solidFill>
            <a:prstDash val="solid"/>
            <a:round/>
            <a:headEnd type="none" w="sm" len="sm"/>
            <a:tailEnd type="none" w="sm" len="sm"/>
          </a:ln>
        </p:spPr>
      </p:cxnSp>
      <p:cxnSp>
        <p:nvCxnSpPr>
          <p:cNvPr id="1711" name="Google Shape;1711;g70c9658d7c_0_571"/>
          <p:cNvCxnSpPr/>
          <p:nvPr/>
        </p:nvCxnSpPr>
        <p:spPr>
          <a:xfrm>
            <a:off x="1335985" y="2748613"/>
            <a:ext cx="0" cy="425100"/>
          </a:xfrm>
          <a:prstGeom prst="straightConnector1">
            <a:avLst/>
          </a:prstGeom>
          <a:noFill/>
          <a:ln w="9525" cap="flat" cmpd="sng">
            <a:solidFill>
              <a:srgbClr val="FAA81A"/>
            </a:solidFill>
            <a:prstDash val="solid"/>
            <a:round/>
            <a:headEnd type="none" w="sm" len="sm"/>
            <a:tailEnd type="triangle" w="med" len="med"/>
          </a:ln>
        </p:spPr>
      </p:cxnSp>
      <p:cxnSp>
        <p:nvCxnSpPr>
          <p:cNvPr id="1712" name="Google Shape;1712;g70c9658d7c_0_571"/>
          <p:cNvCxnSpPr/>
          <p:nvPr/>
        </p:nvCxnSpPr>
        <p:spPr>
          <a:xfrm rot="10800000">
            <a:off x="425400" y="2350353"/>
            <a:ext cx="108000" cy="0"/>
          </a:xfrm>
          <a:prstGeom prst="straightConnector1">
            <a:avLst/>
          </a:prstGeom>
          <a:noFill/>
          <a:ln w="9525" cap="flat" cmpd="sng">
            <a:solidFill>
              <a:srgbClr val="FAA81A"/>
            </a:solidFill>
            <a:prstDash val="solid"/>
            <a:round/>
            <a:headEnd type="none" w="sm" len="sm"/>
            <a:tailEnd type="none" w="sm" len="sm"/>
          </a:ln>
        </p:spPr>
      </p:cxnSp>
      <p:cxnSp>
        <p:nvCxnSpPr>
          <p:cNvPr id="1713" name="Google Shape;1713;g70c9658d7c_0_571"/>
          <p:cNvCxnSpPr/>
          <p:nvPr/>
        </p:nvCxnSpPr>
        <p:spPr>
          <a:xfrm>
            <a:off x="425400" y="5482353"/>
            <a:ext cx="298500" cy="3900"/>
          </a:xfrm>
          <a:prstGeom prst="straightConnector1">
            <a:avLst/>
          </a:prstGeom>
          <a:noFill/>
          <a:ln w="9525" cap="flat" cmpd="sng">
            <a:solidFill>
              <a:srgbClr val="FAA81A"/>
            </a:solidFill>
            <a:prstDash val="solid"/>
            <a:round/>
            <a:headEnd type="none" w="sm" len="sm"/>
            <a:tailEnd type="triangle" w="med" len="med"/>
          </a:ln>
        </p:spPr>
      </p:cxnSp>
      <p:sp>
        <p:nvSpPr>
          <p:cNvPr id="1714" name="Google Shape;1714;g70c9658d7c_0_571"/>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715" name="Google Shape;1715;g70c9658d7c_0_571"/>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149</a:t>
            </a:fld>
            <a:endParaRPr>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570825"/>
            <a:ext cx="7499615" cy="3479375"/>
          </a:xfrm>
          <a:prstGeom prst="rect">
            <a:avLst/>
          </a:prstGeom>
        </p:spPr>
      </p:pic>
      <p:sp>
        <p:nvSpPr>
          <p:cNvPr id="5" name="TextBox 4"/>
          <p:cNvSpPr txBox="1">
            <a:spLocks noChangeArrowheads="1"/>
          </p:cNvSpPr>
          <p:nvPr/>
        </p:nvSpPr>
        <p:spPr bwMode="auto">
          <a:xfrm>
            <a:off x="609600" y="1957363"/>
            <a:ext cx="830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CA" altLang="en-US" sz="2000" dirty="0"/>
              <a:t>This homepage </a:t>
            </a:r>
            <a:r>
              <a:rPr lang="en-CA" altLang="en-US" sz="2000" u="sng" dirty="0"/>
              <a:t>has 5 measurable goals</a:t>
            </a:r>
            <a:r>
              <a:rPr lang="en-CA" altLang="en-US" sz="2000" dirty="0"/>
              <a:t>: </a:t>
            </a:r>
          </a:p>
        </p:txBody>
      </p:sp>
      <p:cxnSp>
        <p:nvCxnSpPr>
          <p:cNvPr id="6" name="Straight Arrow Connector 5">
            <a:extLst>
              <a:ext uri="{FF2B5EF4-FFF2-40B4-BE49-F238E27FC236}">
                <a16:creationId xmlns:a16="http://schemas.microsoft.com/office/drawing/2014/main" id="{D41F51ED-CFB8-4AFF-9E73-DA330B5067EE}"/>
              </a:ext>
            </a:extLst>
          </p:cNvPr>
          <p:cNvCxnSpPr>
            <a:cxnSpLocks/>
          </p:cNvCxnSpPr>
          <p:nvPr/>
        </p:nvCxnSpPr>
        <p:spPr>
          <a:xfrm flipH="1">
            <a:off x="7086600" y="2663747"/>
            <a:ext cx="870215" cy="5947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7" name="Straight Arrow Connector 6">
            <a:extLst>
              <a:ext uri="{FF2B5EF4-FFF2-40B4-BE49-F238E27FC236}">
                <a16:creationId xmlns:a16="http://schemas.microsoft.com/office/drawing/2014/main" id="{5E1D045D-1B78-4C9C-B91D-545F193A7F69}"/>
              </a:ext>
            </a:extLst>
          </p:cNvPr>
          <p:cNvCxnSpPr>
            <a:cxnSpLocks/>
          </p:cNvCxnSpPr>
          <p:nvPr/>
        </p:nvCxnSpPr>
        <p:spPr>
          <a:xfrm flipH="1">
            <a:off x="7186348" y="3130050"/>
            <a:ext cx="770467" cy="3810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8" name="Straight Arrow Connector 7">
            <a:extLst>
              <a:ext uri="{FF2B5EF4-FFF2-40B4-BE49-F238E27FC236}">
                <a16:creationId xmlns:a16="http://schemas.microsoft.com/office/drawing/2014/main" id="{27BBEB01-784B-4B63-B20B-708C8A52C619}"/>
              </a:ext>
            </a:extLst>
          </p:cNvPr>
          <p:cNvCxnSpPr>
            <a:cxnSpLocks/>
          </p:cNvCxnSpPr>
          <p:nvPr/>
        </p:nvCxnSpPr>
        <p:spPr>
          <a:xfrm flipH="1">
            <a:off x="6912108" y="3821987"/>
            <a:ext cx="745992" cy="5947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9" name="Straight Arrow Connector 8">
            <a:extLst>
              <a:ext uri="{FF2B5EF4-FFF2-40B4-BE49-F238E27FC236}">
                <a16:creationId xmlns:a16="http://schemas.microsoft.com/office/drawing/2014/main" id="{C936B0DB-96A5-438E-956E-5A5C02FC541C}"/>
              </a:ext>
            </a:extLst>
          </p:cNvPr>
          <p:cNvCxnSpPr>
            <a:cxnSpLocks/>
          </p:cNvCxnSpPr>
          <p:nvPr/>
        </p:nvCxnSpPr>
        <p:spPr>
          <a:xfrm flipH="1">
            <a:off x="7156715" y="4571075"/>
            <a:ext cx="691885" cy="5715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0" name="Straight Arrow Connector 9">
            <a:extLst>
              <a:ext uri="{FF2B5EF4-FFF2-40B4-BE49-F238E27FC236}">
                <a16:creationId xmlns:a16="http://schemas.microsoft.com/office/drawing/2014/main" id="{D4846F11-4DFD-40A0-9B05-71716B71DB83}"/>
              </a:ext>
            </a:extLst>
          </p:cNvPr>
          <p:cNvCxnSpPr>
            <a:cxnSpLocks/>
          </p:cNvCxnSpPr>
          <p:nvPr/>
        </p:nvCxnSpPr>
        <p:spPr>
          <a:xfrm flipH="1">
            <a:off x="7728215" y="5695025"/>
            <a:ext cx="577585" cy="7620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7" name="TextBox 16">
            <a:extLst>
              <a:ext uri="{FF2B5EF4-FFF2-40B4-BE49-F238E27FC236}">
                <a16:creationId xmlns:a16="http://schemas.microsoft.com/office/drawing/2014/main" id="{1356A586-E323-4438-A6F1-26BAB382720B}"/>
              </a:ext>
            </a:extLst>
          </p:cNvPr>
          <p:cNvSpPr txBox="1"/>
          <p:nvPr/>
        </p:nvSpPr>
        <p:spPr>
          <a:xfrm>
            <a:off x="8017007" y="2494625"/>
            <a:ext cx="288793" cy="369332"/>
          </a:xfrm>
          <a:prstGeom prst="rect">
            <a:avLst/>
          </a:prstGeom>
          <a:noFill/>
        </p:spPr>
        <p:txBody>
          <a:bodyPr wrap="square" rtlCol="0">
            <a:spAutoFit/>
          </a:bodyPr>
          <a:lstStyle/>
          <a:p>
            <a:r>
              <a:rPr lang="en-CA" dirty="0"/>
              <a:t>1</a:t>
            </a:r>
          </a:p>
        </p:txBody>
      </p:sp>
      <p:sp>
        <p:nvSpPr>
          <p:cNvPr id="18" name="TextBox 17">
            <a:extLst>
              <a:ext uri="{FF2B5EF4-FFF2-40B4-BE49-F238E27FC236}">
                <a16:creationId xmlns:a16="http://schemas.microsoft.com/office/drawing/2014/main" id="{17C42D91-3878-410B-B489-0AD8EB12F3A0}"/>
              </a:ext>
            </a:extLst>
          </p:cNvPr>
          <p:cNvSpPr txBox="1"/>
          <p:nvPr/>
        </p:nvSpPr>
        <p:spPr>
          <a:xfrm>
            <a:off x="7956815" y="2945384"/>
            <a:ext cx="288793" cy="369332"/>
          </a:xfrm>
          <a:prstGeom prst="rect">
            <a:avLst/>
          </a:prstGeom>
          <a:noFill/>
        </p:spPr>
        <p:txBody>
          <a:bodyPr wrap="square" rtlCol="0">
            <a:spAutoFit/>
          </a:bodyPr>
          <a:lstStyle/>
          <a:p>
            <a:r>
              <a:rPr lang="en-CA" dirty="0"/>
              <a:t>2</a:t>
            </a:r>
          </a:p>
        </p:txBody>
      </p:sp>
      <p:sp>
        <p:nvSpPr>
          <p:cNvPr id="19" name="TextBox 18">
            <a:extLst>
              <a:ext uri="{FF2B5EF4-FFF2-40B4-BE49-F238E27FC236}">
                <a16:creationId xmlns:a16="http://schemas.microsoft.com/office/drawing/2014/main" id="{3964C7F2-9072-4156-A394-9E4903D9F66E}"/>
              </a:ext>
            </a:extLst>
          </p:cNvPr>
          <p:cNvSpPr txBox="1"/>
          <p:nvPr/>
        </p:nvSpPr>
        <p:spPr>
          <a:xfrm>
            <a:off x="7660017" y="3618575"/>
            <a:ext cx="288793" cy="369332"/>
          </a:xfrm>
          <a:prstGeom prst="rect">
            <a:avLst/>
          </a:prstGeom>
          <a:noFill/>
        </p:spPr>
        <p:txBody>
          <a:bodyPr wrap="square" rtlCol="0">
            <a:spAutoFit/>
          </a:bodyPr>
          <a:lstStyle/>
          <a:p>
            <a:r>
              <a:rPr lang="en-CA" dirty="0"/>
              <a:t>3</a:t>
            </a:r>
          </a:p>
        </p:txBody>
      </p:sp>
      <p:sp>
        <p:nvSpPr>
          <p:cNvPr id="20" name="TextBox 19">
            <a:extLst>
              <a:ext uri="{FF2B5EF4-FFF2-40B4-BE49-F238E27FC236}">
                <a16:creationId xmlns:a16="http://schemas.microsoft.com/office/drawing/2014/main" id="{39840A5E-AC03-434B-A17C-3AF1A7309259}"/>
              </a:ext>
            </a:extLst>
          </p:cNvPr>
          <p:cNvSpPr txBox="1"/>
          <p:nvPr/>
        </p:nvSpPr>
        <p:spPr>
          <a:xfrm>
            <a:off x="7872610" y="4384385"/>
            <a:ext cx="288793" cy="369332"/>
          </a:xfrm>
          <a:prstGeom prst="rect">
            <a:avLst/>
          </a:prstGeom>
          <a:noFill/>
        </p:spPr>
        <p:txBody>
          <a:bodyPr wrap="square" rtlCol="0">
            <a:spAutoFit/>
          </a:bodyPr>
          <a:lstStyle/>
          <a:p>
            <a:r>
              <a:rPr lang="en-CA" dirty="0"/>
              <a:t>4</a:t>
            </a:r>
          </a:p>
        </p:txBody>
      </p:sp>
      <p:sp>
        <p:nvSpPr>
          <p:cNvPr id="21" name="TextBox 20">
            <a:extLst>
              <a:ext uri="{FF2B5EF4-FFF2-40B4-BE49-F238E27FC236}">
                <a16:creationId xmlns:a16="http://schemas.microsoft.com/office/drawing/2014/main" id="{B53E2571-241C-4DD0-8636-64C979113B44}"/>
              </a:ext>
            </a:extLst>
          </p:cNvPr>
          <p:cNvSpPr txBox="1"/>
          <p:nvPr/>
        </p:nvSpPr>
        <p:spPr>
          <a:xfrm>
            <a:off x="8329810" y="5510359"/>
            <a:ext cx="288793" cy="369332"/>
          </a:xfrm>
          <a:prstGeom prst="rect">
            <a:avLst/>
          </a:prstGeom>
          <a:noFill/>
        </p:spPr>
        <p:txBody>
          <a:bodyPr wrap="square" rtlCol="0">
            <a:spAutoFit/>
          </a:bodyPr>
          <a:lstStyle/>
          <a:p>
            <a:r>
              <a:rPr lang="en-CA" dirty="0"/>
              <a:t>5</a:t>
            </a:r>
          </a:p>
        </p:txBody>
      </p:sp>
      <p:sp>
        <p:nvSpPr>
          <p:cNvPr id="15" name="Google Shape;197;g70c9658d7c_0_868">
            <a:extLst>
              <a:ext uri="{FF2B5EF4-FFF2-40B4-BE49-F238E27FC236}">
                <a16:creationId xmlns:a16="http://schemas.microsoft.com/office/drawing/2014/main" id="{C747ED54-C4F9-47F4-9FF7-17AD0D7BDA16}"/>
              </a:ext>
            </a:extLst>
          </p:cNvPr>
          <p:cNvSpPr txBox="1">
            <a:spLocks noGrp="1"/>
          </p:cNvSpPr>
          <p:nvPr>
            <p:ph type="title"/>
          </p:nvPr>
        </p:nvSpPr>
        <p:spPr>
          <a:xfrm>
            <a:off x="457200" y="502692"/>
            <a:ext cx="57198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dirty="0"/>
              <a:t>Finding Goals on Your Website </a:t>
            </a:r>
            <a:endParaRPr dirty="0"/>
          </a:p>
        </p:txBody>
      </p:sp>
    </p:spTree>
    <p:extLst>
      <p:ext uri="{BB962C8B-B14F-4D97-AF65-F5344CB8AC3E}">
        <p14:creationId xmlns:p14="http://schemas.microsoft.com/office/powerpoint/2010/main" val="3464868347"/>
      </p:ext>
    </p:extLst>
  </p:cSld>
  <p:clrMapOvr>
    <a:masterClrMapping/>
  </p:clrMapOvr>
  <mc:AlternateContent xmlns:mc="http://schemas.openxmlformats.org/markup-compatibility/2006" xmlns:p14="http://schemas.microsoft.com/office/powerpoint/2010/main">
    <mc:Choice Requires="p14">
      <p:transition spd="slow" p14:dur="2000" advTm="128501"/>
    </mc:Choice>
    <mc:Fallback xmlns="">
      <p:transition spd="slow" advTm="128501"/>
    </mc:Fallback>
  </mc:AlternateContent>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Shape 1616"/>
        <p:cNvGrpSpPr/>
        <p:nvPr/>
      </p:nvGrpSpPr>
      <p:grpSpPr>
        <a:xfrm>
          <a:off x="0" y="0"/>
          <a:ext cx="0" cy="0"/>
          <a:chOff x="0" y="0"/>
          <a:chExt cx="0" cy="0"/>
        </a:xfrm>
      </p:grpSpPr>
      <p:sp>
        <p:nvSpPr>
          <p:cNvPr id="1617" name="Google Shape;1617;g744b162090_0_142"/>
          <p:cNvSpPr txBox="1">
            <a:spLocks noGrp="1"/>
          </p:cNvSpPr>
          <p:nvPr>
            <p:ph type="title"/>
          </p:nvPr>
        </p:nvSpPr>
        <p:spPr>
          <a:xfrm>
            <a:off x="304800" y="356139"/>
            <a:ext cx="8229600" cy="83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F3F3F"/>
              </a:buClr>
              <a:buSzPts val="3000"/>
              <a:buFont typeface="Open Sans SemiBold"/>
              <a:buNone/>
            </a:pPr>
            <a:r>
              <a:rPr lang="en-US"/>
              <a:t>Leads by Request Type</a:t>
            </a:r>
            <a:endParaRPr/>
          </a:p>
        </p:txBody>
      </p:sp>
      <p:pic>
        <p:nvPicPr>
          <p:cNvPr id="1618" name="Google Shape;1618;g744b162090_0_142"/>
          <p:cNvPicPr preferRelativeResize="0"/>
          <p:nvPr/>
        </p:nvPicPr>
        <p:blipFill rotWithShape="1">
          <a:blip r:embed="rId3">
            <a:alphaModFix/>
          </a:blip>
          <a:srcRect/>
          <a:stretch/>
        </p:blipFill>
        <p:spPr>
          <a:xfrm>
            <a:off x="609600" y="2209800"/>
            <a:ext cx="3352381" cy="3742857"/>
          </a:xfrm>
          <a:prstGeom prst="rect">
            <a:avLst/>
          </a:prstGeom>
          <a:noFill/>
          <a:ln>
            <a:noFill/>
          </a:ln>
        </p:spPr>
      </p:pic>
      <p:cxnSp>
        <p:nvCxnSpPr>
          <p:cNvPr id="1619" name="Google Shape;1619;g744b162090_0_142"/>
          <p:cNvCxnSpPr/>
          <p:nvPr/>
        </p:nvCxnSpPr>
        <p:spPr>
          <a:xfrm rot="10800000" flipH="1">
            <a:off x="2962374" y="3282329"/>
            <a:ext cx="2655300" cy="893100"/>
          </a:xfrm>
          <a:prstGeom prst="straightConnector1">
            <a:avLst/>
          </a:prstGeom>
          <a:noFill/>
          <a:ln w="50800" cap="flat" cmpd="sng">
            <a:solidFill>
              <a:srgbClr val="C00000"/>
            </a:solidFill>
            <a:prstDash val="solid"/>
            <a:round/>
            <a:headEnd type="none" w="sm" len="sm"/>
            <a:tailEnd type="triangle" w="med" len="med"/>
          </a:ln>
        </p:spPr>
      </p:cxnSp>
      <p:pic>
        <p:nvPicPr>
          <p:cNvPr id="1620" name="Google Shape;1620;g744b162090_0_142"/>
          <p:cNvPicPr preferRelativeResize="0"/>
          <p:nvPr/>
        </p:nvPicPr>
        <p:blipFill rotWithShape="1">
          <a:blip r:embed="rId4">
            <a:alphaModFix/>
          </a:blip>
          <a:srcRect/>
          <a:stretch/>
        </p:blipFill>
        <p:spPr>
          <a:xfrm>
            <a:off x="5829638" y="2772772"/>
            <a:ext cx="2704762" cy="1019048"/>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Shape 1624"/>
        <p:cNvGrpSpPr/>
        <p:nvPr/>
      </p:nvGrpSpPr>
      <p:grpSpPr>
        <a:xfrm>
          <a:off x="0" y="0"/>
          <a:ext cx="0" cy="0"/>
          <a:chOff x="0" y="0"/>
          <a:chExt cx="0" cy="0"/>
        </a:xfrm>
      </p:grpSpPr>
      <p:sp>
        <p:nvSpPr>
          <p:cNvPr id="1625" name="Google Shape;1625;g744b162090_0_165"/>
          <p:cNvSpPr txBox="1">
            <a:spLocks noGrp="1"/>
          </p:cNvSpPr>
          <p:nvPr>
            <p:ph type="title"/>
          </p:nvPr>
        </p:nvSpPr>
        <p:spPr>
          <a:xfrm>
            <a:off x="304800" y="356139"/>
            <a:ext cx="8229600" cy="83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F3F3F"/>
              </a:buClr>
              <a:buSzPts val="3000"/>
              <a:buFont typeface="Open Sans SemiBold"/>
              <a:buNone/>
            </a:pPr>
            <a:r>
              <a:rPr lang="en-US"/>
              <a:t>Leads by Owner </a:t>
            </a:r>
            <a:endParaRPr/>
          </a:p>
        </p:txBody>
      </p:sp>
      <p:pic>
        <p:nvPicPr>
          <p:cNvPr id="1626" name="Google Shape;1626;g744b162090_0_165"/>
          <p:cNvPicPr preferRelativeResize="0"/>
          <p:nvPr/>
        </p:nvPicPr>
        <p:blipFill rotWithShape="1">
          <a:blip r:embed="rId3">
            <a:alphaModFix/>
          </a:blip>
          <a:srcRect/>
          <a:stretch/>
        </p:blipFill>
        <p:spPr>
          <a:xfrm>
            <a:off x="114857" y="1295400"/>
            <a:ext cx="8914286" cy="462857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Shape 1630"/>
        <p:cNvGrpSpPr/>
        <p:nvPr/>
      </p:nvGrpSpPr>
      <p:grpSpPr>
        <a:xfrm>
          <a:off x="0" y="0"/>
          <a:ext cx="0" cy="0"/>
          <a:chOff x="0" y="0"/>
          <a:chExt cx="0" cy="0"/>
        </a:xfrm>
      </p:grpSpPr>
      <p:sp>
        <p:nvSpPr>
          <p:cNvPr id="1631" name="Google Shape;1631;g744b162090_0_186"/>
          <p:cNvSpPr txBox="1">
            <a:spLocks noGrp="1"/>
          </p:cNvSpPr>
          <p:nvPr>
            <p:ph type="title"/>
          </p:nvPr>
        </p:nvSpPr>
        <p:spPr>
          <a:xfrm>
            <a:off x="304800" y="304800"/>
            <a:ext cx="8229600" cy="83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F3F3F"/>
              </a:buClr>
              <a:buSzPts val="3000"/>
              <a:buFont typeface="Open Sans SemiBold"/>
              <a:buNone/>
            </a:pPr>
            <a:r>
              <a:rPr lang="en-US"/>
              <a:t>Leads by Request Language</a:t>
            </a:r>
            <a:endParaRPr/>
          </a:p>
        </p:txBody>
      </p:sp>
      <p:pic>
        <p:nvPicPr>
          <p:cNvPr id="1632" name="Google Shape;1632;g744b162090_0_186"/>
          <p:cNvPicPr preferRelativeResize="0"/>
          <p:nvPr/>
        </p:nvPicPr>
        <p:blipFill rotWithShape="1">
          <a:blip r:embed="rId3">
            <a:alphaModFix/>
          </a:blip>
          <a:srcRect/>
          <a:stretch/>
        </p:blipFill>
        <p:spPr>
          <a:xfrm>
            <a:off x="625569" y="1483869"/>
            <a:ext cx="3280049" cy="4273712"/>
          </a:xfrm>
          <a:prstGeom prst="rect">
            <a:avLst/>
          </a:prstGeom>
          <a:noFill/>
          <a:ln>
            <a:noFill/>
          </a:ln>
        </p:spPr>
      </p:pic>
      <p:pic>
        <p:nvPicPr>
          <p:cNvPr id="1633" name="Google Shape;1633;g744b162090_0_186"/>
          <p:cNvPicPr preferRelativeResize="0"/>
          <p:nvPr/>
        </p:nvPicPr>
        <p:blipFill rotWithShape="1">
          <a:blip r:embed="rId4">
            <a:alphaModFix/>
          </a:blip>
          <a:srcRect/>
          <a:stretch/>
        </p:blipFill>
        <p:spPr>
          <a:xfrm>
            <a:off x="5540512" y="2807439"/>
            <a:ext cx="2655367" cy="1059709"/>
          </a:xfrm>
          <a:prstGeom prst="rect">
            <a:avLst/>
          </a:prstGeom>
          <a:noFill/>
          <a:ln>
            <a:noFill/>
          </a:ln>
        </p:spPr>
      </p:pic>
      <p:cxnSp>
        <p:nvCxnSpPr>
          <p:cNvPr id="1634" name="Google Shape;1634;g744b162090_0_186"/>
          <p:cNvCxnSpPr/>
          <p:nvPr/>
        </p:nvCxnSpPr>
        <p:spPr>
          <a:xfrm rot="10800000" flipH="1">
            <a:off x="2962374" y="3282329"/>
            <a:ext cx="2655300" cy="893100"/>
          </a:xfrm>
          <a:prstGeom prst="straightConnector1">
            <a:avLst/>
          </a:prstGeom>
          <a:noFill/>
          <a:ln w="50800" cap="flat" cmpd="sng">
            <a:solidFill>
              <a:srgbClr val="C00000"/>
            </a:solidFill>
            <a:prstDash val="solid"/>
            <a:round/>
            <a:headEnd type="none" w="sm" len="sm"/>
            <a:tailEnd type="triangle" w="med" len="med"/>
          </a:ln>
        </p:spPr>
      </p:cxn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Shape 1644"/>
        <p:cNvGrpSpPr/>
        <p:nvPr/>
      </p:nvGrpSpPr>
      <p:grpSpPr>
        <a:xfrm>
          <a:off x="0" y="0"/>
          <a:ext cx="0" cy="0"/>
          <a:chOff x="0" y="0"/>
          <a:chExt cx="0" cy="0"/>
        </a:xfrm>
      </p:grpSpPr>
      <p:pic>
        <p:nvPicPr>
          <p:cNvPr id="1645" name="Google Shape;1645;g744b162090_0_253"/>
          <p:cNvPicPr preferRelativeResize="0"/>
          <p:nvPr/>
        </p:nvPicPr>
        <p:blipFill rotWithShape="1">
          <a:blip r:embed="rId3">
            <a:alphaModFix/>
          </a:blip>
          <a:srcRect/>
          <a:stretch/>
        </p:blipFill>
        <p:spPr>
          <a:xfrm>
            <a:off x="5334000" y="2552460"/>
            <a:ext cx="3515549" cy="1459671"/>
          </a:xfrm>
          <a:prstGeom prst="rect">
            <a:avLst/>
          </a:prstGeom>
          <a:noFill/>
          <a:ln>
            <a:noFill/>
          </a:ln>
        </p:spPr>
      </p:pic>
      <p:pic>
        <p:nvPicPr>
          <p:cNvPr id="1646" name="Google Shape;1646;g744b162090_0_253"/>
          <p:cNvPicPr preferRelativeResize="0"/>
          <p:nvPr/>
        </p:nvPicPr>
        <p:blipFill rotWithShape="1">
          <a:blip r:embed="rId4">
            <a:alphaModFix/>
          </a:blip>
          <a:srcRect/>
          <a:stretch/>
        </p:blipFill>
        <p:spPr>
          <a:xfrm>
            <a:off x="609600" y="1524000"/>
            <a:ext cx="3489033" cy="4501979"/>
          </a:xfrm>
          <a:prstGeom prst="rect">
            <a:avLst/>
          </a:prstGeom>
          <a:noFill/>
          <a:ln>
            <a:noFill/>
          </a:ln>
        </p:spPr>
      </p:pic>
      <p:sp>
        <p:nvSpPr>
          <p:cNvPr id="1647" name="Google Shape;1647;g744b162090_0_253"/>
          <p:cNvSpPr txBox="1">
            <a:spLocks noGrp="1"/>
          </p:cNvSpPr>
          <p:nvPr>
            <p:ph type="title"/>
          </p:nvPr>
        </p:nvSpPr>
        <p:spPr>
          <a:xfrm>
            <a:off x="457200" y="375473"/>
            <a:ext cx="8229600" cy="83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F3F3F"/>
              </a:buClr>
              <a:buSzPts val="3000"/>
              <a:buFont typeface="Open Sans SemiBold"/>
              <a:buNone/>
            </a:pPr>
            <a:r>
              <a:rPr lang="en-US"/>
              <a:t>Leads Segmented by Admissions Stage</a:t>
            </a:r>
            <a:endParaRPr/>
          </a:p>
        </p:txBody>
      </p:sp>
      <p:cxnSp>
        <p:nvCxnSpPr>
          <p:cNvPr id="1648" name="Google Shape;1648;g744b162090_0_253"/>
          <p:cNvCxnSpPr/>
          <p:nvPr/>
        </p:nvCxnSpPr>
        <p:spPr>
          <a:xfrm rot="10800000" flipH="1">
            <a:off x="2962374" y="3282329"/>
            <a:ext cx="2655300" cy="893100"/>
          </a:xfrm>
          <a:prstGeom prst="straightConnector1">
            <a:avLst/>
          </a:prstGeom>
          <a:noFill/>
          <a:ln w="50800" cap="flat" cmpd="sng">
            <a:solidFill>
              <a:srgbClr val="C00000"/>
            </a:solidFill>
            <a:prstDash val="solid"/>
            <a:round/>
            <a:headEnd type="none" w="sm" len="sm"/>
            <a:tailEnd type="triangle" w="med" len="med"/>
          </a:ln>
        </p:spPr>
      </p:cxn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Shape 1652"/>
        <p:cNvGrpSpPr/>
        <p:nvPr/>
      </p:nvGrpSpPr>
      <p:grpSpPr>
        <a:xfrm>
          <a:off x="0" y="0"/>
          <a:ext cx="0" cy="0"/>
          <a:chOff x="0" y="0"/>
          <a:chExt cx="0" cy="0"/>
        </a:xfrm>
      </p:grpSpPr>
      <p:sp>
        <p:nvSpPr>
          <p:cNvPr id="1653" name="Google Shape;1653;g744b162090_0_276"/>
          <p:cNvSpPr txBox="1">
            <a:spLocks noGrp="1"/>
          </p:cNvSpPr>
          <p:nvPr>
            <p:ph type="title"/>
          </p:nvPr>
        </p:nvSpPr>
        <p:spPr>
          <a:xfrm>
            <a:off x="457200" y="375473"/>
            <a:ext cx="8229600" cy="83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F3F3F"/>
              </a:buClr>
              <a:buSzPts val="3000"/>
              <a:buFont typeface="Open Sans SemiBold"/>
              <a:buNone/>
            </a:pPr>
            <a:r>
              <a:rPr lang="en-US" dirty="0"/>
              <a:t>Enrollments by Contact Owner</a:t>
            </a:r>
            <a:endParaRPr dirty="0"/>
          </a:p>
        </p:txBody>
      </p:sp>
      <p:pic>
        <p:nvPicPr>
          <p:cNvPr id="4" name="Picture 3">
            <a:extLst>
              <a:ext uri="{FF2B5EF4-FFF2-40B4-BE49-F238E27FC236}">
                <a16:creationId xmlns:a16="http://schemas.microsoft.com/office/drawing/2014/main" id="{B07C7191-AFF5-448D-AF9C-3EF44C9C1DC2}"/>
              </a:ext>
            </a:extLst>
          </p:cNvPr>
          <p:cNvPicPr>
            <a:picLocks noChangeAspect="1"/>
          </p:cNvPicPr>
          <p:nvPr/>
        </p:nvPicPr>
        <p:blipFill>
          <a:blip r:embed="rId3"/>
          <a:stretch>
            <a:fillRect/>
          </a:stretch>
        </p:blipFill>
        <p:spPr>
          <a:xfrm>
            <a:off x="287964" y="1657003"/>
            <a:ext cx="8568071" cy="3333837"/>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Shape 1638"/>
        <p:cNvGrpSpPr/>
        <p:nvPr/>
      </p:nvGrpSpPr>
      <p:grpSpPr>
        <a:xfrm>
          <a:off x="0" y="0"/>
          <a:ext cx="0" cy="0"/>
          <a:chOff x="0" y="0"/>
          <a:chExt cx="0" cy="0"/>
        </a:xfrm>
      </p:grpSpPr>
      <p:sp>
        <p:nvSpPr>
          <p:cNvPr id="1639" name="Google Shape;1639;g744b162090_0_232"/>
          <p:cNvSpPr txBox="1">
            <a:spLocks noGrp="1"/>
          </p:cNvSpPr>
          <p:nvPr>
            <p:ph type="title"/>
          </p:nvPr>
        </p:nvSpPr>
        <p:spPr>
          <a:xfrm>
            <a:off x="304800" y="356139"/>
            <a:ext cx="8229600" cy="838200"/>
          </a:xfrm>
          <a:prstGeom prst="rect">
            <a:avLst/>
          </a:prstGeom>
          <a:noFill/>
          <a:ln>
            <a:noFill/>
          </a:ln>
        </p:spPr>
        <p:txBody>
          <a:bodyPr spcFirstLastPara="1" wrap="square" lIns="91425" tIns="45700" rIns="91425" bIns="45700" anchor="t" anchorCtr="0">
            <a:noAutofit/>
          </a:bodyPr>
          <a:lstStyle/>
          <a:p>
            <a:pPr lvl="0">
              <a:buClr>
                <a:srgbClr val="3F3F3F"/>
              </a:buClr>
              <a:buSzPts val="3000"/>
            </a:pPr>
            <a:r>
              <a:rPr lang="en-US" dirty="0"/>
              <a:t>Enrollments by Channel</a:t>
            </a:r>
            <a:endParaRPr dirty="0"/>
          </a:p>
        </p:txBody>
      </p:sp>
      <p:pic>
        <p:nvPicPr>
          <p:cNvPr id="2" name="Picture 1">
            <a:extLst>
              <a:ext uri="{FF2B5EF4-FFF2-40B4-BE49-F238E27FC236}">
                <a16:creationId xmlns:a16="http://schemas.microsoft.com/office/drawing/2014/main" id="{C62D0941-994D-4200-87BE-191555BCBAA3}"/>
              </a:ext>
            </a:extLst>
          </p:cNvPr>
          <p:cNvPicPr>
            <a:picLocks noChangeAspect="1"/>
          </p:cNvPicPr>
          <p:nvPr/>
        </p:nvPicPr>
        <p:blipFill>
          <a:blip r:embed="rId3"/>
          <a:stretch>
            <a:fillRect/>
          </a:stretch>
        </p:blipFill>
        <p:spPr>
          <a:xfrm>
            <a:off x="0" y="1580378"/>
            <a:ext cx="9144000" cy="3697244"/>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2C45-6AB8-47F6-A540-6A2C9C63A83E}"/>
              </a:ext>
            </a:extLst>
          </p:cNvPr>
          <p:cNvSpPr>
            <a:spLocks noGrp="1"/>
          </p:cNvSpPr>
          <p:nvPr>
            <p:ph type="title"/>
          </p:nvPr>
        </p:nvSpPr>
        <p:spPr/>
        <p:txBody>
          <a:bodyPr/>
          <a:lstStyle/>
          <a:p>
            <a:r>
              <a:rPr lang="en-CA" dirty="0"/>
              <a:t>Measure Your Lead to Student Ratio</a:t>
            </a:r>
          </a:p>
        </p:txBody>
      </p:sp>
      <p:sp>
        <p:nvSpPr>
          <p:cNvPr id="4" name="Slide Number Placeholder 3">
            <a:extLst>
              <a:ext uri="{FF2B5EF4-FFF2-40B4-BE49-F238E27FC236}">
                <a16:creationId xmlns:a16="http://schemas.microsoft.com/office/drawing/2014/main" id="{E33E68CA-3770-45D8-8A47-82F9EC415B26}"/>
              </a:ext>
            </a:extLst>
          </p:cNvPr>
          <p:cNvSpPr>
            <a:spLocks noGrp="1"/>
          </p:cNvSpPr>
          <p:nvPr>
            <p:ph type="sldNum" idx="12"/>
          </p:nvPr>
        </p:nvSpPr>
        <p:spPr/>
        <p:txBody>
          <a:bodyPr/>
          <a:lstStyle/>
          <a:p>
            <a:pPr marL="0" lvl="0" indent="0" algn="r" rtl="0">
              <a:spcBef>
                <a:spcPts val="0"/>
              </a:spcBef>
              <a:spcAft>
                <a:spcPts val="0"/>
              </a:spcAft>
              <a:buNone/>
            </a:pPr>
            <a:r>
              <a:rPr lang="en-US"/>
              <a:t>www.eaquals.org</a:t>
            </a:r>
            <a:r>
              <a:rPr lang="en-US">
                <a:solidFill>
                  <a:srgbClr val="FFCC00"/>
                </a:solidFill>
              </a:rPr>
              <a:t>  </a:t>
            </a:r>
            <a:fld id="{00000000-1234-1234-1234-123412341234}" type="slidenum">
              <a:rPr lang="en-US" smtClean="0">
                <a:solidFill>
                  <a:schemeClr val="dk2"/>
                </a:solidFill>
              </a:rPr>
              <a:pPr marL="0" lvl="0" indent="0" algn="r" rtl="0">
                <a:spcBef>
                  <a:spcPts val="0"/>
                </a:spcBef>
                <a:spcAft>
                  <a:spcPts val="0"/>
                </a:spcAft>
                <a:buNone/>
              </a:pPr>
              <a:t>156</a:t>
            </a:fld>
            <a:endParaRPr>
              <a:solidFill>
                <a:schemeClr val="dk2"/>
              </a:solidFill>
            </a:endParaRPr>
          </a:p>
        </p:txBody>
      </p:sp>
      <p:pic>
        <p:nvPicPr>
          <p:cNvPr id="5" name="Picture 4">
            <a:extLst>
              <a:ext uri="{FF2B5EF4-FFF2-40B4-BE49-F238E27FC236}">
                <a16:creationId xmlns:a16="http://schemas.microsoft.com/office/drawing/2014/main" id="{D812D86F-AB28-43DD-845C-D83E09A7659A}"/>
              </a:ext>
            </a:extLst>
          </p:cNvPr>
          <p:cNvPicPr>
            <a:picLocks noChangeAspect="1"/>
          </p:cNvPicPr>
          <p:nvPr/>
        </p:nvPicPr>
        <p:blipFill>
          <a:blip r:embed="rId2"/>
          <a:stretch>
            <a:fillRect/>
          </a:stretch>
        </p:blipFill>
        <p:spPr>
          <a:xfrm>
            <a:off x="-1" y="2243021"/>
            <a:ext cx="9120951" cy="2078458"/>
          </a:xfrm>
          <a:prstGeom prst="rect">
            <a:avLst/>
          </a:prstGeom>
        </p:spPr>
      </p:pic>
    </p:spTree>
    <p:extLst>
      <p:ext uri="{BB962C8B-B14F-4D97-AF65-F5344CB8AC3E}">
        <p14:creationId xmlns:p14="http://schemas.microsoft.com/office/powerpoint/2010/main" val="184765643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sp>
        <p:nvSpPr>
          <p:cNvPr id="1759" name="Google Shape;1759;p22"/>
          <p:cNvSpPr txBox="1">
            <a:spLocks noGrp="1"/>
          </p:cNvSpPr>
          <p:nvPr>
            <p:ph type="ctrTitle"/>
          </p:nvPr>
        </p:nvSpPr>
        <p:spPr>
          <a:xfrm>
            <a:off x="457200" y="2247255"/>
            <a:ext cx="8376834" cy="361110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3420"/>
              <a:buFont typeface="Arial"/>
              <a:buNone/>
            </a:pPr>
            <a:r>
              <a:rPr lang="en-US" sz="3078" u="sng">
                <a:solidFill>
                  <a:schemeClr val="hlink"/>
                </a:solidFill>
                <a:hlinkClick r:id="rId3"/>
              </a:rPr>
              <a:t>www.eaquals.org</a:t>
            </a:r>
            <a:r>
              <a:rPr lang="en-US" sz="3078"/>
              <a:t> </a:t>
            </a:r>
            <a:br>
              <a:rPr lang="en-US" sz="3078"/>
            </a:br>
            <a:br>
              <a:rPr lang="en-US" sz="3078"/>
            </a:br>
            <a:r>
              <a:rPr lang="en-US" sz="3078" u="sng">
                <a:solidFill>
                  <a:schemeClr val="hlink"/>
                </a:solidFill>
                <a:hlinkClick r:id="rId4"/>
              </a:rPr>
              <a:t>info@eaquals.org</a:t>
            </a:r>
            <a:r>
              <a:rPr lang="en-US" sz="3078"/>
              <a:t> </a:t>
            </a:r>
            <a:br>
              <a:rPr lang="en-US" sz="3078"/>
            </a:br>
            <a:br>
              <a:rPr lang="en-US" sz="3078"/>
            </a:br>
            <a:r>
              <a:rPr lang="en-US" sz="3078"/>
              <a:t>@Eaquals</a:t>
            </a:r>
            <a:br>
              <a:rPr lang="en-US" sz="3078"/>
            </a:br>
            <a:br>
              <a:rPr lang="en-US" sz="3078"/>
            </a:br>
            <a:r>
              <a:rPr lang="en-US" sz="2916" b="0"/>
              <a:t>#eaquals  #eaqualsmembers  #eaqualsfamily </a:t>
            </a:r>
            <a:br>
              <a:rPr lang="en-US" sz="3078"/>
            </a:br>
            <a:endParaRPr sz="3078"/>
          </a:p>
        </p:txBody>
      </p:sp>
      <p:sp>
        <p:nvSpPr>
          <p:cNvPr id="1760" name="Google Shape;1760;p22"/>
          <p:cNvSpPr txBox="1">
            <a:spLocks noGrp="1"/>
          </p:cNvSpPr>
          <p:nvPr>
            <p:ph type="dt" idx="10"/>
          </p:nvPr>
        </p:nvSpPr>
        <p:spPr>
          <a:xfrm>
            <a:off x="457200" y="6356350"/>
            <a:ext cx="143907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200">
                <a:solidFill>
                  <a:schemeClr val="lt1"/>
                </a:solidFill>
              </a:rPr>
              <a:t>©Eaquals </a:t>
            </a:r>
            <a:endParaRPr sz="12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70c9658d7c_0_868"/>
          <p:cNvSpPr txBox="1">
            <a:spLocks noGrp="1"/>
          </p:cNvSpPr>
          <p:nvPr>
            <p:ph type="title"/>
          </p:nvPr>
        </p:nvSpPr>
        <p:spPr>
          <a:xfrm>
            <a:off x="457200" y="502692"/>
            <a:ext cx="57198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Goals vary based on personas</a:t>
            </a:r>
            <a:endParaRPr/>
          </a:p>
        </p:txBody>
      </p:sp>
      <p:sp>
        <p:nvSpPr>
          <p:cNvPr id="198" name="Google Shape;198;g70c9658d7c_0_868"/>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199" name="Google Shape;199;g70c9658d7c_0_86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16</a:t>
            </a:fld>
            <a:endParaRPr>
              <a:solidFill>
                <a:schemeClr val="dk2"/>
              </a:solidFill>
            </a:endParaRPr>
          </a:p>
        </p:txBody>
      </p:sp>
      <p:pic>
        <p:nvPicPr>
          <p:cNvPr id="200" name="Google Shape;200;g70c9658d7c_0_868"/>
          <p:cNvPicPr preferRelativeResize="0"/>
          <p:nvPr/>
        </p:nvPicPr>
        <p:blipFill rotWithShape="1">
          <a:blip r:embed="rId3">
            <a:alphaModFix/>
          </a:blip>
          <a:srcRect/>
          <a:stretch/>
        </p:blipFill>
        <p:spPr>
          <a:xfrm>
            <a:off x="3550596" y="1710582"/>
            <a:ext cx="5593405" cy="3994840"/>
          </a:xfrm>
          <a:prstGeom prst="rect">
            <a:avLst/>
          </a:prstGeom>
          <a:noFill/>
          <a:ln>
            <a:noFill/>
          </a:ln>
        </p:spPr>
      </p:pic>
      <p:sp>
        <p:nvSpPr>
          <p:cNvPr id="201" name="Google Shape;201;g70c9658d7c_0_868"/>
          <p:cNvSpPr txBox="1"/>
          <p:nvPr/>
        </p:nvSpPr>
        <p:spPr>
          <a:xfrm>
            <a:off x="457200" y="2330045"/>
            <a:ext cx="3127500" cy="23082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Its important to map out the goals that the various users may have.</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2"/>
              </a:buClr>
              <a:buSzPts val="1800"/>
              <a:buFont typeface="Arial"/>
              <a:buNone/>
            </a:pPr>
            <a:endParaRPr sz="18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Google Analytics makes it possible to track and measure many types of goals.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70c9658d7c_0_868"/>
          <p:cNvSpPr txBox="1">
            <a:spLocks noGrp="1"/>
          </p:cNvSpPr>
          <p:nvPr>
            <p:ph type="title"/>
          </p:nvPr>
        </p:nvSpPr>
        <p:spPr>
          <a:xfrm>
            <a:off x="457200" y="502692"/>
            <a:ext cx="57198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dirty="0"/>
              <a:t>Macro vs. Micro Conversions</a:t>
            </a:r>
            <a:endParaRPr dirty="0"/>
          </a:p>
        </p:txBody>
      </p:sp>
      <p:sp>
        <p:nvSpPr>
          <p:cNvPr id="198" name="Google Shape;198;g70c9658d7c_0_868"/>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199" name="Google Shape;199;g70c9658d7c_0_86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17</a:t>
            </a:fld>
            <a:endParaRPr>
              <a:solidFill>
                <a:schemeClr val="dk2"/>
              </a:solidFill>
            </a:endParaRPr>
          </a:p>
        </p:txBody>
      </p:sp>
      <p:sp>
        <p:nvSpPr>
          <p:cNvPr id="201" name="Google Shape;201;g70c9658d7c_0_868"/>
          <p:cNvSpPr txBox="1"/>
          <p:nvPr/>
        </p:nvSpPr>
        <p:spPr>
          <a:xfrm>
            <a:off x="457200" y="2330045"/>
            <a:ext cx="2294878" cy="2308200"/>
          </a:xfrm>
          <a:prstGeom prst="rect">
            <a:avLst/>
          </a:prstGeom>
          <a:noFill/>
          <a:ln>
            <a:noFill/>
          </a:ln>
        </p:spPr>
        <p:txBody>
          <a:bodyPr spcFirstLastPara="1" wrap="square" lIns="91425" tIns="45700" rIns="91425" bIns="45700" anchor="t" anchorCtr="0">
            <a:noAutofit/>
          </a:bodyPr>
          <a:lstStyle/>
          <a:p>
            <a:pPr marL="285750" lvl="0" indent="-285750">
              <a:buClr>
                <a:schemeClr val="dk1"/>
              </a:buClr>
              <a:buSzPts val="1800"/>
              <a:buFont typeface="Arial"/>
              <a:buChar char="•"/>
            </a:pPr>
            <a:r>
              <a:rPr lang="en-US" sz="1800" dirty="0"/>
              <a:t>A </a:t>
            </a:r>
            <a:r>
              <a:rPr lang="en-US" sz="1800" b="1" dirty="0"/>
              <a:t>macro conversion</a:t>
            </a:r>
            <a:r>
              <a:rPr lang="en-US" sz="1800" dirty="0"/>
              <a:t> is anything that fulfils one of your school’s primary objectives.</a:t>
            </a:r>
          </a:p>
          <a:p>
            <a:pPr marL="285750" lvl="0" indent="-285750">
              <a:buClr>
                <a:schemeClr val="dk1"/>
              </a:buClr>
              <a:buSzPts val="1800"/>
              <a:buFont typeface="Arial"/>
              <a:buChar char="•"/>
            </a:pPr>
            <a:endParaRPr sz="1800" b="0" i="0" u="none" strike="noStrike" cap="none" dirty="0">
              <a:solidFill>
                <a:schemeClr val="dk1"/>
              </a:solidFill>
              <a:latin typeface="Arial"/>
              <a:ea typeface="Arial"/>
              <a:cs typeface="Arial"/>
              <a:sym typeface="Arial"/>
            </a:endParaRPr>
          </a:p>
          <a:p>
            <a:pPr marL="285750" lvl="0" indent="-285750">
              <a:buClr>
                <a:schemeClr val="dk1"/>
              </a:buClr>
              <a:buSzPts val="1800"/>
              <a:buFont typeface="Arial"/>
              <a:buChar char="•"/>
            </a:pPr>
            <a:r>
              <a:rPr lang="en-US" sz="1800" b="1" dirty="0"/>
              <a:t>Micro conversions </a:t>
            </a:r>
            <a:r>
              <a:rPr lang="en-US" sz="1800" dirty="0"/>
              <a:t>are actions on a smaller scale that bring them closer to that goal.</a:t>
            </a:r>
            <a:endParaRPr sz="1800" b="0" i="0" u="none" strike="noStrike" cap="none" dirty="0">
              <a:solidFill>
                <a:srgbClr val="000000"/>
              </a:solidFill>
              <a:latin typeface="Arial"/>
              <a:ea typeface="Arial"/>
              <a:cs typeface="Arial"/>
              <a:sym typeface="Arial"/>
            </a:endParaRPr>
          </a:p>
        </p:txBody>
      </p:sp>
      <p:graphicFrame>
        <p:nvGraphicFramePr>
          <p:cNvPr id="7" name="Table 6">
            <a:extLst>
              <a:ext uri="{FF2B5EF4-FFF2-40B4-BE49-F238E27FC236}">
                <a16:creationId xmlns:a16="http://schemas.microsoft.com/office/drawing/2014/main" id="{FFFD598F-D3A2-4D0A-86DA-F47234132F8B}"/>
              </a:ext>
            </a:extLst>
          </p:cNvPr>
          <p:cNvGraphicFramePr>
            <a:graphicFrameLocks noGrp="1"/>
          </p:cNvGraphicFramePr>
          <p:nvPr>
            <p:extLst>
              <p:ext uri="{D42A27DB-BD31-4B8C-83A1-F6EECF244321}">
                <p14:modId xmlns:p14="http://schemas.microsoft.com/office/powerpoint/2010/main" val="760804093"/>
              </p:ext>
            </p:extLst>
          </p:nvPr>
        </p:nvGraphicFramePr>
        <p:xfrm>
          <a:off x="2911876" y="2330045"/>
          <a:ext cx="5973480" cy="3653505"/>
        </p:xfrm>
        <a:graphic>
          <a:graphicData uri="http://schemas.openxmlformats.org/drawingml/2006/table">
            <a:tbl>
              <a:tblPr firstRow="1" bandRow="1">
                <a:tableStyleId>{5C22544A-7EE6-4342-B048-85BDC9FD1C3A}</a:tableStyleId>
              </a:tblPr>
              <a:tblGrid>
                <a:gridCol w="2986740">
                  <a:extLst>
                    <a:ext uri="{9D8B030D-6E8A-4147-A177-3AD203B41FA5}">
                      <a16:colId xmlns:a16="http://schemas.microsoft.com/office/drawing/2014/main" val="20000"/>
                    </a:ext>
                  </a:extLst>
                </a:gridCol>
                <a:gridCol w="2986740">
                  <a:extLst>
                    <a:ext uri="{9D8B030D-6E8A-4147-A177-3AD203B41FA5}">
                      <a16:colId xmlns:a16="http://schemas.microsoft.com/office/drawing/2014/main" val="20001"/>
                    </a:ext>
                  </a:extLst>
                </a:gridCol>
              </a:tblGrid>
              <a:tr h="556882">
                <a:tc>
                  <a:txBody>
                    <a:bodyPr/>
                    <a:lstStyle/>
                    <a:p>
                      <a:pPr algn="ctr"/>
                      <a:r>
                        <a:rPr lang="en-CA" sz="2200" dirty="0"/>
                        <a:t>Macro Conversions</a:t>
                      </a:r>
                      <a:endParaRPr lang="en-US" sz="2200" dirty="0"/>
                    </a:p>
                  </a:txBody>
                  <a:tcPr marL="68580" marR="68580" marT="34290" marB="34290">
                    <a:solidFill>
                      <a:srgbClr val="0070C0"/>
                    </a:solidFill>
                  </a:tcPr>
                </a:tc>
                <a:tc>
                  <a:txBody>
                    <a:bodyPr/>
                    <a:lstStyle/>
                    <a:p>
                      <a:pPr algn="ctr"/>
                      <a:r>
                        <a:rPr lang="en-CA" sz="2100" dirty="0"/>
                        <a:t>Micro Conversions</a:t>
                      </a:r>
                      <a:endParaRPr lang="en-US" sz="2100" dirty="0"/>
                    </a:p>
                  </a:txBody>
                  <a:tcPr marL="68580" marR="68580" marT="34290" marB="34290">
                    <a:solidFill>
                      <a:srgbClr val="0070C0"/>
                    </a:solidFill>
                  </a:tcPr>
                </a:tc>
                <a:extLst>
                  <a:ext uri="{0D108BD9-81ED-4DB2-BD59-A6C34878D82A}">
                    <a16:rowId xmlns:a16="http://schemas.microsoft.com/office/drawing/2014/main" val="10000"/>
                  </a:ext>
                </a:extLst>
              </a:tr>
              <a:tr h="3096623">
                <a:tc>
                  <a:txBody>
                    <a:bodyPr/>
                    <a:lstStyle/>
                    <a:p>
                      <a:pPr marL="0" indent="0" algn="ctr">
                        <a:buFont typeface="Arial" panose="020B0604020202020204" pitchFamily="34" charset="0"/>
                        <a:buNone/>
                      </a:pPr>
                      <a:r>
                        <a:rPr lang="en-CA" sz="2400" b="1" dirty="0"/>
                        <a:t>Online booking</a:t>
                      </a:r>
                    </a:p>
                    <a:p>
                      <a:pPr marL="0" indent="0" algn="ctr">
                        <a:buFont typeface="Arial" panose="020B0604020202020204" pitchFamily="34" charset="0"/>
                        <a:buNone/>
                      </a:pPr>
                      <a:r>
                        <a:rPr lang="en-CA" sz="2400" b="1" dirty="0"/>
                        <a:t>  </a:t>
                      </a:r>
                    </a:p>
                    <a:p>
                      <a:pPr marL="0" indent="0" algn="ctr">
                        <a:buFont typeface="Arial" panose="020B0604020202020204" pitchFamily="34" charset="0"/>
                        <a:buNone/>
                      </a:pPr>
                      <a:r>
                        <a:rPr lang="en-CA" sz="2400" b="1" dirty="0"/>
                        <a:t>Request info form submission</a:t>
                      </a:r>
                    </a:p>
                    <a:p>
                      <a:pPr marL="0" indent="0" algn="ctr">
                        <a:buFont typeface="Arial" panose="020B0604020202020204" pitchFamily="34" charset="0"/>
                        <a:buNone/>
                      </a:pPr>
                      <a:endParaRPr lang="en-CA" sz="2400" b="1" baseline="0" dirty="0"/>
                    </a:p>
                    <a:p>
                      <a:pPr marL="0" indent="0" algn="ctr">
                        <a:buFont typeface="Arial" panose="020B0604020202020204" pitchFamily="34" charset="0"/>
                        <a:buNone/>
                      </a:pPr>
                      <a:r>
                        <a:rPr lang="en-CA" sz="2400" b="1" baseline="0" dirty="0"/>
                        <a:t>Free quote completion </a:t>
                      </a:r>
                    </a:p>
                  </a:txBody>
                  <a:tcPr marL="68580" marR="68580" marT="34290" marB="34290">
                    <a:solidFill>
                      <a:srgbClr val="0070C0"/>
                    </a:solidFill>
                  </a:tcPr>
                </a:tc>
                <a:tc>
                  <a:txBody>
                    <a:bodyPr/>
                    <a:lstStyle/>
                    <a:p>
                      <a:pPr algn="ctr">
                        <a:buFont typeface="Arial" pitchFamily="34" charset="0"/>
                        <a:buNone/>
                      </a:pPr>
                      <a:r>
                        <a:rPr lang="en-CA" sz="1400" dirty="0"/>
                        <a:t> </a:t>
                      </a:r>
                      <a:r>
                        <a:rPr lang="en-CA" sz="2400" b="1" dirty="0"/>
                        <a:t>Brochure download</a:t>
                      </a:r>
                    </a:p>
                    <a:p>
                      <a:pPr algn="ctr">
                        <a:buFont typeface="Arial" pitchFamily="34" charset="0"/>
                        <a:buNone/>
                      </a:pPr>
                      <a:r>
                        <a:rPr lang="en-CA" sz="2400" b="1" dirty="0"/>
                        <a:t> </a:t>
                      </a:r>
                    </a:p>
                    <a:p>
                      <a:pPr algn="ctr">
                        <a:buFont typeface="Arial" pitchFamily="34" charset="0"/>
                        <a:buNone/>
                      </a:pPr>
                      <a:r>
                        <a:rPr lang="en-CA" sz="2400" b="1" dirty="0"/>
                        <a:t>Page view </a:t>
                      </a:r>
                    </a:p>
                    <a:p>
                      <a:pPr algn="ctr">
                        <a:buFont typeface="Arial" pitchFamily="34" charset="0"/>
                        <a:buNone/>
                      </a:pPr>
                      <a:r>
                        <a:rPr lang="en-CA" sz="2400" b="1" dirty="0"/>
                        <a:t> </a:t>
                      </a:r>
                    </a:p>
                    <a:p>
                      <a:pPr algn="ctr">
                        <a:buFont typeface="Arial" pitchFamily="34" charset="0"/>
                        <a:buNone/>
                      </a:pPr>
                      <a:r>
                        <a:rPr lang="en-CA" sz="2400" b="1" dirty="0"/>
                        <a:t>Video view</a:t>
                      </a:r>
                      <a:endParaRPr lang="en-US" sz="2400" b="1" dirty="0"/>
                    </a:p>
                  </a:txBody>
                  <a:tcPr marL="68580" marR="68580" marT="34290" marB="34290">
                    <a:solidFill>
                      <a:srgbClr val="0070C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74162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
          <p:cNvSpPr txBox="1">
            <a:spLocks noGrp="1"/>
          </p:cNvSpPr>
          <p:nvPr>
            <p:ph type="title"/>
          </p:nvPr>
        </p:nvSpPr>
        <p:spPr>
          <a:xfrm>
            <a:off x="457200" y="502692"/>
            <a:ext cx="7066149" cy="116413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1800"/>
              <a:buNone/>
            </a:pPr>
            <a:r>
              <a:rPr lang="en-US"/>
              <a:t>Exercise 1</a:t>
            </a:r>
            <a:endParaRPr/>
          </a:p>
        </p:txBody>
      </p:sp>
      <p:sp>
        <p:nvSpPr>
          <p:cNvPr id="241" name="Google Shape;241;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SzPts val="1000"/>
                <a:buNone/>
              </a:pPr>
              <a:t>18</a:t>
            </a:fld>
            <a:endParaRPr>
              <a:solidFill>
                <a:schemeClr val="dk2"/>
              </a:solidFill>
            </a:endParaRPr>
          </a:p>
        </p:txBody>
      </p:sp>
      <p:sp>
        <p:nvSpPr>
          <p:cNvPr id="242" name="Google Shape;242;p1"/>
          <p:cNvSpPr txBox="1"/>
          <p:nvPr/>
        </p:nvSpPr>
        <p:spPr>
          <a:xfrm>
            <a:off x="497464" y="3596665"/>
            <a:ext cx="7066149" cy="116413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1800"/>
              <a:buFont typeface="Arial"/>
              <a:buNone/>
            </a:pPr>
            <a:r>
              <a:rPr lang="en-US" sz="6600" b="1" i="0" u="none" strike="noStrike" cap="none">
                <a:solidFill>
                  <a:schemeClr val="dk2"/>
                </a:solidFill>
                <a:latin typeface="Arial"/>
                <a:ea typeface="Arial"/>
                <a:cs typeface="Arial"/>
                <a:sym typeface="Arial"/>
              </a:rPr>
              <a:t>Define Google Analytics Goals</a:t>
            </a:r>
            <a:endParaRPr sz="6600" b="1" i="0" u="none" strike="noStrike" cap="none">
              <a:solidFill>
                <a:schemeClr val="dk2"/>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70c9658d7c_0_885"/>
          <p:cNvSpPr txBox="1">
            <a:spLocks noGrp="1"/>
          </p:cNvSpPr>
          <p:nvPr>
            <p:ph type="title"/>
          </p:nvPr>
        </p:nvSpPr>
        <p:spPr>
          <a:xfrm>
            <a:off x="457201" y="502692"/>
            <a:ext cx="58365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Setting up a Request Info Goal</a:t>
            </a:r>
            <a:endParaRPr/>
          </a:p>
        </p:txBody>
      </p:sp>
      <p:sp>
        <p:nvSpPr>
          <p:cNvPr id="217" name="Google Shape;217;g70c9658d7c_0_885"/>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218" name="Google Shape;218;g70c9658d7c_0_88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19</a:t>
            </a:fld>
            <a:endParaRPr>
              <a:solidFill>
                <a:schemeClr val="dk2"/>
              </a:solidFill>
            </a:endParaRPr>
          </a:p>
        </p:txBody>
      </p:sp>
      <p:sp>
        <p:nvSpPr>
          <p:cNvPr id="219" name="Google Shape;219;g70c9658d7c_0_885"/>
          <p:cNvSpPr txBox="1"/>
          <p:nvPr/>
        </p:nvSpPr>
        <p:spPr>
          <a:xfrm>
            <a:off x="381000" y="4191000"/>
            <a:ext cx="8405700" cy="147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The </a:t>
            </a:r>
            <a:r>
              <a:rPr lang="en-US" sz="1800" b="1" i="0" u="none" strike="noStrike" cap="none">
                <a:solidFill>
                  <a:schemeClr val="dk1"/>
                </a:solidFill>
                <a:latin typeface="Arial"/>
                <a:ea typeface="Arial"/>
                <a:cs typeface="Arial"/>
                <a:sym typeface="Arial"/>
              </a:rPr>
              <a:t>request info </a:t>
            </a:r>
            <a:r>
              <a:rPr lang="en-US" sz="1800" b="0" i="0" u="none" strike="noStrike" cap="none">
                <a:solidFill>
                  <a:schemeClr val="dk1"/>
                </a:solidFill>
                <a:latin typeface="Arial"/>
                <a:ea typeface="Arial"/>
                <a:cs typeface="Arial"/>
                <a:sym typeface="Arial"/>
              </a:rPr>
              <a:t>goal is very common on EDU websites. To configure such a goal in Google Analytics, you will need 2 URLs: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AutoNum type="arabicPeriod"/>
            </a:pPr>
            <a:r>
              <a:rPr lang="en-US" sz="1800" b="0" i="0" u="none" strike="noStrike" cap="none">
                <a:solidFill>
                  <a:schemeClr val="dk1"/>
                </a:solidFill>
                <a:latin typeface="Arial"/>
                <a:ea typeface="Arial"/>
                <a:cs typeface="Arial"/>
                <a:sym typeface="Arial"/>
              </a:rPr>
              <a:t>The URL of the Form</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AutoNum type="arabicPeriod"/>
            </a:pPr>
            <a:r>
              <a:rPr lang="en-US" sz="1800" b="0" i="0" u="none" strike="noStrike" cap="none">
                <a:solidFill>
                  <a:schemeClr val="dk1"/>
                </a:solidFill>
                <a:latin typeface="Arial"/>
                <a:ea typeface="Arial"/>
                <a:cs typeface="Arial"/>
                <a:sym typeface="Arial"/>
              </a:rPr>
              <a:t>The URL of the Thank You page users see once they fill out the form</a:t>
            </a:r>
            <a:endParaRPr sz="1400" b="0" i="0" u="none" strike="noStrike" cap="none">
              <a:solidFill>
                <a:srgbClr val="000000"/>
              </a:solidFill>
              <a:latin typeface="Arial"/>
              <a:ea typeface="Arial"/>
              <a:cs typeface="Arial"/>
              <a:sym typeface="Arial"/>
            </a:endParaRPr>
          </a:p>
        </p:txBody>
      </p:sp>
      <p:pic>
        <p:nvPicPr>
          <p:cNvPr id="220" name="Google Shape;220;g70c9658d7c_0_885"/>
          <p:cNvPicPr preferRelativeResize="0"/>
          <p:nvPr/>
        </p:nvPicPr>
        <p:blipFill rotWithShape="1">
          <a:blip r:embed="rId3">
            <a:alphaModFix/>
          </a:blip>
          <a:srcRect/>
          <a:stretch/>
        </p:blipFill>
        <p:spPr>
          <a:xfrm>
            <a:off x="631182" y="1785800"/>
            <a:ext cx="8405813" cy="634815"/>
          </a:xfrm>
          <a:prstGeom prst="rect">
            <a:avLst/>
          </a:prstGeom>
          <a:noFill/>
          <a:ln>
            <a:noFill/>
          </a:ln>
        </p:spPr>
      </p:pic>
      <p:cxnSp>
        <p:nvCxnSpPr>
          <p:cNvPr id="221" name="Google Shape;221;g70c9658d7c_0_885"/>
          <p:cNvCxnSpPr/>
          <p:nvPr/>
        </p:nvCxnSpPr>
        <p:spPr>
          <a:xfrm rot="10800000" flipH="1">
            <a:off x="1600200" y="1981200"/>
            <a:ext cx="5666400" cy="22098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70c9658d7c_0_790"/>
          <p:cNvSpPr txBox="1">
            <a:spLocks noGrp="1"/>
          </p:cNvSpPr>
          <p:nvPr>
            <p:ph type="title"/>
          </p:nvPr>
        </p:nvSpPr>
        <p:spPr>
          <a:xfrm>
            <a:off x="457201" y="1014608"/>
            <a:ext cx="8237400" cy="652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780"/>
              <a:buFont typeface="Arial"/>
              <a:buNone/>
            </a:pPr>
            <a:r>
              <a:rPr lang="en-US" sz="3780"/>
              <a:t>Today’s Presentation</a:t>
            </a:r>
            <a:endParaRPr sz="3420"/>
          </a:p>
        </p:txBody>
      </p:sp>
      <p:sp>
        <p:nvSpPr>
          <p:cNvPr id="75" name="Google Shape;75;g70c9658d7c_0_790"/>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200" b="1"/>
              <a:t>©Eaquals</a:t>
            </a:r>
            <a:r>
              <a:rPr lang="en-US"/>
              <a:t>	</a:t>
            </a:r>
            <a:endParaRPr/>
          </a:p>
        </p:txBody>
      </p:sp>
      <p:sp>
        <p:nvSpPr>
          <p:cNvPr id="76" name="Google Shape;76;g70c9658d7c_0_790"/>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2</a:t>
            </a:fld>
            <a:endParaRPr>
              <a:solidFill>
                <a:schemeClr val="dk2"/>
              </a:solidFill>
            </a:endParaRPr>
          </a:p>
        </p:txBody>
      </p:sp>
      <p:sp>
        <p:nvSpPr>
          <p:cNvPr id="77" name="Google Shape;77;g70c9658d7c_0_790"/>
          <p:cNvSpPr txBox="1"/>
          <p:nvPr/>
        </p:nvSpPr>
        <p:spPr>
          <a:xfrm>
            <a:off x="573088" y="1958070"/>
            <a:ext cx="8339100" cy="4080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800"/>
              <a:buFont typeface="Arial"/>
              <a:buChar char="•"/>
            </a:pPr>
            <a:r>
              <a:rPr lang="en-US" sz="2800" b="1" i="0" u="none" strike="noStrike" cap="none">
                <a:solidFill>
                  <a:schemeClr val="dk1"/>
                </a:solidFill>
                <a:latin typeface="Arial"/>
                <a:ea typeface="Arial"/>
                <a:cs typeface="Arial"/>
                <a:sym typeface="Arial"/>
              </a:rPr>
              <a:t>Navigating the Google Analytics Interface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560"/>
              </a:spcBef>
              <a:spcAft>
                <a:spcPts val="0"/>
              </a:spcAft>
              <a:buClr>
                <a:schemeClr val="dk2"/>
              </a:buClr>
              <a:buSzPts val="2800"/>
              <a:buFont typeface="Arial"/>
              <a:buChar char="•"/>
            </a:pPr>
            <a:r>
              <a:rPr lang="en-US" sz="2800" b="1" i="0" u="none" strike="noStrike" cap="none">
                <a:solidFill>
                  <a:schemeClr val="dk1"/>
                </a:solidFill>
                <a:latin typeface="Arial"/>
                <a:ea typeface="Arial"/>
                <a:cs typeface="Arial"/>
                <a:sym typeface="Arial"/>
              </a:rPr>
              <a:t>Construct an effective measurement plan</a:t>
            </a:r>
            <a:endParaRPr sz="2800" b="1" i="0" u="none" strike="noStrike" cap="none">
              <a:solidFill>
                <a:schemeClr val="dk1"/>
              </a:solidFill>
              <a:latin typeface="Arial"/>
              <a:ea typeface="Arial"/>
              <a:cs typeface="Arial"/>
              <a:sym typeface="Arial"/>
            </a:endParaRPr>
          </a:p>
          <a:p>
            <a:pPr marL="342900" marR="0" lvl="0" indent="-342900" algn="l" rtl="0">
              <a:lnSpc>
                <a:spcPct val="100000"/>
              </a:lnSpc>
              <a:spcBef>
                <a:spcPts val="560"/>
              </a:spcBef>
              <a:spcAft>
                <a:spcPts val="0"/>
              </a:spcAft>
              <a:buClr>
                <a:schemeClr val="dk2"/>
              </a:buClr>
              <a:buSzPts val="2800"/>
              <a:buFont typeface="Arial"/>
              <a:buChar char="•"/>
            </a:pPr>
            <a:r>
              <a:rPr lang="en-US" sz="2800" b="1" i="0" u="none" strike="noStrike" cap="none">
                <a:solidFill>
                  <a:schemeClr val="dk1"/>
                </a:solidFill>
                <a:latin typeface="Arial"/>
                <a:ea typeface="Arial"/>
                <a:cs typeface="Arial"/>
                <a:sym typeface="Arial"/>
              </a:rPr>
              <a:t>Setting up an Account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560"/>
              </a:spcBef>
              <a:spcAft>
                <a:spcPts val="0"/>
              </a:spcAft>
              <a:buClr>
                <a:schemeClr val="dk2"/>
              </a:buClr>
              <a:buSzPts val="2800"/>
              <a:buFont typeface="Arial"/>
              <a:buChar char="•"/>
            </a:pPr>
            <a:r>
              <a:rPr lang="en-US" sz="2800" b="1" i="0" u="none" strike="noStrike" cap="none">
                <a:solidFill>
                  <a:schemeClr val="dk1"/>
                </a:solidFill>
                <a:latin typeface="Arial"/>
                <a:ea typeface="Arial"/>
                <a:cs typeface="Arial"/>
                <a:sym typeface="Arial"/>
              </a:rPr>
              <a:t>Recommended configuration/settings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560"/>
              </a:spcBef>
              <a:spcAft>
                <a:spcPts val="0"/>
              </a:spcAft>
              <a:buClr>
                <a:schemeClr val="dk2"/>
              </a:buClr>
              <a:buSzPts val="2800"/>
              <a:buFont typeface="Arial"/>
              <a:buChar char="•"/>
            </a:pPr>
            <a:r>
              <a:rPr lang="en-US" sz="2800" b="1" i="0" u="none" strike="noStrike" cap="none">
                <a:solidFill>
                  <a:schemeClr val="dk1"/>
                </a:solidFill>
                <a:latin typeface="Arial"/>
                <a:ea typeface="Arial"/>
                <a:cs typeface="Arial"/>
                <a:sym typeface="Arial"/>
              </a:rPr>
              <a:t>Goals and Conversion Tracking</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560"/>
              </a:spcBef>
              <a:spcAft>
                <a:spcPts val="0"/>
              </a:spcAft>
              <a:buClr>
                <a:schemeClr val="dk2"/>
              </a:buClr>
              <a:buSzPts val="2800"/>
              <a:buFont typeface="Arial"/>
              <a:buChar char="•"/>
            </a:pPr>
            <a:r>
              <a:rPr lang="en-US" sz="2800" b="1" i="0" u="none" strike="noStrike" cap="none">
                <a:solidFill>
                  <a:schemeClr val="dk1"/>
                </a:solidFill>
                <a:latin typeface="Arial"/>
                <a:ea typeface="Arial"/>
                <a:cs typeface="Arial"/>
                <a:sym typeface="Arial"/>
              </a:rPr>
              <a:t>Basic Report Sections and Features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560"/>
              </a:spcBef>
              <a:spcAft>
                <a:spcPts val="0"/>
              </a:spcAft>
              <a:buClr>
                <a:schemeClr val="dk2"/>
              </a:buClr>
              <a:buSzPts val="2800"/>
              <a:buFont typeface="Arial"/>
              <a:buChar char="•"/>
            </a:pPr>
            <a:r>
              <a:rPr lang="en-US" sz="2800" b="1" i="0" u="none" strike="noStrike" cap="none">
                <a:solidFill>
                  <a:schemeClr val="dk1"/>
                </a:solidFill>
                <a:latin typeface="Arial"/>
                <a:ea typeface="Arial"/>
                <a:cs typeface="Arial"/>
                <a:sym typeface="Arial"/>
              </a:rPr>
              <a:t>Utilize key digital measurement concepts and terminology</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70c9658d7c_0_894"/>
          <p:cNvSpPr txBox="1">
            <a:spLocks noGrp="1"/>
          </p:cNvSpPr>
          <p:nvPr>
            <p:ph type="title"/>
          </p:nvPr>
        </p:nvSpPr>
        <p:spPr>
          <a:xfrm>
            <a:off x="457201" y="502692"/>
            <a:ext cx="58950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420"/>
              <a:buFont typeface="Arial"/>
              <a:buNone/>
            </a:pPr>
            <a:r>
              <a:rPr lang="en-US" sz="3420"/>
              <a:t>Setting up Website Goals</a:t>
            </a:r>
            <a:br>
              <a:rPr lang="en-US" sz="3420"/>
            </a:br>
            <a:endParaRPr sz="3420"/>
          </a:p>
        </p:txBody>
      </p:sp>
      <p:sp>
        <p:nvSpPr>
          <p:cNvPr id="227" name="Google Shape;227;g70c9658d7c_0_894"/>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228" name="Google Shape;228;g70c9658d7c_0_89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20</a:t>
            </a:fld>
            <a:endParaRPr>
              <a:solidFill>
                <a:schemeClr val="dk2"/>
              </a:solidFill>
            </a:endParaRPr>
          </a:p>
        </p:txBody>
      </p:sp>
      <p:pic>
        <p:nvPicPr>
          <p:cNvPr id="229" name="Google Shape;229;g70c9658d7c_0_894"/>
          <p:cNvPicPr preferRelativeResize="0"/>
          <p:nvPr/>
        </p:nvPicPr>
        <p:blipFill rotWithShape="1">
          <a:blip r:embed="rId3">
            <a:alphaModFix/>
          </a:blip>
          <a:srcRect/>
          <a:stretch/>
        </p:blipFill>
        <p:spPr>
          <a:xfrm>
            <a:off x="457200" y="1556425"/>
            <a:ext cx="5351154" cy="4166255"/>
          </a:xfrm>
          <a:prstGeom prst="rect">
            <a:avLst/>
          </a:prstGeom>
          <a:noFill/>
          <a:ln>
            <a:noFill/>
          </a:ln>
        </p:spPr>
      </p:pic>
      <p:cxnSp>
        <p:nvCxnSpPr>
          <p:cNvPr id="230" name="Google Shape;230;g70c9658d7c_0_894"/>
          <p:cNvCxnSpPr/>
          <p:nvPr/>
        </p:nvCxnSpPr>
        <p:spPr>
          <a:xfrm flipH="1">
            <a:off x="4737357" y="2199329"/>
            <a:ext cx="1965000" cy="4668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231" name="Google Shape;231;g70c9658d7c_0_894"/>
          <p:cNvSpPr txBox="1"/>
          <p:nvPr/>
        </p:nvSpPr>
        <p:spPr>
          <a:xfrm>
            <a:off x="6553200" y="1994713"/>
            <a:ext cx="21336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Thank you page URL</a:t>
            </a:r>
            <a:endParaRPr sz="1400" b="0" i="0" u="none" strike="noStrike" cap="none">
              <a:solidFill>
                <a:srgbClr val="000000"/>
              </a:solidFill>
              <a:latin typeface="Arial"/>
              <a:ea typeface="Arial"/>
              <a:cs typeface="Arial"/>
              <a:sym typeface="Arial"/>
            </a:endParaRPr>
          </a:p>
        </p:txBody>
      </p:sp>
      <p:sp>
        <p:nvSpPr>
          <p:cNvPr id="232" name="Google Shape;232;g70c9658d7c_0_894"/>
          <p:cNvSpPr txBox="1"/>
          <p:nvPr/>
        </p:nvSpPr>
        <p:spPr>
          <a:xfrm>
            <a:off x="6702357" y="2731611"/>
            <a:ext cx="2357400" cy="181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Don’t forget to assign a value to your goals. IN this case, the value can be calculated by dividing the average tuition amount by the average conversion rate of these request info leads becoming students</a:t>
            </a:r>
            <a:endParaRPr sz="1400" b="0" i="0" u="none" strike="noStrike" cap="none">
              <a:solidFill>
                <a:srgbClr val="000000"/>
              </a:solidFill>
              <a:latin typeface="Arial"/>
              <a:ea typeface="Arial"/>
              <a:cs typeface="Arial"/>
              <a:sym typeface="Arial"/>
            </a:endParaRPr>
          </a:p>
        </p:txBody>
      </p:sp>
      <p:cxnSp>
        <p:nvCxnSpPr>
          <p:cNvPr id="233" name="Google Shape;233;g70c9658d7c_0_894"/>
          <p:cNvCxnSpPr/>
          <p:nvPr/>
        </p:nvCxnSpPr>
        <p:spPr>
          <a:xfrm rot="10800000">
            <a:off x="2769211" y="3429000"/>
            <a:ext cx="3670500" cy="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234" name="Google Shape;234;g70c9658d7c_0_894"/>
          <p:cNvSpPr txBox="1"/>
          <p:nvPr/>
        </p:nvSpPr>
        <p:spPr>
          <a:xfrm>
            <a:off x="6702357" y="5472282"/>
            <a:ext cx="21336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Request info from URL</a:t>
            </a:r>
            <a:endParaRPr sz="1400" b="0" i="0" u="none" strike="noStrike" cap="none">
              <a:solidFill>
                <a:srgbClr val="000000"/>
              </a:solidFill>
              <a:latin typeface="Arial"/>
              <a:ea typeface="Arial"/>
              <a:cs typeface="Arial"/>
              <a:sym typeface="Arial"/>
            </a:endParaRPr>
          </a:p>
        </p:txBody>
      </p:sp>
      <p:cxnSp>
        <p:nvCxnSpPr>
          <p:cNvPr id="235" name="Google Shape;235;g70c9658d7c_0_894"/>
          <p:cNvCxnSpPr/>
          <p:nvPr/>
        </p:nvCxnSpPr>
        <p:spPr>
          <a:xfrm rot="10800000">
            <a:off x="4834557" y="5130526"/>
            <a:ext cx="1867800" cy="4707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70c9658d7c_0_907"/>
          <p:cNvSpPr txBox="1">
            <a:spLocks noGrp="1"/>
          </p:cNvSpPr>
          <p:nvPr>
            <p:ph type="title"/>
          </p:nvPr>
        </p:nvSpPr>
        <p:spPr>
          <a:xfrm>
            <a:off x="457200" y="502692"/>
            <a:ext cx="60213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Measurement plan framework</a:t>
            </a:r>
            <a:endParaRPr/>
          </a:p>
        </p:txBody>
      </p:sp>
      <p:sp>
        <p:nvSpPr>
          <p:cNvPr id="248" name="Google Shape;248;g70c9658d7c_0_907"/>
          <p:cNvSpPr txBox="1">
            <a:spLocks noGrp="1"/>
          </p:cNvSpPr>
          <p:nvPr>
            <p:ph type="body" idx="1"/>
          </p:nvPr>
        </p:nvSpPr>
        <p:spPr>
          <a:xfrm>
            <a:off x="457200" y="2046045"/>
            <a:ext cx="7066200" cy="4080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3200"/>
              <a:buChar char="•"/>
            </a:pPr>
            <a:r>
              <a:rPr lang="en-US" u="sng" dirty="0">
                <a:solidFill>
                  <a:schemeClr val="hlink"/>
                </a:solidFill>
                <a:hlinkClick r:id="rId3"/>
              </a:rPr>
              <a:t>https://analytics.google.com/analytics/academy/course/7/unit/1/lesson/5</a:t>
            </a:r>
            <a:endParaRPr dirty="0"/>
          </a:p>
          <a:p>
            <a:pPr marL="342900" lvl="0" indent="-139700" algn="l" rtl="0">
              <a:lnSpc>
                <a:spcPct val="100000"/>
              </a:lnSpc>
              <a:spcBef>
                <a:spcPts val="640"/>
              </a:spcBef>
              <a:spcAft>
                <a:spcPts val="0"/>
              </a:spcAft>
              <a:buSzPts val="3200"/>
              <a:buNone/>
            </a:pPr>
            <a:endParaRPr dirty="0"/>
          </a:p>
          <a:p>
            <a:pPr marL="342900" lvl="0" indent="-342900" algn="l" rtl="0">
              <a:lnSpc>
                <a:spcPct val="100000"/>
              </a:lnSpc>
              <a:spcBef>
                <a:spcPts val="640"/>
              </a:spcBef>
              <a:spcAft>
                <a:spcPts val="0"/>
              </a:spcAft>
              <a:buSzPts val="3200"/>
              <a:buChar char="•"/>
            </a:pPr>
            <a:r>
              <a:rPr lang="en-US" dirty="0"/>
              <a:t>Run video until 3 minutes 35 seconds</a:t>
            </a:r>
            <a:endParaRPr dirty="0"/>
          </a:p>
          <a:p>
            <a:pPr marL="342900" lvl="0" indent="-139700" algn="l" rtl="0">
              <a:lnSpc>
                <a:spcPct val="100000"/>
              </a:lnSpc>
              <a:spcBef>
                <a:spcPts val="640"/>
              </a:spcBef>
              <a:spcAft>
                <a:spcPts val="0"/>
              </a:spcAft>
              <a:buSzPts val="3200"/>
              <a:buNone/>
            </a:pPr>
            <a:endParaRPr dirty="0"/>
          </a:p>
        </p:txBody>
      </p:sp>
      <p:sp>
        <p:nvSpPr>
          <p:cNvPr id="249" name="Google Shape;249;g70c9658d7c_0_907"/>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250" name="Google Shape;250;g70c9658d7c_0_90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21</a:t>
            </a:fld>
            <a:endParaRPr>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70c9658d7c_0_914"/>
          <p:cNvSpPr txBox="1">
            <a:spLocks noGrp="1"/>
          </p:cNvSpPr>
          <p:nvPr>
            <p:ph type="title"/>
          </p:nvPr>
        </p:nvSpPr>
        <p:spPr>
          <a:xfrm>
            <a:off x="457201" y="502692"/>
            <a:ext cx="63618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Language school GA measurement plan</a:t>
            </a:r>
            <a:endParaRPr/>
          </a:p>
        </p:txBody>
      </p:sp>
      <p:sp>
        <p:nvSpPr>
          <p:cNvPr id="256" name="Google Shape;256;g70c9658d7c_0_914"/>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257" name="Google Shape;257;g70c9658d7c_0_9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22</a:t>
            </a:fld>
            <a:endParaRPr>
              <a:solidFill>
                <a:schemeClr val="dk2"/>
              </a:solidFill>
            </a:endParaRPr>
          </a:p>
        </p:txBody>
      </p:sp>
      <p:pic>
        <p:nvPicPr>
          <p:cNvPr id="6" name="Picture 5" descr="updated measurement plan.png"/>
          <p:cNvPicPr>
            <a:picLocks noChangeAspect="1"/>
          </p:cNvPicPr>
          <p:nvPr/>
        </p:nvPicPr>
        <p:blipFill>
          <a:blip r:embed="rId3"/>
          <a:stretch>
            <a:fillRect/>
          </a:stretch>
        </p:blipFill>
        <p:spPr>
          <a:xfrm>
            <a:off x="1331343" y="1595707"/>
            <a:ext cx="6266600" cy="482234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70c9658d7c_0_1211"/>
          <p:cNvSpPr txBox="1">
            <a:spLocks noGrp="1"/>
          </p:cNvSpPr>
          <p:nvPr>
            <p:ph type="title"/>
          </p:nvPr>
        </p:nvSpPr>
        <p:spPr>
          <a:xfrm>
            <a:off x="457200" y="502692"/>
            <a:ext cx="7066149" cy="116413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Exercise 2</a:t>
            </a:r>
            <a:endParaRPr/>
          </a:p>
        </p:txBody>
      </p:sp>
      <p:sp>
        <p:nvSpPr>
          <p:cNvPr id="264" name="Google Shape;264;g70c9658d7c_0_1211"/>
          <p:cNvSpPr txBox="1">
            <a:spLocks noGrp="1"/>
          </p:cNvSpPr>
          <p:nvPr>
            <p:ph type="dt" idx="10"/>
          </p:nvPr>
        </p:nvSpPr>
        <p:spPr>
          <a:xfrm>
            <a:off x="457200" y="6356350"/>
            <a:ext cx="143907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265" name="Google Shape;265;g70c9658d7c_0_12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SzPts val="1000"/>
                <a:buNone/>
              </a:pPr>
              <a:t>23</a:t>
            </a:fld>
            <a:endParaRPr>
              <a:solidFill>
                <a:schemeClr val="dk2"/>
              </a:solidFill>
            </a:endParaRPr>
          </a:p>
        </p:txBody>
      </p:sp>
      <p:sp>
        <p:nvSpPr>
          <p:cNvPr id="266" name="Google Shape;266;g70c9658d7c_0_1211"/>
          <p:cNvSpPr txBox="1"/>
          <p:nvPr/>
        </p:nvSpPr>
        <p:spPr>
          <a:xfrm>
            <a:off x="635480" y="4019339"/>
            <a:ext cx="7066149" cy="116413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1800"/>
              <a:buFont typeface="Arial"/>
              <a:buNone/>
            </a:pPr>
            <a:r>
              <a:rPr lang="en-US" sz="6600" b="1" i="0" u="none" strike="noStrike" cap="none">
                <a:solidFill>
                  <a:schemeClr val="dk2"/>
                </a:solidFill>
                <a:latin typeface="Arial"/>
                <a:ea typeface="Arial"/>
                <a:cs typeface="Arial"/>
                <a:sym typeface="Arial"/>
              </a:rPr>
              <a:t>Create a GA Measurement Plan</a:t>
            </a:r>
            <a:endParaRPr sz="6600" b="1" i="0" u="none" strike="noStrike" cap="none">
              <a:solidFill>
                <a:schemeClr val="dk2"/>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70c9658d7c_0_921"/>
          <p:cNvSpPr txBox="1">
            <a:spLocks noGrp="1"/>
          </p:cNvSpPr>
          <p:nvPr>
            <p:ph type="title"/>
          </p:nvPr>
        </p:nvSpPr>
        <p:spPr>
          <a:xfrm>
            <a:off x="457201" y="502692"/>
            <a:ext cx="65079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Use Dashboards to </a:t>
            </a:r>
            <a:br>
              <a:rPr lang="en-US"/>
            </a:br>
            <a:r>
              <a:rPr lang="en-US"/>
              <a:t>report on your plan</a:t>
            </a:r>
            <a:endParaRPr/>
          </a:p>
        </p:txBody>
      </p:sp>
      <p:sp>
        <p:nvSpPr>
          <p:cNvPr id="272" name="Google Shape;272;g70c9658d7c_0_921"/>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273" name="Google Shape;273;g70c9658d7c_0_9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24</a:t>
            </a:fld>
            <a:endParaRPr>
              <a:solidFill>
                <a:schemeClr val="dk2"/>
              </a:solidFill>
            </a:endParaRPr>
          </a:p>
        </p:txBody>
      </p:sp>
      <p:pic>
        <p:nvPicPr>
          <p:cNvPr id="274" name="Google Shape;274;g70c9658d7c_0_921" descr="C:\Users\gg\AppData\Local\Temp\SNAGHTML2740963b.PNG"/>
          <p:cNvPicPr preferRelativeResize="0"/>
          <p:nvPr/>
        </p:nvPicPr>
        <p:blipFill rotWithShape="1">
          <a:blip r:embed="rId3">
            <a:alphaModFix/>
          </a:blip>
          <a:srcRect/>
          <a:stretch/>
        </p:blipFill>
        <p:spPr>
          <a:xfrm>
            <a:off x="2430672" y="1853840"/>
            <a:ext cx="3721100" cy="440213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70c9658d7c_0_928"/>
          <p:cNvSpPr txBox="1">
            <a:spLocks noGrp="1"/>
          </p:cNvSpPr>
          <p:nvPr>
            <p:ph type="title"/>
          </p:nvPr>
        </p:nvSpPr>
        <p:spPr>
          <a:xfrm>
            <a:off x="457200" y="140400"/>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Non Agent Dashboard</a:t>
            </a:r>
            <a:endParaRPr/>
          </a:p>
        </p:txBody>
      </p:sp>
      <p:sp>
        <p:nvSpPr>
          <p:cNvPr id="280" name="Google Shape;280;g70c9658d7c_0_928"/>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281" name="Google Shape;281;g70c9658d7c_0_92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25</a:t>
            </a:fld>
            <a:endParaRPr>
              <a:solidFill>
                <a:schemeClr val="dk2"/>
              </a:solidFill>
            </a:endParaRPr>
          </a:p>
        </p:txBody>
      </p:sp>
      <p:pic>
        <p:nvPicPr>
          <p:cNvPr id="282" name="Google Shape;282;g70c9658d7c_0_928" descr="C:\Users\gg\AppData\Local\Temp\SNAGHTML273f55cc.PNG"/>
          <p:cNvPicPr preferRelativeResize="0"/>
          <p:nvPr/>
        </p:nvPicPr>
        <p:blipFill rotWithShape="1">
          <a:blip r:embed="rId3">
            <a:alphaModFix/>
          </a:blip>
          <a:srcRect/>
          <a:stretch/>
        </p:blipFill>
        <p:spPr>
          <a:xfrm>
            <a:off x="457200" y="1773879"/>
            <a:ext cx="8366126" cy="4244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70c9658d7c_0_935"/>
          <p:cNvSpPr txBox="1">
            <a:spLocks noGrp="1"/>
          </p:cNvSpPr>
          <p:nvPr>
            <p:ph type="title"/>
          </p:nvPr>
        </p:nvSpPr>
        <p:spPr>
          <a:xfrm>
            <a:off x="457200" y="131774"/>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Agent Dashboard</a:t>
            </a:r>
            <a:endParaRPr/>
          </a:p>
        </p:txBody>
      </p:sp>
      <p:sp>
        <p:nvSpPr>
          <p:cNvPr id="288" name="Google Shape;288;g70c9658d7c_0_935"/>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289" name="Google Shape;289;g70c9658d7c_0_9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26</a:t>
            </a:fld>
            <a:endParaRPr>
              <a:solidFill>
                <a:schemeClr val="dk2"/>
              </a:solidFill>
            </a:endParaRPr>
          </a:p>
        </p:txBody>
      </p:sp>
      <p:pic>
        <p:nvPicPr>
          <p:cNvPr id="290" name="Google Shape;290;g70c9658d7c_0_935" descr="C:\Users\gg\AppData\Local\Temp\SNAGHTML274331c6.PNG"/>
          <p:cNvPicPr preferRelativeResize="0"/>
          <p:nvPr/>
        </p:nvPicPr>
        <p:blipFill rotWithShape="1">
          <a:blip r:embed="rId3">
            <a:alphaModFix/>
          </a:blip>
          <a:srcRect/>
          <a:stretch/>
        </p:blipFill>
        <p:spPr>
          <a:xfrm>
            <a:off x="457200" y="1603592"/>
            <a:ext cx="8458200" cy="4562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70c9658d7c_0_942"/>
          <p:cNvSpPr txBox="1">
            <a:spLocks noGrp="1"/>
          </p:cNvSpPr>
          <p:nvPr>
            <p:ph type="title"/>
          </p:nvPr>
        </p:nvSpPr>
        <p:spPr>
          <a:xfrm>
            <a:off x="457201" y="364676"/>
            <a:ext cx="58545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Month over Month Website Goals</a:t>
            </a:r>
            <a:endParaRPr/>
          </a:p>
        </p:txBody>
      </p:sp>
      <p:sp>
        <p:nvSpPr>
          <p:cNvPr id="296" name="Google Shape;296;g70c9658d7c_0_942"/>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297" name="Google Shape;297;g70c9658d7c_0_94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27</a:t>
            </a:fld>
            <a:endParaRPr>
              <a:solidFill>
                <a:schemeClr val="dk2"/>
              </a:solidFill>
            </a:endParaRPr>
          </a:p>
        </p:txBody>
      </p:sp>
      <p:pic>
        <p:nvPicPr>
          <p:cNvPr id="298" name="Google Shape;298;g70c9658d7c_0_942"/>
          <p:cNvPicPr preferRelativeResize="0"/>
          <p:nvPr/>
        </p:nvPicPr>
        <p:blipFill rotWithShape="1">
          <a:blip r:embed="rId3">
            <a:alphaModFix/>
          </a:blip>
          <a:srcRect/>
          <a:stretch/>
        </p:blipFill>
        <p:spPr>
          <a:xfrm>
            <a:off x="473927" y="1666822"/>
            <a:ext cx="8196147" cy="378366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g70c9658d7c_0_949"/>
          <p:cNvPicPr preferRelativeResize="0"/>
          <p:nvPr/>
        </p:nvPicPr>
        <p:blipFill rotWithShape="1">
          <a:blip r:embed="rId3">
            <a:alphaModFix/>
          </a:blip>
          <a:srcRect/>
          <a:stretch/>
        </p:blipFill>
        <p:spPr>
          <a:xfrm>
            <a:off x="301804" y="2089712"/>
            <a:ext cx="8460672" cy="2653574"/>
          </a:xfrm>
          <a:prstGeom prst="rect">
            <a:avLst/>
          </a:prstGeom>
          <a:noFill/>
          <a:ln>
            <a:noFill/>
          </a:ln>
        </p:spPr>
      </p:pic>
      <p:sp>
        <p:nvSpPr>
          <p:cNvPr id="304" name="Google Shape;304;g70c9658d7c_0_949"/>
          <p:cNvSpPr txBox="1">
            <a:spLocks noGrp="1"/>
          </p:cNvSpPr>
          <p:nvPr>
            <p:ph type="title"/>
          </p:nvPr>
        </p:nvSpPr>
        <p:spPr>
          <a:xfrm>
            <a:off x="457200" y="502692"/>
            <a:ext cx="57876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The Google Analytics Reporting Interface</a:t>
            </a:r>
            <a:endParaRPr/>
          </a:p>
        </p:txBody>
      </p:sp>
      <p:sp>
        <p:nvSpPr>
          <p:cNvPr id="305" name="Google Shape;305;g70c9658d7c_0_949"/>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306" name="Google Shape;306;g70c9658d7c_0_9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28</a:t>
            </a:fld>
            <a:endParaRPr>
              <a:solidFill>
                <a:schemeClr val="dk2"/>
              </a:solidFill>
            </a:endParaRPr>
          </a:p>
        </p:txBody>
      </p:sp>
      <p:sp>
        <p:nvSpPr>
          <p:cNvPr id="307" name="Google Shape;307;g70c9658d7c_0_949"/>
          <p:cNvSpPr txBox="1"/>
          <p:nvPr/>
        </p:nvSpPr>
        <p:spPr>
          <a:xfrm>
            <a:off x="5186889" y="4717795"/>
            <a:ext cx="3646500" cy="646200"/>
          </a:xfrm>
          <a:prstGeom prst="rect">
            <a:avLst/>
          </a:prstGeom>
          <a:solidFill>
            <a:schemeClr val="lt1"/>
          </a:solidFill>
          <a:ln w="28575" cap="flat" cmpd="sng">
            <a:solidFill>
              <a:srgbClr val="92D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Choose your date range. By default last 30 day are selected. Month over month and year over year comparisons are available as well</a:t>
            </a:r>
            <a:endParaRPr sz="1400" b="0" i="0" u="none" strike="noStrike" cap="none">
              <a:solidFill>
                <a:srgbClr val="000000"/>
              </a:solidFill>
              <a:latin typeface="Arial"/>
              <a:ea typeface="Arial"/>
              <a:cs typeface="Arial"/>
              <a:sym typeface="Arial"/>
            </a:endParaRPr>
          </a:p>
        </p:txBody>
      </p:sp>
      <p:sp>
        <p:nvSpPr>
          <p:cNvPr id="308" name="Google Shape;308;g70c9658d7c_0_949"/>
          <p:cNvSpPr txBox="1"/>
          <p:nvPr/>
        </p:nvSpPr>
        <p:spPr>
          <a:xfrm>
            <a:off x="457200" y="5156319"/>
            <a:ext cx="2289600" cy="461700"/>
          </a:xfrm>
          <a:prstGeom prst="rect">
            <a:avLst/>
          </a:prstGeom>
          <a:solidFill>
            <a:schemeClr val="lt1"/>
          </a:solidFill>
          <a:ln w="28575" cap="flat" cmpd="sng">
            <a:solidFill>
              <a:srgbClr val="92D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You can access the main reports from this left navigation</a:t>
            </a:r>
            <a:endParaRPr sz="1400" b="0" i="0" u="none" strike="noStrike" cap="none">
              <a:solidFill>
                <a:srgbClr val="000000"/>
              </a:solidFill>
              <a:latin typeface="Arial"/>
              <a:ea typeface="Arial"/>
              <a:cs typeface="Arial"/>
              <a:sym typeface="Arial"/>
            </a:endParaRPr>
          </a:p>
        </p:txBody>
      </p:sp>
      <p:sp>
        <p:nvSpPr>
          <p:cNvPr id="309" name="Google Shape;309;g70c9658d7c_0_949"/>
          <p:cNvSpPr txBox="1"/>
          <p:nvPr/>
        </p:nvSpPr>
        <p:spPr>
          <a:xfrm>
            <a:off x="963613" y="5787015"/>
            <a:ext cx="71865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Other cool features are available: exporting, email scheduling, etc. </a:t>
            </a:r>
            <a:endParaRPr sz="1400" b="0" i="0" u="none" strike="noStrike" cap="none">
              <a:solidFill>
                <a:srgbClr val="000000"/>
              </a:solidFill>
              <a:latin typeface="Arial"/>
              <a:ea typeface="Arial"/>
              <a:cs typeface="Arial"/>
              <a:sym typeface="Arial"/>
            </a:endParaRPr>
          </a:p>
        </p:txBody>
      </p:sp>
      <p:cxnSp>
        <p:nvCxnSpPr>
          <p:cNvPr id="310" name="Google Shape;310;g70c9658d7c_0_949"/>
          <p:cNvCxnSpPr/>
          <p:nvPr/>
        </p:nvCxnSpPr>
        <p:spPr>
          <a:xfrm rot="10800000" flipH="1">
            <a:off x="3365150" y="2710548"/>
            <a:ext cx="3921000" cy="30576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11" name="Google Shape;311;g70c9658d7c_0_949"/>
          <p:cNvCxnSpPr/>
          <p:nvPr/>
        </p:nvCxnSpPr>
        <p:spPr>
          <a:xfrm rot="10800000">
            <a:off x="963613" y="4355658"/>
            <a:ext cx="0" cy="7341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12" name="Google Shape;312;g70c9658d7c_0_949"/>
          <p:cNvCxnSpPr/>
          <p:nvPr/>
        </p:nvCxnSpPr>
        <p:spPr>
          <a:xfrm rot="10800000" flipH="1">
            <a:off x="6559685" y="3034895"/>
            <a:ext cx="942900" cy="15192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g70c9658d7c_0_962"/>
          <p:cNvPicPr preferRelativeResize="0"/>
          <p:nvPr/>
        </p:nvPicPr>
        <p:blipFill rotWithShape="1">
          <a:blip r:embed="rId3">
            <a:alphaModFix/>
          </a:blip>
          <a:srcRect/>
          <a:stretch/>
        </p:blipFill>
        <p:spPr>
          <a:xfrm>
            <a:off x="457200" y="1666822"/>
            <a:ext cx="8153399" cy="3924948"/>
          </a:xfrm>
          <a:prstGeom prst="rect">
            <a:avLst/>
          </a:prstGeom>
          <a:noFill/>
          <a:ln>
            <a:noFill/>
          </a:ln>
        </p:spPr>
      </p:pic>
      <p:sp>
        <p:nvSpPr>
          <p:cNvPr id="318" name="Google Shape;318;g70c9658d7c_0_962"/>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The Overview Report: </a:t>
            </a:r>
            <a:br>
              <a:rPr lang="en-US"/>
            </a:br>
            <a:r>
              <a:rPr lang="en-US"/>
              <a:t>where it all begins!</a:t>
            </a:r>
            <a:endParaRPr/>
          </a:p>
        </p:txBody>
      </p:sp>
      <p:sp>
        <p:nvSpPr>
          <p:cNvPr id="319" name="Google Shape;319;g70c9658d7c_0_962"/>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320" name="Google Shape;320;g70c9658d7c_0_96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29</a:t>
            </a:fld>
            <a:endParaRPr>
              <a:solidFill>
                <a:schemeClr val="dk2"/>
              </a:solidFill>
            </a:endParaRPr>
          </a:p>
        </p:txBody>
      </p:sp>
      <p:sp>
        <p:nvSpPr>
          <p:cNvPr id="321" name="Google Shape;321;g70c9658d7c_0_962"/>
          <p:cNvSpPr txBox="1"/>
          <p:nvPr/>
        </p:nvSpPr>
        <p:spPr>
          <a:xfrm>
            <a:off x="457200" y="5691188"/>
            <a:ext cx="81534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The </a:t>
            </a:r>
            <a:r>
              <a:rPr lang="en-US" sz="1800" b="1" i="0" u="none" strike="noStrike" cap="none">
                <a:solidFill>
                  <a:schemeClr val="dk1"/>
                </a:solidFill>
                <a:latin typeface="Arial"/>
                <a:ea typeface="Arial"/>
                <a:cs typeface="Arial"/>
                <a:sym typeface="Arial"/>
              </a:rPr>
              <a:t>Overview</a:t>
            </a:r>
            <a:r>
              <a:rPr lang="en-US" sz="1800" b="0" i="0" u="none" strike="noStrike" cap="none">
                <a:solidFill>
                  <a:schemeClr val="dk1"/>
                </a:solidFill>
                <a:latin typeface="Arial"/>
                <a:ea typeface="Arial"/>
                <a:cs typeface="Arial"/>
                <a:sym typeface="Arial"/>
              </a:rPr>
              <a:t> report under Audience, is the report you land on once you begin your Google Analytics journey.</a:t>
            </a:r>
            <a:endParaRPr sz="1400" b="0" i="0" u="none" strike="noStrike" cap="none">
              <a:solidFill>
                <a:srgbClr val="000000"/>
              </a:solidFill>
              <a:latin typeface="Arial"/>
              <a:ea typeface="Arial"/>
              <a:cs typeface="Arial"/>
              <a:sym typeface="Arial"/>
            </a:endParaRPr>
          </a:p>
        </p:txBody>
      </p:sp>
      <p:cxnSp>
        <p:nvCxnSpPr>
          <p:cNvPr id="322" name="Google Shape;322;g70c9658d7c_0_962"/>
          <p:cNvCxnSpPr/>
          <p:nvPr/>
        </p:nvCxnSpPr>
        <p:spPr>
          <a:xfrm rot="10800000">
            <a:off x="1089600" y="3200288"/>
            <a:ext cx="663000" cy="24909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g744b162090_0_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3</a:t>
            </a:fld>
            <a:endParaRPr>
              <a:solidFill>
                <a:schemeClr val="dk2"/>
              </a:solidFill>
            </a:endParaRPr>
          </a:p>
        </p:txBody>
      </p:sp>
      <p:pic>
        <p:nvPicPr>
          <p:cNvPr id="84" name="Google Shape;84;g744b162090_0_9"/>
          <p:cNvPicPr preferRelativeResize="0"/>
          <p:nvPr/>
        </p:nvPicPr>
        <p:blipFill rotWithShape="1">
          <a:blip r:embed="rId3">
            <a:alphaModFix/>
          </a:blip>
          <a:srcRect/>
          <a:stretch/>
        </p:blipFill>
        <p:spPr>
          <a:xfrm>
            <a:off x="-331337" y="1955225"/>
            <a:ext cx="9806675" cy="31561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70c9658d7c_0_971"/>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The Location Report</a:t>
            </a:r>
            <a:br>
              <a:rPr lang="en-US"/>
            </a:br>
            <a:endParaRPr/>
          </a:p>
        </p:txBody>
      </p:sp>
      <p:sp>
        <p:nvSpPr>
          <p:cNvPr id="329" name="Google Shape;329;g70c9658d7c_0_971"/>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330" name="Google Shape;330;g70c9658d7c_0_97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30</a:t>
            </a:fld>
            <a:endParaRPr>
              <a:solidFill>
                <a:schemeClr val="dk2"/>
              </a:solidFill>
            </a:endParaRPr>
          </a:p>
        </p:txBody>
      </p:sp>
      <p:pic>
        <p:nvPicPr>
          <p:cNvPr id="331" name="Google Shape;331;g70c9658d7c_0_971"/>
          <p:cNvPicPr preferRelativeResize="0"/>
          <p:nvPr/>
        </p:nvPicPr>
        <p:blipFill rotWithShape="1">
          <a:blip r:embed="rId3">
            <a:alphaModFix/>
          </a:blip>
          <a:srcRect/>
          <a:stretch/>
        </p:blipFill>
        <p:spPr>
          <a:xfrm>
            <a:off x="211888" y="1542573"/>
            <a:ext cx="8720224" cy="3772854"/>
          </a:xfrm>
          <a:prstGeom prst="rect">
            <a:avLst/>
          </a:prstGeom>
          <a:noFill/>
          <a:ln>
            <a:noFill/>
          </a:ln>
        </p:spPr>
      </p:pic>
      <p:sp>
        <p:nvSpPr>
          <p:cNvPr id="332" name="Google Shape;332;g70c9658d7c_0_971"/>
          <p:cNvSpPr txBox="1"/>
          <p:nvPr/>
        </p:nvSpPr>
        <p:spPr>
          <a:xfrm>
            <a:off x="481013" y="5530850"/>
            <a:ext cx="83058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The </a:t>
            </a:r>
            <a:r>
              <a:rPr lang="en-US" sz="1800" b="1" i="0" u="none" strike="noStrike" cap="none">
                <a:solidFill>
                  <a:schemeClr val="dk1"/>
                </a:solidFill>
                <a:latin typeface="Arial"/>
                <a:ea typeface="Arial"/>
                <a:cs typeface="Arial"/>
                <a:sym typeface="Arial"/>
              </a:rPr>
              <a:t>Location</a:t>
            </a:r>
            <a:r>
              <a:rPr lang="en-US" sz="1800" b="0" i="0" u="none" strike="noStrike" cap="none">
                <a:solidFill>
                  <a:schemeClr val="dk1"/>
                </a:solidFill>
                <a:latin typeface="Arial"/>
                <a:ea typeface="Arial"/>
                <a:cs typeface="Arial"/>
                <a:sym typeface="Arial"/>
              </a:rPr>
              <a:t> report under Audience can tell you where your traffic is coming from: countries, states, cities, etc.</a:t>
            </a:r>
            <a:endParaRPr sz="1400" b="0" i="0" u="none" strike="noStrike" cap="none">
              <a:solidFill>
                <a:srgbClr val="000000"/>
              </a:solidFill>
              <a:latin typeface="Arial"/>
              <a:ea typeface="Arial"/>
              <a:cs typeface="Arial"/>
              <a:sym typeface="Arial"/>
            </a:endParaRPr>
          </a:p>
        </p:txBody>
      </p:sp>
      <p:cxnSp>
        <p:nvCxnSpPr>
          <p:cNvPr id="333" name="Google Shape;333;g70c9658d7c_0_971"/>
          <p:cNvCxnSpPr/>
          <p:nvPr/>
        </p:nvCxnSpPr>
        <p:spPr>
          <a:xfrm rot="10800000">
            <a:off x="1066704" y="4164914"/>
            <a:ext cx="411900" cy="13299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70c9658d7c_0_981"/>
          <p:cNvSpPr txBox="1">
            <a:spLocks noGrp="1"/>
          </p:cNvSpPr>
          <p:nvPr>
            <p:ph type="title"/>
          </p:nvPr>
        </p:nvSpPr>
        <p:spPr>
          <a:xfrm>
            <a:off x="457201" y="502692"/>
            <a:ext cx="58851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The Mobile Overview Report</a:t>
            </a:r>
            <a:endParaRPr/>
          </a:p>
        </p:txBody>
      </p:sp>
      <p:sp>
        <p:nvSpPr>
          <p:cNvPr id="340" name="Google Shape;340;g70c9658d7c_0_981"/>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341" name="Google Shape;341;g70c9658d7c_0_98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31</a:t>
            </a:fld>
            <a:endParaRPr>
              <a:solidFill>
                <a:schemeClr val="dk2"/>
              </a:solidFill>
            </a:endParaRPr>
          </a:p>
        </p:txBody>
      </p:sp>
      <p:pic>
        <p:nvPicPr>
          <p:cNvPr id="342" name="Google Shape;342;g70c9658d7c_0_981"/>
          <p:cNvPicPr preferRelativeResize="0"/>
          <p:nvPr/>
        </p:nvPicPr>
        <p:blipFill rotWithShape="1">
          <a:blip r:embed="rId3">
            <a:alphaModFix/>
          </a:blip>
          <a:srcRect/>
          <a:stretch/>
        </p:blipFill>
        <p:spPr>
          <a:xfrm>
            <a:off x="209469" y="1639492"/>
            <a:ext cx="8725059" cy="3332795"/>
          </a:xfrm>
          <a:prstGeom prst="rect">
            <a:avLst/>
          </a:prstGeom>
          <a:noFill/>
          <a:ln>
            <a:noFill/>
          </a:ln>
        </p:spPr>
      </p:pic>
      <p:sp>
        <p:nvSpPr>
          <p:cNvPr id="343" name="Google Shape;343;g70c9658d7c_0_981"/>
          <p:cNvSpPr txBox="1"/>
          <p:nvPr/>
        </p:nvSpPr>
        <p:spPr>
          <a:xfrm>
            <a:off x="481013" y="5618401"/>
            <a:ext cx="83058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The </a:t>
            </a:r>
            <a:r>
              <a:rPr lang="en-US" sz="1800" b="1" i="0" u="none" strike="noStrike" cap="none">
                <a:solidFill>
                  <a:schemeClr val="dk1"/>
                </a:solidFill>
                <a:latin typeface="Arial"/>
                <a:ea typeface="Arial"/>
                <a:cs typeface="Arial"/>
                <a:sym typeface="Arial"/>
              </a:rPr>
              <a:t>Mobile</a:t>
            </a:r>
            <a:r>
              <a:rPr lang="en-US" sz="1800" b="0" i="0" u="none" strike="noStrike" cap="none">
                <a:solidFill>
                  <a:schemeClr val="dk1"/>
                </a:solidFill>
                <a:latin typeface="Arial"/>
                <a:ea typeface="Arial"/>
                <a:cs typeface="Arial"/>
                <a:sym typeface="Arial"/>
              </a:rPr>
              <a:t> Overview report under Audience, can tell you more about the types of devices which are accessing your site.</a:t>
            </a:r>
            <a:endParaRPr sz="1400" b="0" i="0" u="none" strike="noStrike" cap="none">
              <a:solidFill>
                <a:srgbClr val="000000"/>
              </a:solidFill>
              <a:latin typeface="Arial"/>
              <a:ea typeface="Arial"/>
              <a:cs typeface="Arial"/>
              <a:sym typeface="Arial"/>
            </a:endParaRPr>
          </a:p>
        </p:txBody>
      </p:sp>
      <p:cxnSp>
        <p:nvCxnSpPr>
          <p:cNvPr id="344" name="Google Shape;344;g70c9658d7c_0_981"/>
          <p:cNvCxnSpPr/>
          <p:nvPr/>
        </p:nvCxnSpPr>
        <p:spPr>
          <a:xfrm rot="10800000">
            <a:off x="1274400" y="4885801"/>
            <a:ext cx="402000" cy="7326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70c9658d7c_0_1000"/>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350" name="Google Shape;350;g70c9658d7c_0_100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32</a:t>
            </a:fld>
            <a:endParaRPr>
              <a:solidFill>
                <a:schemeClr val="dk2"/>
              </a:solidFill>
            </a:endParaRPr>
          </a:p>
        </p:txBody>
      </p:sp>
      <p:sp>
        <p:nvSpPr>
          <p:cNvPr id="351" name="Google Shape;351;g70c9658d7c_0_1000"/>
          <p:cNvSpPr txBox="1">
            <a:spLocks noGrp="1"/>
          </p:cNvSpPr>
          <p:nvPr>
            <p:ph type="body" idx="1"/>
          </p:nvPr>
        </p:nvSpPr>
        <p:spPr>
          <a:xfrm>
            <a:off x="457200" y="1997075"/>
            <a:ext cx="8686800" cy="41799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00"/>
              <a:buChar char="•"/>
            </a:pPr>
            <a:r>
              <a:rPr lang="en-US" sz="2800">
                <a:solidFill>
                  <a:schemeClr val="dk1"/>
                </a:solidFill>
              </a:rPr>
              <a:t>Organic: SEO Traffic from search engines</a:t>
            </a:r>
            <a:endParaRPr/>
          </a:p>
          <a:p>
            <a:pPr marL="342900" lvl="0" indent="-342900" algn="l" rtl="0">
              <a:lnSpc>
                <a:spcPct val="100000"/>
              </a:lnSpc>
              <a:spcBef>
                <a:spcPts val="560"/>
              </a:spcBef>
              <a:spcAft>
                <a:spcPts val="0"/>
              </a:spcAft>
              <a:buSzPts val="2800"/>
              <a:buChar char="•"/>
            </a:pPr>
            <a:r>
              <a:rPr lang="en-US" sz="2800">
                <a:solidFill>
                  <a:schemeClr val="dk1"/>
                </a:solidFill>
              </a:rPr>
              <a:t>Email: links in email campaigns</a:t>
            </a:r>
            <a:endParaRPr/>
          </a:p>
          <a:p>
            <a:pPr marL="342900" lvl="0" indent="-342900" algn="l" rtl="0">
              <a:lnSpc>
                <a:spcPct val="100000"/>
              </a:lnSpc>
              <a:spcBef>
                <a:spcPts val="560"/>
              </a:spcBef>
              <a:spcAft>
                <a:spcPts val="0"/>
              </a:spcAft>
              <a:buSzPts val="2800"/>
              <a:buChar char="•"/>
            </a:pPr>
            <a:r>
              <a:rPr lang="en-US" sz="2800">
                <a:solidFill>
                  <a:schemeClr val="dk1"/>
                </a:solidFill>
              </a:rPr>
              <a:t>Direct: users enter the URL directly in the browser</a:t>
            </a:r>
            <a:endParaRPr/>
          </a:p>
          <a:p>
            <a:pPr marL="342900" lvl="0" indent="-342900" algn="l" rtl="0">
              <a:lnSpc>
                <a:spcPct val="100000"/>
              </a:lnSpc>
              <a:spcBef>
                <a:spcPts val="560"/>
              </a:spcBef>
              <a:spcAft>
                <a:spcPts val="0"/>
              </a:spcAft>
              <a:buSzPts val="2800"/>
              <a:buChar char="•"/>
            </a:pPr>
            <a:r>
              <a:rPr lang="en-US" sz="2800">
                <a:solidFill>
                  <a:schemeClr val="dk1"/>
                </a:solidFill>
              </a:rPr>
              <a:t>Referral: traffic from other sites yours is linked on</a:t>
            </a:r>
            <a:endParaRPr/>
          </a:p>
          <a:p>
            <a:pPr marL="342900" lvl="0" indent="-342900" algn="l" rtl="0">
              <a:lnSpc>
                <a:spcPct val="100000"/>
              </a:lnSpc>
              <a:spcBef>
                <a:spcPts val="560"/>
              </a:spcBef>
              <a:spcAft>
                <a:spcPts val="0"/>
              </a:spcAft>
              <a:buSzPts val="2800"/>
              <a:buChar char="•"/>
            </a:pPr>
            <a:r>
              <a:rPr lang="en-US" sz="2800">
                <a:solidFill>
                  <a:schemeClr val="dk1"/>
                </a:solidFill>
              </a:rPr>
              <a:t>Social: Facebook, Twitter, LinkedIn, etc.</a:t>
            </a:r>
            <a:endParaRPr/>
          </a:p>
          <a:p>
            <a:pPr marL="342900" lvl="0" indent="-342900" algn="l" rtl="0">
              <a:lnSpc>
                <a:spcPct val="100000"/>
              </a:lnSpc>
              <a:spcBef>
                <a:spcPts val="560"/>
              </a:spcBef>
              <a:spcAft>
                <a:spcPts val="0"/>
              </a:spcAft>
              <a:buSzPts val="2800"/>
              <a:buChar char="•"/>
            </a:pPr>
            <a:r>
              <a:rPr lang="en-US" sz="2800">
                <a:solidFill>
                  <a:schemeClr val="dk1"/>
                </a:solidFill>
              </a:rPr>
              <a:t>Paid Search: Google AdWords, Bing ads, etc.</a:t>
            </a:r>
            <a:endParaRPr/>
          </a:p>
          <a:p>
            <a:pPr marL="342900" lvl="0" indent="-139700" algn="l" rtl="0">
              <a:lnSpc>
                <a:spcPct val="100000"/>
              </a:lnSpc>
              <a:spcBef>
                <a:spcPts val="640"/>
              </a:spcBef>
              <a:spcAft>
                <a:spcPts val="0"/>
              </a:spcAft>
              <a:buSzPts val="3200"/>
              <a:buNone/>
            </a:pPr>
            <a:endParaRPr/>
          </a:p>
        </p:txBody>
      </p:sp>
      <p:sp>
        <p:nvSpPr>
          <p:cNvPr id="352" name="Google Shape;352;g70c9658d7c_0_1000"/>
          <p:cNvSpPr txBox="1"/>
          <p:nvPr/>
        </p:nvSpPr>
        <p:spPr>
          <a:xfrm>
            <a:off x="457200" y="320675"/>
            <a:ext cx="6021300" cy="6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3800"/>
              <a:buFont typeface="Arial"/>
              <a:buNone/>
            </a:pPr>
            <a:r>
              <a:rPr lang="en-US" sz="3800" b="1" i="0" u="none" strike="noStrike" cap="none">
                <a:solidFill>
                  <a:schemeClr val="dk2"/>
                </a:solidFill>
                <a:latin typeface="Arial"/>
                <a:ea typeface="Arial"/>
                <a:cs typeface="Arial"/>
                <a:sym typeface="Arial"/>
              </a:rPr>
              <a:t>What are the main Channels?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70c9658d7c_0_991"/>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The Channel Report</a:t>
            </a:r>
            <a:br>
              <a:rPr lang="en-US"/>
            </a:br>
            <a:endParaRPr/>
          </a:p>
        </p:txBody>
      </p:sp>
      <p:sp>
        <p:nvSpPr>
          <p:cNvPr id="358" name="Google Shape;358;g70c9658d7c_0_991"/>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359" name="Google Shape;359;g70c9658d7c_0_99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33</a:t>
            </a:fld>
            <a:endParaRPr>
              <a:solidFill>
                <a:schemeClr val="dk2"/>
              </a:solidFill>
            </a:endParaRPr>
          </a:p>
        </p:txBody>
      </p:sp>
      <p:pic>
        <p:nvPicPr>
          <p:cNvPr id="360" name="Google Shape;360;g70c9658d7c_0_991"/>
          <p:cNvPicPr preferRelativeResize="0"/>
          <p:nvPr/>
        </p:nvPicPr>
        <p:blipFill rotWithShape="1">
          <a:blip r:embed="rId3">
            <a:alphaModFix/>
          </a:blip>
          <a:srcRect/>
          <a:stretch/>
        </p:blipFill>
        <p:spPr>
          <a:xfrm>
            <a:off x="525294" y="1666822"/>
            <a:ext cx="8241213" cy="3768909"/>
          </a:xfrm>
          <a:prstGeom prst="rect">
            <a:avLst/>
          </a:prstGeom>
          <a:noFill/>
          <a:ln>
            <a:noFill/>
          </a:ln>
        </p:spPr>
      </p:pic>
      <p:sp>
        <p:nvSpPr>
          <p:cNvPr id="361" name="Google Shape;361;g70c9658d7c_0_991"/>
          <p:cNvSpPr txBox="1"/>
          <p:nvPr/>
        </p:nvSpPr>
        <p:spPr>
          <a:xfrm>
            <a:off x="481013" y="5530850"/>
            <a:ext cx="83058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The </a:t>
            </a:r>
            <a:r>
              <a:rPr lang="en-US" sz="1800" b="1" i="0" u="none" strike="noStrike" cap="none">
                <a:solidFill>
                  <a:schemeClr val="dk1"/>
                </a:solidFill>
                <a:latin typeface="Arial"/>
                <a:ea typeface="Arial"/>
                <a:cs typeface="Arial"/>
                <a:sym typeface="Arial"/>
              </a:rPr>
              <a:t>Channels</a:t>
            </a:r>
            <a:r>
              <a:rPr lang="en-US" sz="1800" b="0" i="0" u="none" strike="noStrike" cap="none">
                <a:solidFill>
                  <a:schemeClr val="dk1"/>
                </a:solidFill>
                <a:latin typeface="Arial"/>
                <a:ea typeface="Arial"/>
                <a:cs typeface="Arial"/>
                <a:sym typeface="Arial"/>
              </a:rPr>
              <a:t> report under Acquisition, gives you macro level insights into the various channels you are using to attract traffic to your website.</a:t>
            </a:r>
            <a:endParaRPr sz="1400" b="0" i="0" u="none" strike="noStrike" cap="none">
              <a:solidFill>
                <a:srgbClr val="000000"/>
              </a:solidFill>
              <a:latin typeface="Arial"/>
              <a:ea typeface="Arial"/>
              <a:cs typeface="Arial"/>
              <a:sym typeface="Arial"/>
            </a:endParaRPr>
          </a:p>
        </p:txBody>
      </p:sp>
      <p:cxnSp>
        <p:nvCxnSpPr>
          <p:cNvPr id="362" name="Google Shape;362;g70c9658d7c_0_991"/>
          <p:cNvCxnSpPr/>
          <p:nvPr/>
        </p:nvCxnSpPr>
        <p:spPr>
          <a:xfrm rot="10800000">
            <a:off x="1196400" y="2928050"/>
            <a:ext cx="556200" cy="26028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g70c9658d7c_0_1007"/>
          <p:cNvPicPr preferRelativeResize="0"/>
          <p:nvPr/>
        </p:nvPicPr>
        <p:blipFill rotWithShape="1">
          <a:blip r:embed="rId3">
            <a:alphaModFix/>
          </a:blip>
          <a:srcRect/>
          <a:stretch/>
        </p:blipFill>
        <p:spPr>
          <a:xfrm>
            <a:off x="0" y="1663533"/>
            <a:ext cx="8575829" cy="3716193"/>
          </a:xfrm>
          <a:prstGeom prst="rect">
            <a:avLst/>
          </a:prstGeom>
          <a:noFill/>
          <a:ln>
            <a:noFill/>
          </a:ln>
        </p:spPr>
      </p:pic>
      <p:sp>
        <p:nvSpPr>
          <p:cNvPr id="368" name="Google Shape;368;g70c9658d7c_0_1007"/>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The Source/Medium </a:t>
            </a:r>
            <a:br>
              <a:rPr lang="en-US"/>
            </a:br>
            <a:r>
              <a:rPr lang="en-US"/>
              <a:t>Report</a:t>
            </a:r>
            <a:endParaRPr/>
          </a:p>
        </p:txBody>
      </p:sp>
      <p:sp>
        <p:nvSpPr>
          <p:cNvPr id="369" name="Google Shape;369;g70c9658d7c_0_1007"/>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370" name="Google Shape;370;g70c9658d7c_0_100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34</a:t>
            </a:fld>
            <a:endParaRPr>
              <a:solidFill>
                <a:schemeClr val="dk2"/>
              </a:solidFill>
            </a:endParaRPr>
          </a:p>
        </p:txBody>
      </p:sp>
      <p:sp>
        <p:nvSpPr>
          <p:cNvPr id="371" name="Google Shape;371;g70c9658d7c_0_1007"/>
          <p:cNvSpPr txBox="1"/>
          <p:nvPr/>
        </p:nvSpPr>
        <p:spPr>
          <a:xfrm>
            <a:off x="693988" y="5379726"/>
            <a:ext cx="80691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The </a:t>
            </a:r>
            <a:r>
              <a:rPr lang="en-US" sz="1800" b="1" i="0" u="none" strike="noStrike" cap="none">
                <a:solidFill>
                  <a:schemeClr val="dk1"/>
                </a:solidFill>
                <a:latin typeface="Arial"/>
                <a:ea typeface="Arial"/>
                <a:cs typeface="Arial"/>
                <a:sym typeface="Arial"/>
              </a:rPr>
              <a:t>Source/Medium </a:t>
            </a:r>
            <a:r>
              <a:rPr lang="en-US" sz="1800" b="0" i="0" u="none" strike="noStrike" cap="none">
                <a:solidFill>
                  <a:schemeClr val="dk1"/>
                </a:solidFill>
                <a:latin typeface="Arial"/>
                <a:ea typeface="Arial"/>
                <a:cs typeface="Arial"/>
                <a:sym typeface="Arial"/>
              </a:rPr>
              <a:t>report under Acquisition gives you micro level insights into the various sources of traffic your website is receiving. Notice how we are able to track offline Newspaper traffic and PPC initiatives on Facebook.</a:t>
            </a:r>
            <a:endParaRPr sz="1400" b="0" i="0" u="none" strike="noStrike" cap="none">
              <a:solidFill>
                <a:srgbClr val="000000"/>
              </a:solidFill>
              <a:latin typeface="Arial"/>
              <a:ea typeface="Arial"/>
              <a:cs typeface="Arial"/>
              <a:sym typeface="Arial"/>
            </a:endParaRPr>
          </a:p>
        </p:txBody>
      </p:sp>
      <p:cxnSp>
        <p:nvCxnSpPr>
          <p:cNvPr id="372" name="Google Shape;372;g70c9658d7c_0_1007"/>
          <p:cNvCxnSpPr/>
          <p:nvPr/>
        </p:nvCxnSpPr>
        <p:spPr>
          <a:xfrm rot="10800000">
            <a:off x="953260" y="3521630"/>
            <a:ext cx="544800" cy="17115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70c9658d7c_0_1016"/>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The Google Ads </a:t>
            </a:r>
            <a:br>
              <a:rPr lang="en-US"/>
            </a:br>
            <a:r>
              <a:rPr lang="en-US"/>
              <a:t>Campaign Report</a:t>
            </a:r>
            <a:endParaRPr/>
          </a:p>
        </p:txBody>
      </p:sp>
      <p:sp>
        <p:nvSpPr>
          <p:cNvPr id="378" name="Google Shape;378;g70c9658d7c_0_1016"/>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379" name="Google Shape;379;g70c9658d7c_0_10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35</a:t>
            </a:fld>
            <a:endParaRPr>
              <a:solidFill>
                <a:schemeClr val="dk2"/>
              </a:solidFill>
            </a:endParaRPr>
          </a:p>
        </p:txBody>
      </p:sp>
      <p:pic>
        <p:nvPicPr>
          <p:cNvPr id="380" name="Google Shape;380;g70c9658d7c_0_1016"/>
          <p:cNvPicPr preferRelativeResize="0"/>
          <p:nvPr/>
        </p:nvPicPr>
        <p:blipFill rotWithShape="1">
          <a:blip r:embed="rId3">
            <a:alphaModFix/>
          </a:blip>
          <a:srcRect/>
          <a:stretch/>
        </p:blipFill>
        <p:spPr>
          <a:xfrm>
            <a:off x="261026" y="1748505"/>
            <a:ext cx="7774022" cy="3260551"/>
          </a:xfrm>
          <a:prstGeom prst="rect">
            <a:avLst/>
          </a:prstGeom>
          <a:noFill/>
          <a:ln>
            <a:noFill/>
          </a:ln>
        </p:spPr>
      </p:pic>
      <p:sp>
        <p:nvSpPr>
          <p:cNvPr id="381" name="Google Shape;381;g70c9658d7c_0_1016"/>
          <p:cNvSpPr txBox="1"/>
          <p:nvPr/>
        </p:nvSpPr>
        <p:spPr>
          <a:xfrm>
            <a:off x="477466" y="5211933"/>
            <a:ext cx="8189100" cy="73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Notice how </a:t>
            </a:r>
            <a:r>
              <a:rPr lang="en-US" sz="1400" b="1" i="0" u="none" strike="noStrike" cap="none">
                <a:solidFill>
                  <a:schemeClr val="dk1"/>
                </a:solidFill>
                <a:latin typeface="Arial"/>
                <a:ea typeface="Arial"/>
                <a:cs typeface="Arial"/>
                <a:sym typeface="Arial"/>
              </a:rPr>
              <a:t>Google Ads</a:t>
            </a:r>
            <a:r>
              <a:rPr lang="en-US" sz="1400" b="0" i="0" u="none" strike="noStrike" cap="none">
                <a:solidFill>
                  <a:schemeClr val="dk1"/>
                </a:solidFill>
                <a:latin typeface="Arial"/>
                <a:ea typeface="Arial"/>
                <a:cs typeface="Arial"/>
                <a:sym typeface="Arial"/>
              </a:rPr>
              <a:t> has a full section of reports, which are available under Acquisition. You will need to link Google Ads and Google Analytics to have these reports populated. For those of you using Google Ads, it would be important not to rely only on the data available in the Google Ads interface.</a:t>
            </a:r>
            <a:endParaRPr sz="1400" b="0" i="0" u="none" strike="noStrike" cap="none">
              <a:solidFill>
                <a:srgbClr val="000000"/>
              </a:solidFill>
              <a:latin typeface="Arial"/>
              <a:ea typeface="Arial"/>
              <a:cs typeface="Arial"/>
              <a:sym typeface="Arial"/>
            </a:endParaRPr>
          </a:p>
        </p:txBody>
      </p:sp>
      <p:cxnSp>
        <p:nvCxnSpPr>
          <p:cNvPr id="382" name="Google Shape;382;g70c9658d7c_0_1016"/>
          <p:cNvCxnSpPr/>
          <p:nvPr/>
        </p:nvCxnSpPr>
        <p:spPr>
          <a:xfrm rot="10800000">
            <a:off x="1429969" y="3783934"/>
            <a:ext cx="750900" cy="14280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70c9658d7c_0_1025"/>
          <p:cNvSpPr txBox="1">
            <a:spLocks noGrp="1"/>
          </p:cNvSpPr>
          <p:nvPr>
            <p:ph type="title"/>
          </p:nvPr>
        </p:nvSpPr>
        <p:spPr>
          <a:xfrm>
            <a:off x="457200" y="502692"/>
            <a:ext cx="65079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The Social Overview Report</a:t>
            </a:r>
            <a:endParaRPr/>
          </a:p>
        </p:txBody>
      </p:sp>
      <p:sp>
        <p:nvSpPr>
          <p:cNvPr id="388" name="Google Shape;388;g70c9658d7c_0_1025"/>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389" name="Google Shape;389;g70c9658d7c_0_10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36</a:t>
            </a:fld>
            <a:endParaRPr>
              <a:solidFill>
                <a:schemeClr val="dk2"/>
              </a:solidFill>
            </a:endParaRPr>
          </a:p>
        </p:txBody>
      </p:sp>
      <p:pic>
        <p:nvPicPr>
          <p:cNvPr id="390" name="Google Shape;390;g70c9658d7c_0_1025"/>
          <p:cNvPicPr preferRelativeResize="0"/>
          <p:nvPr/>
        </p:nvPicPr>
        <p:blipFill rotWithShape="1">
          <a:blip r:embed="rId3">
            <a:alphaModFix/>
          </a:blip>
          <a:srcRect/>
          <a:stretch/>
        </p:blipFill>
        <p:spPr>
          <a:xfrm>
            <a:off x="457200" y="1981541"/>
            <a:ext cx="7441659" cy="3276052"/>
          </a:xfrm>
          <a:prstGeom prst="rect">
            <a:avLst/>
          </a:prstGeom>
          <a:noFill/>
          <a:ln>
            <a:noFill/>
          </a:ln>
        </p:spPr>
      </p:pic>
      <p:sp>
        <p:nvSpPr>
          <p:cNvPr id="391" name="Google Shape;391;g70c9658d7c_0_1025"/>
          <p:cNvSpPr txBox="1"/>
          <p:nvPr/>
        </p:nvSpPr>
        <p:spPr>
          <a:xfrm>
            <a:off x="457200" y="5367907"/>
            <a:ext cx="83058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The </a:t>
            </a:r>
            <a:r>
              <a:rPr lang="en-US" sz="1800" b="1" i="0" u="none" strike="noStrike" cap="none">
                <a:solidFill>
                  <a:schemeClr val="dk1"/>
                </a:solidFill>
                <a:latin typeface="Arial"/>
                <a:ea typeface="Arial"/>
                <a:cs typeface="Arial"/>
                <a:sym typeface="Arial"/>
              </a:rPr>
              <a:t>Social Overview </a:t>
            </a:r>
            <a:r>
              <a:rPr lang="en-US" sz="1800" b="0" i="0" u="none" strike="noStrike" cap="none">
                <a:solidFill>
                  <a:schemeClr val="dk1"/>
                </a:solidFill>
                <a:latin typeface="Arial"/>
                <a:ea typeface="Arial"/>
                <a:cs typeface="Arial"/>
                <a:sym typeface="Arial"/>
              </a:rPr>
              <a:t>report under Acquisition, gives you a snapshot of how your social channel is performing.</a:t>
            </a:r>
            <a:endParaRPr sz="1400" b="0" i="0" u="none" strike="noStrike" cap="none">
              <a:solidFill>
                <a:srgbClr val="000000"/>
              </a:solidFill>
              <a:latin typeface="Arial"/>
              <a:ea typeface="Arial"/>
              <a:cs typeface="Arial"/>
              <a:sym typeface="Arial"/>
            </a:endParaRPr>
          </a:p>
        </p:txBody>
      </p:sp>
      <p:cxnSp>
        <p:nvCxnSpPr>
          <p:cNvPr id="392" name="Google Shape;392;g70c9658d7c_0_1025"/>
          <p:cNvCxnSpPr/>
          <p:nvPr/>
        </p:nvCxnSpPr>
        <p:spPr>
          <a:xfrm rot="10800000">
            <a:off x="1143000" y="3560226"/>
            <a:ext cx="457200" cy="16182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70c9658d7c_0_1034"/>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The Queries Report</a:t>
            </a:r>
            <a:br>
              <a:rPr lang="en-US"/>
            </a:br>
            <a:endParaRPr/>
          </a:p>
        </p:txBody>
      </p:sp>
      <p:sp>
        <p:nvSpPr>
          <p:cNvPr id="398" name="Google Shape;398;g70c9658d7c_0_1034"/>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399" name="Google Shape;399;g70c9658d7c_0_10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37</a:t>
            </a:fld>
            <a:endParaRPr>
              <a:solidFill>
                <a:schemeClr val="dk2"/>
              </a:solidFill>
            </a:endParaRPr>
          </a:p>
        </p:txBody>
      </p:sp>
      <p:pic>
        <p:nvPicPr>
          <p:cNvPr id="400" name="Google Shape;400;g70c9658d7c_0_1034"/>
          <p:cNvPicPr preferRelativeResize="0"/>
          <p:nvPr/>
        </p:nvPicPr>
        <p:blipFill rotWithShape="1">
          <a:blip r:embed="rId3">
            <a:alphaModFix/>
          </a:blip>
          <a:srcRect/>
          <a:stretch/>
        </p:blipFill>
        <p:spPr>
          <a:xfrm>
            <a:off x="379378" y="1720500"/>
            <a:ext cx="8466627" cy="2992329"/>
          </a:xfrm>
          <a:prstGeom prst="rect">
            <a:avLst/>
          </a:prstGeom>
          <a:noFill/>
          <a:ln>
            <a:noFill/>
          </a:ln>
        </p:spPr>
      </p:pic>
      <p:sp>
        <p:nvSpPr>
          <p:cNvPr id="401" name="Google Shape;401;g70c9658d7c_0_1034"/>
          <p:cNvSpPr txBox="1"/>
          <p:nvPr/>
        </p:nvSpPr>
        <p:spPr>
          <a:xfrm>
            <a:off x="457200" y="4953000"/>
            <a:ext cx="8305800" cy="147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The </a:t>
            </a:r>
            <a:r>
              <a:rPr lang="en-US" sz="1800" b="1" i="0" u="none" strike="noStrike" cap="none">
                <a:solidFill>
                  <a:schemeClr val="dk1"/>
                </a:solidFill>
                <a:latin typeface="Arial"/>
                <a:ea typeface="Arial"/>
                <a:cs typeface="Arial"/>
                <a:sym typeface="Arial"/>
              </a:rPr>
              <a:t>Queries</a:t>
            </a:r>
            <a:r>
              <a:rPr lang="en-US" sz="1800" b="0" i="0" u="none" strike="noStrike" cap="none">
                <a:solidFill>
                  <a:schemeClr val="dk1"/>
                </a:solidFill>
                <a:latin typeface="Arial"/>
                <a:ea typeface="Arial"/>
                <a:cs typeface="Arial"/>
                <a:sym typeface="Arial"/>
              </a:rPr>
              <a:t> report under Acquisition provides organic or SEO keyword level information. You can see what keywords your website is generating impressions and clicks from, and know what is your average position on Google. You will need to link Google Search Console and Google Analytics to have these reports populated.</a:t>
            </a:r>
            <a:endParaRPr sz="1400" b="0" i="0" u="none" strike="noStrike" cap="none">
              <a:solidFill>
                <a:srgbClr val="000000"/>
              </a:solidFill>
              <a:latin typeface="Arial"/>
              <a:ea typeface="Arial"/>
              <a:cs typeface="Arial"/>
              <a:sym typeface="Arial"/>
            </a:endParaRPr>
          </a:p>
        </p:txBody>
      </p:sp>
      <p:cxnSp>
        <p:nvCxnSpPr>
          <p:cNvPr id="402" name="Google Shape;402;g70c9658d7c_0_1034"/>
          <p:cNvCxnSpPr/>
          <p:nvPr/>
        </p:nvCxnSpPr>
        <p:spPr>
          <a:xfrm rot="10800000">
            <a:off x="1138200" y="3628500"/>
            <a:ext cx="385800" cy="13245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70c9658d7c_0_1043"/>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The All Pages Report</a:t>
            </a:r>
            <a:br>
              <a:rPr lang="en-US"/>
            </a:br>
            <a:endParaRPr/>
          </a:p>
        </p:txBody>
      </p:sp>
      <p:sp>
        <p:nvSpPr>
          <p:cNvPr id="408" name="Google Shape;408;g70c9658d7c_0_1043"/>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409" name="Google Shape;409;g70c9658d7c_0_10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38</a:t>
            </a:fld>
            <a:endParaRPr>
              <a:solidFill>
                <a:schemeClr val="dk2"/>
              </a:solidFill>
            </a:endParaRPr>
          </a:p>
        </p:txBody>
      </p:sp>
      <p:pic>
        <p:nvPicPr>
          <p:cNvPr id="410" name="Google Shape;410;g70c9658d7c_0_1043"/>
          <p:cNvPicPr preferRelativeResize="0"/>
          <p:nvPr/>
        </p:nvPicPr>
        <p:blipFill rotWithShape="1">
          <a:blip r:embed="rId3">
            <a:alphaModFix/>
          </a:blip>
          <a:srcRect/>
          <a:stretch/>
        </p:blipFill>
        <p:spPr>
          <a:xfrm>
            <a:off x="110174" y="1612224"/>
            <a:ext cx="8923650" cy="3101895"/>
          </a:xfrm>
          <a:prstGeom prst="rect">
            <a:avLst/>
          </a:prstGeom>
          <a:noFill/>
          <a:ln>
            <a:noFill/>
          </a:ln>
        </p:spPr>
      </p:pic>
      <p:sp>
        <p:nvSpPr>
          <p:cNvPr id="411" name="Google Shape;411;g70c9658d7c_0_1043"/>
          <p:cNvSpPr txBox="1"/>
          <p:nvPr/>
        </p:nvSpPr>
        <p:spPr>
          <a:xfrm>
            <a:off x="457200" y="4916011"/>
            <a:ext cx="8305800" cy="147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The </a:t>
            </a:r>
            <a:r>
              <a:rPr lang="en-US" sz="1800" b="1" i="0" u="none" strike="noStrike" cap="none">
                <a:solidFill>
                  <a:schemeClr val="dk1"/>
                </a:solidFill>
                <a:latin typeface="Arial"/>
                <a:ea typeface="Arial"/>
                <a:cs typeface="Arial"/>
                <a:sym typeface="Arial"/>
              </a:rPr>
              <a:t>All Pages </a:t>
            </a:r>
            <a:r>
              <a:rPr lang="en-US" sz="1800" b="0" i="0" u="none" strike="noStrike" cap="none">
                <a:solidFill>
                  <a:schemeClr val="dk1"/>
                </a:solidFill>
                <a:latin typeface="Arial"/>
                <a:ea typeface="Arial"/>
                <a:cs typeface="Arial"/>
                <a:sym typeface="Arial"/>
              </a:rPr>
              <a:t>report under Behavior gives you page by page insights, including how often it’s been viewed, the average time spent on that page, the bounce rate and the page value. The page value gives you an indication of the propensity of a user to convert on one of your goals after seeing that particular page.</a:t>
            </a:r>
            <a:endParaRPr sz="1400" b="0" i="0" u="none" strike="noStrike" cap="none">
              <a:solidFill>
                <a:srgbClr val="000000"/>
              </a:solidFill>
              <a:latin typeface="Arial"/>
              <a:ea typeface="Arial"/>
              <a:cs typeface="Arial"/>
              <a:sym typeface="Arial"/>
            </a:endParaRPr>
          </a:p>
        </p:txBody>
      </p:sp>
      <p:cxnSp>
        <p:nvCxnSpPr>
          <p:cNvPr id="412" name="Google Shape;412;g70c9658d7c_0_1043"/>
          <p:cNvCxnSpPr/>
          <p:nvPr/>
        </p:nvCxnSpPr>
        <p:spPr>
          <a:xfrm rot="10800000">
            <a:off x="885300" y="3015600"/>
            <a:ext cx="714900" cy="19374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70c9658d7c_0_1052"/>
          <p:cNvSpPr txBox="1">
            <a:spLocks noGrp="1"/>
          </p:cNvSpPr>
          <p:nvPr>
            <p:ph type="title"/>
          </p:nvPr>
        </p:nvSpPr>
        <p:spPr>
          <a:xfrm>
            <a:off x="457200" y="502692"/>
            <a:ext cx="62646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The Landing Pages </a:t>
            </a:r>
            <a:br>
              <a:rPr lang="en-US"/>
            </a:br>
            <a:r>
              <a:rPr lang="en-US"/>
              <a:t>Report</a:t>
            </a:r>
            <a:endParaRPr/>
          </a:p>
        </p:txBody>
      </p:sp>
      <p:sp>
        <p:nvSpPr>
          <p:cNvPr id="418" name="Google Shape;418;g70c9658d7c_0_1052"/>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419" name="Google Shape;419;g70c9658d7c_0_105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39</a:t>
            </a:fld>
            <a:endParaRPr>
              <a:solidFill>
                <a:schemeClr val="dk2"/>
              </a:solidFill>
            </a:endParaRPr>
          </a:p>
        </p:txBody>
      </p:sp>
      <p:pic>
        <p:nvPicPr>
          <p:cNvPr id="420" name="Google Shape;420;g70c9658d7c_0_1052"/>
          <p:cNvPicPr preferRelativeResize="0"/>
          <p:nvPr/>
        </p:nvPicPr>
        <p:blipFill rotWithShape="1">
          <a:blip r:embed="rId3">
            <a:alphaModFix/>
          </a:blip>
          <a:srcRect/>
          <a:stretch/>
        </p:blipFill>
        <p:spPr>
          <a:xfrm>
            <a:off x="136116" y="1814041"/>
            <a:ext cx="8871767" cy="3241499"/>
          </a:xfrm>
          <a:prstGeom prst="rect">
            <a:avLst/>
          </a:prstGeom>
          <a:noFill/>
          <a:ln>
            <a:noFill/>
          </a:ln>
        </p:spPr>
      </p:pic>
      <p:sp>
        <p:nvSpPr>
          <p:cNvPr id="421" name="Google Shape;421;g70c9658d7c_0_1052"/>
          <p:cNvSpPr txBox="1"/>
          <p:nvPr/>
        </p:nvSpPr>
        <p:spPr>
          <a:xfrm>
            <a:off x="419100" y="5430105"/>
            <a:ext cx="83058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The </a:t>
            </a:r>
            <a:r>
              <a:rPr lang="en-US" sz="1800" b="1" i="0" u="none" strike="noStrike" cap="none">
                <a:solidFill>
                  <a:schemeClr val="dk1"/>
                </a:solidFill>
                <a:latin typeface="Arial"/>
                <a:ea typeface="Arial"/>
                <a:cs typeface="Arial"/>
                <a:sym typeface="Arial"/>
              </a:rPr>
              <a:t>Landing Pages </a:t>
            </a:r>
            <a:r>
              <a:rPr lang="en-US" sz="1800" b="0" i="0" u="none" strike="noStrike" cap="none">
                <a:solidFill>
                  <a:schemeClr val="dk1"/>
                </a:solidFill>
                <a:latin typeface="Arial"/>
                <a:ea typeface="Arial"/>
                <a:cs typeface="Arial"/>
                <a:sym typeface="Arial"/>
              </a:rPr>
              <a:t>report under Behavior provides information on the first pages users see or land on. The definition of landing page is the first page a user lands on.</a:t>
            </a:r>
            <a:endParaRPr sz="1400" b="0" i="0" u="none" strike="noStrike" cap="none">
              <a:solidFill>
                <a:srgbClr val="000000"/>
              </a:solidFill>
              <a:latin typeface="Arial"/>
              <a:ea typeface="Arial"/>
              <a:cs typeface="Arial"/>
              <a:sym typeface="Arial"/>
            </a:endParaRPr>
          </a:p>
        </p:txBody>
      </p:sp>
      <p:cxnSp>
        <p:nvCxnSpPr>
          <p:cNvPr id="422" name="Google Shape;422;g70c9658d7c_0_1052"/>
          <p:cNvCxnSpPr/>
          <p:nvPr/>
        </p:nvCxnSpPr>
        <p:spPr>
          <a:xfrm rot="10800000">
            <a:off x="1176843" y="3609110"/>
            <a:ext cx="350400" cy="16341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70c9658d7c_0_1170"/>
          <p:cNvSpPr/>
          <p:nvPr/>
        </p:nvSpPr>
        <p:spPr>
          <a:xfrm>
            <a:off x="5945675" y="5447950"/>
            <a:ext cx="2025300" cy="987900"/>
          </a:xfrm>
          <a:prstGeom prst="roundRect">
            <a:avLst>
              <a:gd name="adj" fmla="val 16667"/>
            </a:avLst>
          </a:pr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g70c9658d7c_0_1170"/>
          <p:cNvSpPr/>
          <p:nvPr/>
        </p:nvSpPr>
        <p:spPr>
          <a:xfrm>
            <a:off x="5945675" y="1998775"/>
            <a:ext cx="2025300" cy="987900"/>
          </a:xfrm>
          <a:prstGeom prst="roundRect">
            <a:avLst>
              <a:gd name="adj" fmla="val 16667"/>
            </a:avLst>
          </a:pr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g70c9658d7c_0_1170"/>
          <p:cNvSpPr/>
          <p:nvPr/>
        </p:nvSpPr>
        <p:spPr>
          <a:xfrm>
            <a:off x="1261775" y="2074975"/>
            <a:ext cx="2025300" cy="987900"/>
          </a:xfrm>
          <a:prstGeom prst="roundRect">
            <a:avLst>
              <a:gd name="adj" fmla="val 16667"/>
            </a:avLst>
          </a:pr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g70c9658d7c_0_1170"/>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a:t>What is </a:t>
            </a:r>
            <a:endParaRPr/>
          </a:p>
          <a:p>
            <a:pPr marL="0" lvl="0" indent="0" algn="l" rtl="0">
              <a:lnSpc>
                <a:spcPct val="90000"/>
              </a:lnSpc>
              <a:spcBef>
                <a:spcPts val="0"/>
              </a:spcBef>
              <a:spcAft>
                <a:spcPts val="0"/>
              </a:spcAft>
              <a:buSzPts val="1800"/>
              <a:buNone/>
            </a:pPr>
            <a:r>
              <a:rPr lang="en-US"/>
              <a:t>Google Analytics?</a:t>
            </a:r>
            <a:endParaRPr/>
          </a:p>
        </p:txBody>
      </p:sp>
      <p:sp>
        <p:nvSpPr>
          <p:cNvPr id="94" name="Google Shape;94;g70c9658d7c_0_117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4</a:t>
            </a:fld>
            <a:endParaRPr>
              <a:solidFill>
                <a:schemeClr val="dk2"/>
              </a:solidFill>
            </a:endParaRPr>
          </a:p>
        </p:txBody>
      </p:sp>
      <p:pic>
        <p:nvPicPr>
          <p:cNvPr id="95" name="Google Shape;95;g70c9658d7c_0_1170"/>
          <p:cNvPicPr preferRelativeResize="0"/>
          <p:nvPr/>
        </p:nvPicPr>
        <p:blipFill rotWithShape="1">
          <a:blip r:embed="rId3">
            <a:alphaModFix/>
          </a:blip>
          <a:srcRect/>
          <a:stretch/>
        </p:blipFill>
        <p:spPr>
          <a:xfrm>
            <a:off x="2641013" y="3318750"/>
            <a:ext cx="3861975" cy="1738500"/>
          </a:xfrm>
          <a:prstGeom prst="rect">
            <a:avLst/>
          </a:prstGeom>
          <a:noFill/>
          <a:ln>
            <a:noFill/>
          </a:ln>
        </p:spPr>
      </p:pic>
      <p:sp>
        <p:nvSpPr>
          <p:cNvPr id="96" name="Google Shape;96;g70c9658d7c_0_1170"/>
          <p:cNvSpPr/>
          <p:nvPr/>
        </p:nvSpPr>
        <p:spPr>
          <a:xfrm>
            <a:off x="1261775" y="5447950"/>
            <a:ext cx="2025300" cy="987900"/>
          </a:xfrm>
          <a:prstGeom prst="roundRect">
            <a:avLst>
              <a:gd name="adj" fmla="val 16667"/>
            </a:avLst>
          </a:pr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g70c9658d7c_0_1170"/>
          <p:cNvSpPr txBox="1"/>
          <p:nvPr/>
        </p:nvSpPr>
        <p:spPr>
          <a:xfrm>
            <a:off x="1348625" y="2065075"/>
            <a:ext cx="1804800" cy="85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Data </a:t>
            </a:r>
            <a:endParaRPr sz="2400" b="1"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Collection</a:t>
            </a:r>
            <a:endParaRPr sz="2400" b="1" i="0" u="none" strike="noStrike" cap="none">
              <a:solidFill>
                <a:schemeClr val="dk2"/>
              </a:solidFill>
              <a:latin typeface="Arial"/>
              <a:ea typeface="Arial"/>
              <a:cs typeface="Arial"/>
              <a:sym typeface="Arial"/>
            </a:endParaRPr>
          </a:p>
        </p:txBody>
      </p:sp>
      <p:sp>
        <p:nvSpPr>
          <p:cNvPr id="98" name="Google Shape;98;g70c9658d7c_0_1170"/>
          <p:cNvSpPr txBox="1"/>
          <p:nvPr/>
        </p:nvSpPr>
        <p:spPr>
          <a:xfrm>
            <a:off x="5839625" y="2244025"/>
            <a:ext cx="2237400" cy="85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2"/>
                </a:solidFill>
                <a:latin typeface="Arial"/>
                <a:ea typeface="Arial"/>
                <a:cs typeface="Arial"/>
                <a:sym typeface="Arial"/>
              </a:rPr>
              <a:t>Configuration</a:t>
            </a:r>
            <a:endParaRPr sz="2200" b="1" i="0" u="none" strike="noStrike" cap="none">
              <a:solidFill>
                <a:schemeClr val="dk2"/>
              </a:solidFill>
              <a:latin typeface="Arial"/>
              <a:ea typeface="Arial"/>
              <a:cs typeface="Arial"/>
              <a:sym typeface="Arial"/>
            </a:endParaRPr>
          </a:p>
        </p:txBody>
      </p:sp>
      <p:sp>
        <p:nvSpPr>
          <p:cNvPr id="99" name="Google Shape;99;g70c9658d7c_0_1170"/>
          <p:cNvSpPr txBox="1"/>
          <p:nvPr/>
        </p:nvSpPr>
        <p:spPr>
          <a:xfrm>
            <a:off x="1276025" y="5455625"/>
            <a:ext cx="1953600" cy="85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Data</a:t>
            </a:r>
            <a:endParaRPr sz="2400" b="1"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Processing</a:t>
            </a:r>
            <a:endParaRPr sz="2400" b="1" i="0" u="none" strike="noStrike" cap="none">
              <a:solidFill>
                <a:schemeClr val="dk2"/>
              </a:solidFill>
              <a:latin typeface="Arial"/>
              <a:ea typeface="Arial"/>
              <a:cs typeface="Arial"/>
              <a:sym typeface="Arial"/>
            </a:endParaRPr>
          </a:p>
        </p:txBody>
      </p:sp>
      <p:sp>
        <p:nvSpPr>
          <p:cNvPr id="100" name="Google Shape;100;g70c9658d7c_0_1170"/>
          <p:cNvSpPr txBox="1"/>
          <p:nvPr/>
        </p:nvSpPr>
        <p:spPr>
          <a:xfrm>
            <a:off x="5839625" y="5653450"/>
            <a:ext cx="2237400" cy="85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Reporting</a:t>
            </a:r>
            <a:endParaRPr sz="2400" b="1" i="0" u="none" strike="noStrike" cap="none">
              <a:solidFill>
                <a:schemeClr val="dk2"/>
              </a:solidFill>
              <a:latin typeface="Arial"/>
              <a:ea typeface="Arial"/>
              <a:cs typeface="Arial"/>
              <a:sym typeface="Arial"/>
            </a:endParaRPr>
          </a:p>
        </p:txBody>
      </p:sp>
      <p:cxnSp>
        <p:nvCxnSpPr>
          <p:cNvPr id="101" name="Google Shape;101;g70c9658d7c_0_1170"/>
          <p:cNvCxnSpPr/>
          <p:nvPr/>
        </p:nvCxnSpPr>
        <p:spPr>
          <a:xfrm>
            <a:off x="2216312" y="3040515"/>
            <a:ext cx="858900" cy="7167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02" name="Google Shape;102;g70c9658d7c_0_1170"/>
          <p:cNvCxnSpPr/>
          <p:nvPr/>
        </p:nvCxnSpPr>
        <p:spPr>
          <a:xfrm flipH="1">
            <a:off x="6111687" y="2986665"/>
            <a:ext cx="837600" cy="7704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03" name="Google Shape;103;g70c9658d7c_0_1170"/>
          <p:cNvCxnSpPr>
            <a:stCxn id="90" idx="0"/>
          </p:cNvCxnSpPr>
          <p:nvPr/>
        </p:nvCxnSpPr>
        <p:spPr>
          <a:xfrm rot="10800000">
            <a:off x="6253325" y="4799350"/>
            <a:ext cx="705000" cy="6486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04" name="Google Shape;104;g70c9658d7c_0_1170"/>
          <p:cNvCxnSpPr>
            <a:stCxn id="99" idx="0"/>
          </p:cNvCxnSpPr>
          <p:nvPr/>
        </p:nvCxnSpPr>
        <p:spPr>
          <a:xfrm rot="10800000" flipH="1">
            <a:off x="2252825" y="4889225"/>
            <a:ext cx="487800" cy="5664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105" name="Google Shape;105;g70c9658d7c_0_1170"/>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70c9658d7c_0_1061"/>
          <p:cNvSpPr txBox="1">
            <a:spLocks noGrp="1"/>
          </p:cNvSpPr>
          <p:nvPr>
            <p:ph type="title"/>
          </p:nvPr>
        </p:nvSpPr>
        <p:spPr>
          <a:xfrm>
            <a:off x="444231" y="502692"/>
            <a:ext cx="59469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The All Pages Navigation Summary Report</a:t>
            </a:r>
            <a:endParaRPr/>
          </a:p>
        </p:txBody>
      </p:sp>
      <p:sp>
        <p:nvSpPr>
          <p:cNvPr id="428" name="Google Shape;428;g70c9658d7c_0_1061"/>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429" name="Google Shape;429;g70c9658d7c_0_10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40</a:t>
            </a:fld>
            <a:endParaRPr>
              <a:solidFill>
                <a:schemeClr val="dk2"/>
              </a:solidFill>
            </a:endParaRPr>
          </a:p>
        </p:txBody>
      </p:sp>
      <p:pic>
        <p:nvPicPr>
          <p:cNvPr id="430" name="Google Shape;430;g70c9658d7c_0_1061"/>
          <p:cNvPicPr preferRelativeResize="0"/>
          <p:nvPr/>
        </p:nvPicPr>
        <p:blipFill rotWithShape="1">
          <a:blip r:embed="rId3">
            <a:alphaModFix/>
          </a:blip>
          <a:srcRect/>
          <a:stretch/>
        </p:blipFill>
        <p:spPr>
          <a:xfrm>
            <a:off x="573932" y="1666822"/>
            <a:ext cx="7996136" cy="3511747"/>
          </a:xfrm>
          <a:prstGeom prst="rect">
            <a:avLst/>
          </a:prstGeom>
          <a:noFill/>
          <a:ln>
            <a:noFill/>
          </a:ln>
        </p:spPr>
      </p:pic>
      <p:sp>
        <p:nvSpPr>
          <p:cNvPr id="431" name="Google Shape;431;g70c9658d7c_0_1061"/>
          <p:cNvSpPr txBox="1"/>
          <p:nvPr/>
        </p:nvSpPr>
        <p:spPr>
          <a:xfrm>
            <a:off x="454025" y="5168900"/>
            <a:ext cx="8305800" cy="922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The </a:t>
            </a:r>
            <a:r>
              <a:rPr lang="en-US" sz="1800" b="1" i="0" u="none" strike="noStrike" cap="none">
                <a:solidFill>
                  <a:schemeClr val="dk1"/>
                </a:solidFill>
                <a:latin typeface="Arial"/>
                <a:ea typeface="Arial"/>
                <a:cs typeface="Arial"/>
                <a:sym typeface="Arial"/>
              </a:rPr>
              <a:t>All Pages Navigation Summary </a:t>
            </a:r>
            <a:r>
              <a:rPr lang="en-US" sz="1800" b="0" i="0" u="none" strike="noStrike" cap="none">
                <a:solidFill>
                  <a:schemeClr val="dk1"/>
                </a:solidFill>
                <a:latin typeface="Arial"/>
                <a:ea typeface="Arial"/>
                <a:cs typeface="Arial"/>
                <a:sym typeface="Arial"/>
              </a:rPr>
              <a:t>report under Behavior provides detailed insights on which pages users visited before and after a particular page. You will also know what percentage of users enter and exit that page. </a:t>
            </a:r>
            <a:r>
              <a:rPr lang="en-US" sz="1800" b="0" i="1" u="none" strike="noStrike" cap="none">
                <a:solidFill>
                  <a:schemeClr val="dk1"/>
                </a:solidFill>
                <a:latin typeface="Arial"/>
                <a:ea typeface="Arial"/>
                <a:cs typeface="Arial"/>
                <a:sym typeface="Arial"/>
              </a:rPr>
              <a:t>This is one of my favorite reports </a:t>
            </a:r>
            <a:r>
              <a:rPr lang="en-US"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cxnSp>
        <p:nvCxnSpPr>
          <p:cNvPr id="432" name="Google Shape;432;g70c9658d7c_0_1061"/>
          <p:cNvCxnSpPr/>
          <p:nvPr/>
        </p:nvCxnSpPr>
        <p:spPr>
          <a:xfrm rot="10800000" flipH="1">
            <a:off x="1676400" y="1931900"/>
            <a:ext cx="794400" cy="32370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33" name="Google Shape;433;g70c9658d7c_0_1061"/>
          <p:cNvCxnSpPr/>
          <p:nvPr/>
        </p:nvCxnSpPr>
        <p:spPr>
          <a:xfrm rot="10800000">
            <a:off x="1176600" y="2996000"/>
            <a:ext cx="499800" cy="21729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70c9658d7c_0_1071"/>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The Goals Overview </a:t>
            </a:r>
            <a:br>
              <a:rPr lang="en-US"/>
            </a:br>
            <a:r>
              <a:rPr lang="en-US"/>
              <a:t>Report</a:t>
            </a:r>
            <a:endParaRPr/>
          </a:p>
        </p:txBody>
      </p:sp>
      <p:sp>
        <p:nvSpPr>
          <p:cNvPr id="439" name="Google Shape;439;g70c9658d7c_0_1071"/>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440" name="Google Shape;440;g70c9658d7c_0_107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41</a:t>
            </a:fld>
            <a:endParaRPr>
              <a:solidFill>
                <a:schemeClr val="dk2"/>
              </a:solidFill>
            </a:endParaRPr>
          </a:p>
        </p:txBody>
      </p:sp>
      <p:pic>
        <p:nvPicPr>
          <p:cNvPr id="441" name="Google Shape;441;g70c9658d7c_0_1071"/>
          <p:cNvPicPr preferRelativeResize="0"/>
          <p:nvPr/>
        </p:nvPicPr>
        <p:blipFill rotWithShape="1">
          <a:blip r:embed="rId3">
            <a:alphaModFix/>
          </a:blip>
          <a:srcRect/>
          <a:stretch/>
        </p:blipFill>
        <p:spPr>
          <a:xfrm>
            <a:off x="694134" y="1770433"/>
            <a:ext cx="7386080" cy="3587254"/>
          </a:xfrm>
          <a:prstGeom prst="rect">
            <a:avLst/>
          </a:prstGeom>
          <a:noFill/>
          <a:ln>
            <a:noFill/>
          </a:ln>
        </p:spPr>
      </p:pic>
      <p:sp>
        <p:nvSpPr>
          <p:cNvPr id="442" name="Google Shape;442;g70c9658d7c_0_1071"/>
          <p:cNvSpPr txBox="1"/>
          <p:nvPr/>
        </p:nvSpPr>
        <p:spPr>
          <a:xfrm>
            <a:off x="457200" y="5357688"/>
            <a:ext cx="83058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The </a:t>
            </a:r>
            <a:r>
              <a:rPr lang="en-US" sz="1800" b="1" i="0" u="none" strike="noStrike" cap="none">
                <a:solidFill>
                  <a:schemeClr val="dk1"/>
                </a:solidFill>
                <a:latin typeface="Arial"/>
                <a:ea typeface="Arial"/>
                <a:cs typeface="Arial"/>
                <a:sym typeface="Arial"/>
              </a:rPr>
              <a:t>Goals Overview </a:t>
            </a:r>
            <a:r>
              <a:rPr lang="en-US" sz="1800" b="0" i="0" u="none" strike="noStrike" cap="none">
                <a:solidFill>
                  <a:schemeClr val="dk1"/>
                </a:solidFill>
                <a:latin typeface="Arial"/>
                <a:ea typeface="Arial"/>
                <a:cs typeface="Arial"/>
                <a:sym typeface="Arial"/>
              </a:rPr>
              <a:t>report under Conversions, provides a summary view of the total number of conversions and conversion rate.</a:t>
            </a:r>
            <a:endParaRPr sz="1400" b="0" i="0" u="none" strike="noStrike" cap="none">
              <a:solidFill>
                <a:srgbClr val="000000"/>
              </a:solidFill>
              <a:latin typeface="Arial"/>
              <a:ea typeface="Arial"/>
              <a:cs typeface="Arial"/>
              <a:sym typeface="Arial"/>
            </a:endParaRPr>
          </a:p>
        </p:txBody>
      </p:sp>
      <p:cxnSp>
        <p:nvCxnSpPr>
          <p:cNvPr id="443" name="Google Shape;443;g70c9658d7c_0_1071"/>
          <p:cNvCxnSpPr/>
          <p:nvPr/>
        </p:nvCxnSpPr>
        <p:spPr>
          <a:xfrm rot="10800000">
            <a:off x="1410601" y="3667201"/>
            <a:ext cx="342000" cy="15144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70c9658d7c_0_1080"/>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The Reverse Goal Path </a:t>
            </a:r>
            <a:br>
              <a:rPr lang="en-US"/>
            </a:br>
            <a:r>
              <a:rPr lang="en-US"/>
              <a:t>Report</a:t>
            </a:r>
            <a:endParaRPr/>
          </a:p>
        </p:txBody>
      </p:sp>
      <p:sp>
        <p:nvSpPr>
          <p:cNvPr id="449" name="Google Shape;449;g70c9658d7c_0_1080"/>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450" name="Google Shape;450;g70c9658d7c_0_108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42</a:t>
            </a:fld>
            <a:endParaRPr>
              <a:solidFill>
                <a:schemeClr val="dk2"/>
              </a:solidFill>
            </a:endParaRPr>
          </a:p>
        </p:txBody>
      </p:sp>
      <p:pic>
        <p:nvPicPr>
          <p:cNvPr id="451" name="Google Shape;451;g70c9658d7c_0_1080"/>
          <p:cNvPicPr preferRelativeResize="0"/>
          <p:nvPr/>
        </p:nvPicPr>
        <p:blipFill rotWithShape="1">
          <a:blip r:embed="rId3">
            <a:alphaModFix/>
          </a:blip>
          <a:srcRect/>
          <a:stretch/>
        </p:blipFill>
        <p:spPr>
          <a:xfrm>
            <a:off x="240157" y="2013626"/>
            <a:ext cx="8663687" cy="3244063"/>
          </a:xfrm>
          <a:prstGeom prst="rect">
            <a:avLst/>
          </a:prstGeom>
          <a:noFill/>
          <a:ln>
            <a:noFill/>
          </a:ln>
        </p:spPr>
      </p:pic>
      <p:sp>
        <p:nvSpPr>
          <p:cNvPr id="452" name="Google Shape;452;g70c9658d7c_0_1080"/>
          <p:cNvSpPr txBox="1"/>
          <p:nvPr/>
        </p:nvSpPr>
        <p:spPr>
          <a:xfrm>
            <a:off x="457200" y="5281436"/>
            <a:ext cx="83058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The </a:t>
            </a:r>
            <a:r>
              <a:rPr lang="en-US" sz="1800" b="1" i="0" u="none" strike="noStrike" cap="none">
                <a:solidFill>
                  <a:schemeClr val="dk1"/>
                </a:solidFill>
                <a:latin typeface="Arial"/>
                <a:ea typeface="Arial"/>
                <a:cs typeface="Arial"/>
                <a:sym typeface="Arial"/>
              </a:rPr>
              <a:t>Reverse Goal Path </a:t>
            </a:r>
            <a:r>
              <a:rPr lang="en-US" sz="1800" b="0" i="0" u="none" strike="noStrike" cap="none">
                <a:solidFill>
                  <a:schemeClr val="dk1"/>
                </a:solidFill>
                <a:latin typeface="Arial"/>
                <a:ea typeface="Arial"/>
                <a:cs typeface="Arial"/>
                <a:sym typeface="Arial"/>
              </a:rPr>
              <a:t>report under Conversions tells you which pages were seen prior to converting.</a:t>
            </a:r>
            <a:endParaRPr sz="1400" b="0" i="0" u="none" strike="noStrike" cap="none">
              <a:solidFill>
                <a:srgbClr val="000000"/>
              </a:solidFill>
              <a:latin typeface="Arial"/>
              <a:ea typeface="Arial"/>
              <a:cs typeface="Arial"/>
              <a:sym typeface="Arial"/>
            </a:endParaRPr>
          </a:p>
        </p:txBody>
      </p:sp>
      <p:cxnSp>
        <p:nvCxnSpPr>
          <p:cNvPr id="453" name="Google Shape;453;g70c9658d7c_0_1080"/>
          <p:cNvCxnSpPr/>
          <p:nvPr/>
        </p:nvCxnSpPr>
        <p:spPr>
          <a:xfrm rot="10800000">
            <a:off x="1170475" y="4626236"/>
            <a:ext cx="737700" cy="6552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70c9658d7c_0_1089"/>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459" name="Google Shape;459;g70c9658d7c_0_108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43</a:t>
            </a:fld>
            <a:endParaRPr>
              <a:solidFill>
                <a:schemeClr val="dk2"/>
              </a:solidFill>
            </a:endParaRPr>
          </a:p>
        </p:txBody>
      </p:sp>
      <p:pic>
        <p:nvPicPr>
          <p:cNvPr id="460" name="Google Shape;460;g70c9658d7c_0_1089"/>
          <p:cNvPicPr preferRelativeResize="0"/>
          <p:nvPr/>
        </p:nvPicPr>
        <p:blipFill rotWithShape="1">
          <a:blip r:embed="rId3">
            <a:alphaModFix/>
          </a:blip>
          <a:srcRect/>
          <a:stretch/>
        </p:blipFill>
        <p:spPr>
          <a:xfrm>
            <a:off x="457199" y="1663216"/>
            <a:ext cx="8579795" cy="3531568"/>
          </a:xfrm>
          <a:prstGeom prst="rect">
            <a:avLst/>
          </a:prstGeom>
          <a:noFill/>
          <a:ln>
            <a:noFill/>
          </a:ln>
        </p:spPr>
      </p:pic>
      <p:sp>
        <p:nvSpPr>
          <p:cNvPr id="461" name="Google Shape;461;g70c9658d7c_0_1089"/>
          <p:cNvSpPr txBox="1"/>
          <p:nvPr/>
        </p:nvSpPr>
        <p:spPr>
          <a:xfrm>
            <a:off x="419100" y="5355369"/>
            <a:ext cx="8305800" cy="92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The </a:t>
            </a:r>
            <a:r>
              <a:rPr lang="en-US" sz="1800" b="1" i="0" u="none" strike="noStrike" cap="none">
                <a:solidFill>
                  <a:schemeClr val="dk1"/>
                </a:solidFill>
                <a:latin typeface="Arial"/>
                <a:ea typeface="Arial"/>
                <a:cs typeface="Arial"/>
                <a:sym typeface="Arial"/>
              </a:rPr>
              <a:t>Funnel Visualisation </a:t>
            </a:r>
            <a:r>
              <a:rPr lang="en-US" sz="1800" b="0" i="0" u="none" strike="noStrike" cap="none">
                <a:solidFill>
                  <a:schemeClr val="dk1"/>
                </a:solidFill>
                <a:latin typeface="Arial"/>
                <a:ea typeface="Arial"/>
                <a:cs typeface="Arial"/>
                <a:sym typeface="Arial"/>
              </a:rPr>
              <a:t>report under Conversions gives you insights on how effective your conversion page is. In this example, 27% of sessions decided to convert</a:t>
            </a:r>
            <a:endParaRPr sz="1400" b="0" i="0" u="none" strike="noStrike" cap="none">
              <a:solidFill>
                <a:srgbClr val="000000"/>
              </a:solidFill>
              <a:latin typeface="Arial"/>
              <a:ea typeface="Arial"/>
              <a:cs typeface="Arial"/>
              <a:sym typeface="Arial"/>
            </a:endParaRPr>
          </a:p>
        </p:txBody>
      </p:sp>
      <p:cxnSp>
        <p:nvCxnSpPr>
          <p:cNvPr id="462" name="Google Shape;462;g70c9658d7c_0_1089"/>
          <p:cNvCxnSpPr/>
          <p:nvPr/>
        </p:nvCxnSpPr>
        <p:spPr>
          <a:xfrm rot="10800000">
            <a:off x="1309922" y="3852841"/>
            <a:ext cx="457200" cy="14490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463" name="Google Shape;463;g70c9658d7c_0_1089"/>
          <p:cNvSpPr txBox="1"/>
          <p:nvPr/>
        </p:nvSpPr>
        <p:spPr>
          <a:xfrm>
            <a:off x="460374" y="297148"/>
            <a:ext cx="6848400" cy="6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3800"/>
              <a:buFont typeface="Arial"/>
              <a:buNone/>
            </a:pPr>
            <a:r>
              <a:rPr lang="en-US" sz="3800" b="1" i="0" u="none" strike="noStrike" cap="none">
                <a:solidFill>
                  <a:schemeClr val="dk2"/>
                </a:solidFill>
                <a:latin typeface="Arial"/>
                <a:ea typeface="Arial"/>
                <a:cs typeface="Arial"/>
                <a:sym typeface="Arial"/>
              </a:rPr>
              <a:t>The Funnel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2"/>
              </a:buClr>
              <a:buSzPts val="3800"/>
              <a:buFont typeface="Arial"/>
              <a:buNone/>
            </a:pPr>
            <a:r>
              <a:rPr lang="en-US" sz="3800" b="1" i="0" u="none" strike="noStrike" cap="none">
                <a:solidFill>
                  <a:schemeClr val="dk2"/>
                </a:solidFill>
                <a:latin typeface="Arial"/>
                <a:ea typeface="Arial"/>
                <a:cs typeface="Arial"/>
                <a:sym typeface="Arial"/>
              </a:rPr>
              <a:t>Visualisation Report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70c9658d7c_0_1098"/>
          <p:cNvSpPr txBox="1">
            <a:spLocks noGrp="1"/>
          </p:cNvSpPr>
          <p:nvPr>
            <p:ph type="title"/>
          </p:nvPr>
        </p:nvSpPr>
        <p:spPr>
          <a:xfrm>
            <a:off x="457200" y="502692"/>
            <a:ext cx="62550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Google Analytics URL Builder</a:t>
            </a:r>
            <a:endParaRPr/>
          </a:p>
        </p:txBody>
      </p:sp>
      <p:sp>
        <p:nvSpPr>
          <p:cNvPr id="469" name="Google Shape;469;g70c9658d7c_0_1098"/>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470" name="Google Shape;470;g70c9658d7c_0_109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44</a:t>
            </a:fld>
            <a:endParaRPr>
              <a:solidFill>
                <a:schemeClr val="dk2"/>
              </a:solidFill>
            </a:endParaRPr>
          </a:p>
        </p:txBody>
      </p:sp>
      <p:pic>
        <p:nvPicPr>
          <p:cNvPr id="471" name="Google Shape;471;g70c9658d7c_0_1098"/>
          <p:cNvPicPr preferRelativeResize="0"/>
          <p:nvPr/>
        </p:nvPicPr>
        <p:blipFill rotWithShape="1">
          <a:blip r:embed="rId3">
            <a:alphaModFix/>
          </a:blip>
          <a:srcRect/>
          <a:stretch/>
        </p:blipFill>
        <p:spPr>
          <a:xfrm>
            <a:off x="365557" y="1666700"/>
            <a:ext cx="4300769" cy="4466601"/>
          </a:xfrm>
          <a:prstGeom prst="rect">
            <a:avLst/>
          </a:prstGeom>
          <a:noFill/>
          <a:ln>
            <a:noFill/>
          </a:ln>
        </p:spPr>
      </p:pic>
      <p:sp>
        <p:nvSpPr>
          <p:cNvPr id="472" name="Google Shape;472;g70c9658d7c_0_1098"/>
          <p:cNvSpPr txBox="1"/>
          <p:nvPr/>
        </p:nvSpPr>
        <p:spPr>
          <a:xfrm>
            <a:off x="5299952" y="1559817"/>
            <a:ext cx="3581400" cy="92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Use the URL builder to manually tag URLs you will use in specific campaigns.</a:t>
            </a:r>
            <a:endParaRPr sz="1400" b="0" i="0" u="none" strike="noStrike" cap="none">
              <a:solidFill>
                <a:srgbClr val="000000"/>
              </a:solidFill>
              <a:latin typeface="Arial"/>
              <a:ea typeface="Arial"/>
              <a:cs typeface="Arial"/>
              <a:sym typeface="Arial"/>
            </a:endParaRPr>
          </a:p>
        </p:txBody>
      </p:sp>
      <p:sp>
        <p:nvSpPr>
          <p:cNvPr id="473" name="Google Shape;473;g70c9658d7c_0_1098"/>
          <p:cNvSpPr txBox="1"/>
          <p:nvPr/>
        </p:nvSpPr>
        <p:spPr>
          <a:xfrm>
            <a:off x="5419926" y="3550744"/>
            <a:ext cx="3581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Enter the URL, Source, Medium, and Campaign Name and the URL Builder will generate a unique URL for your campaigns</a:t>
            </a:r>
            <a:endParaRPr sz="1400" b="0" i="0" u="none" strike="noStrike" cap="none">
              <a:solidFill>
                <a:srgbClr val="000000"/>
              </a:solidFill>
              <a:latin typeface="Arial"/>
              <a:ea typeface="Arial"/>
              <a:cs typeface="Arial"/>
              <a:sym typeface="Arial"/>
            </a:endParaRPr>
          </a:p>
        </p:txBody>
      </p:sp>
      <p:cxnSp>
        <p:nvCxnSpPr>
          <p:cNvPr id="474" name="Google Shape;474;g70c9658d7c_0_1098"/>
          <p:cNvCxnSpPr/>
          <p:nvPr/>
        </p:nvCxnSpPr>
        <p:spPr>
          <a:xfrm rot="10800000">
            <a:off x="2039552" y="2769878"/>
            <a:ext cx="3260400" cy="987900"/>
          </a:xfrm>
          <a:prstGeom prst="straightConnector1">
            <a:avLst/>
          </a:prstGeom>
          <a:noFill/>
          <a:ln w="38100" cap="flat" cmpd="sng">
            <a:solidFill>
              <a:schemeClr val="accent4"/>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75" name="Google Shape;475;g70c9658d7c_0_1098"/>
          <p:cNvCxnSpPr/>
          <p:nvPr/>
        </p:nvCxnSpPr>
        <p:spPr>
          <a:xfrm flipH="1">
            <a:off x="3443552" y="3757777"/>
            <a:ext cx="1856400" cy="1495500"/>
          </a:xfrm>
          <a:prstGeom prst="straightConnector1">
            <a:avLst/>
          </a:prstGeom>
          <a:noFill/>
          <a:ln w="38100" cap="flat" cmpd="sng">
            <a:solidFill>
              <a:schemeClr val="accent4"/>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76" name="Google Shape;476;g70c9658d7c_0_1098"/>
          <p:cNvCxnSpPr/>
          <p:nvPr/>
        </p:nvCxnSpPr>
        <p:spPr>
          <a:xfrm rot="10800000">
            <a:off x="1919552" y="3550777"/>
            <a:ext cx="3380400" cy="207000"/>
          </a:xfrm>
          <a:prstGeom prst="straightConnector1">
            <a:avLst/>
          </a:prstGeom>
          <a:noFill/>
          <a:ln w="38100" cap="flat" cmpd="sng">
            <a:solidFill>
              <a:schemeClr val="accent4"/>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77" name="Google Shape;477;g70c9658d7c_0_1098"/>
          <p:cNvCxnSpPr/>
          <p:nvPr/>
        </p:nvCxnSpPr>
        <p:spPr>
          <a:xfrm rot="10800000">
            <a:off x="1896152" y="3236377"/>
            <a:ext cx="3403800" cy="521400"/>
          </a:xfrm>
          <a:prstGeom prst="straightConnector1">
            <a:avLst/>
          </a:prstGeom>
          <a:noFill/>
          <a:ln w="38100" cap="flat" cmpd="sng">
            <a:solidFill>
              <a:schemeClr val="accent4"/>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78" name="Google Shape;478;g70c9658d7c_0_1098"/>
          <p:cNvCxnSpPr/>
          <p:nvPr/>
        </p:nvCxnSpPr>
        <p:spPr>
          <a:xfrm rot="10800000">
            <a:off x="2344500" y="2483676"/>
            <a:ext cx="2978700" cy="1274100"/>
          </a:xfrm>
          <a:prstGeom prst="straightConnector1">
            <a:avLst/>
          </a:prstGeom>
          <a:noFill/>
          <a:ln w="38100" cap="flat" cmpd="sng">
            <a:solidFill>
              <a:schemeClr val="accent4"/>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2"/>
          <p:cNvSpPr txBox="1">
            <a:spLocks noGrp="1"/>
          </p:cNvSpPr>
          <p:nvPr>
            <p:ph type="title"/>
          </p:nvPr>
        </p:nvSpPr>
        <p:spPr>
          <a:xfrm>
            <a:off x="457200" y="502692"/>
            <a:ext cx="7066149" cy="116413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1800"/>
              <a:buNone/>
            </a:pPr>
            <a:r>
              <a:rPr lang="en-US"/>
              <a:t>Exercise 3</a:t>
            </a:r>
            <a:endParaRPr/>
          </a:p>
        </p:txBody>
      </p:sp>
      <p:sp>
        <p:nvSpPr>
          <p:cNvPr id="484" name="Google Shape;48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SzPts val="1000"/>
                <a:buNone/>
              </a:pPr>
              <a:t>45</a:t>
            </a:fld>
            <a:endParaRPr>
              <a:solidFill>
                <a:schemeClr val="dk2"/>
              </a:solidFill>
            </a:endParaRPr>
          </a:p>
        </p:txBody>
      </p:sp>
      <p:sp>
        <p:nvSpPr>
          <p:cNvPr id="485" name="Google Shape;485;p2"/>
          <p:cNvSpPr txBox="1"/>
          <p:nvPr/>
        </p:nvSpPr>
        <p:spPr>
          <a:xfrm>
            <a:off x="497464" y="4105599"/>
            <a:ext cx="7852906" cy="116413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1800"/>
              <a:buFont typeface="Arial"/>
              <a:buNone/>
            </a:pPr>
            <a:r>
              <a:rPr lang="en-US" sz="6000" b="1" i="0" u="none" strike="noStrike" cap="none">
                <a:solidFill>
                  <a:schemeClr val="dk2"/>
                </a:solidFill>
                <a:latin typeface="Arial"/>
                <a:ea typeface="Arial"/>
                <a:cs typeface="Arial"/>
                <a:sym typeface="Arial"/>
              </a:rPr>
              <a:t>Create Tracking Codes with Google’s URL Builder</a:t>
            </a:r>
            <a:endParaRPr sz="6000" b="1" i="0" u="none" strike="noStrike" cap="none">
              <a:solidFill>
                <a:schemeClr val="dk2"/>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70c9658d7c_0_1112"/>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Google Analytics </a:t>
            </a:r>
            <a:br>
              <a:rPr lang="en-US"/>
            </a:br>
            <a:r>
              <a:rPr lang="en-US"/>
              <a:t>Resources</a:t>
            </a:r>
            <a:endParaRPr/>
          </a:p>
        </p:txBody>
      </p:sp>
      <p:sp>
        <p:nvSpPr>
          <p:cNvPr id="491" name="Google Shape;491;g70c9658d7c_0_1112"/>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492" name="Google Shape;492;g70c9658d7c_0_111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46</a:t>
            </a:fld>
            <a:endParaRPr>
              <a:solidFill>
                <a:schemeClr val="dk2"/>
              </a:solidFill>
            </a:endParaRPr>
          </a:p>
        </p:txBody>
      </p:sp>
      <p:sp>
        <p:nvSpPr>
          <p:cNvPr id="493" name="Google Shape;493;g70c9658d7c_0_1112"/>
          <p:cNvSpPr txBox="1">
            <a:spLocks noGrp="1"/>
          </p:cNvSpPr>
          <p:nvPr>
            <p:ph type="body" idx="1"/>
          </p:nvPr>
        </p:nvSpPr>
        <p:spPr>
          <a:xfrm>
            <a:off x="152400" y="1662971"/>
            <a:ext cx="8839200" cy="5176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3200"/>
              <a:buChar char="•"/>
            </a:pPr>
            <a:r>
              <a:rPr lang="en-US"/>
              <a:t>Campaign URL Builder: </a:t>
            </a:r>
            <a:r>
              <a:rPr lang="en-US" sz="2800" u="sng">
                <a:solidFill>
                  <a:schemeClr val="hlink"/>
                </a:solidFill>
                <a:hlinkClick r:id="rId3"/>
              </a:rPr>
              <a:t>https://ga-dev-tools.appspot.com/campaign-url-builder/</a:t>
            </a:r>
            <a:endParaRPr sz="2800" b="0"/>
          </a:p>
          <a:p>
            <a:pPr marL="342900" lvl="0" indent="-342900" algn="l" rtl="0">
              <a:lnSpc>
                <a:spcPct val="100000"/>
              </a:lnSpc>
              <a:spcBef>
                <a:spcPts val="640"/>
              </a:spcBef>
              <a:spcAft>
                <a:spcPts val="0"/>
              </a:spcAft>
              <a:buSzPts val="3200"/>
              <a:buChar char="•"/>
            </a:pPr>
            <a:r>
              <a:rPr lang="en-US"/>
              <a:t>Google Analytics Academy: </a:t>
            </a:r>
            <a:r>
              <a:rPr lang="en-US" sz="2800" u="sng">
                <a:solidFill>
                  <a:schemeClr val="hlink"/>
                </a:solidFill>
                <a:hlinkClick r:id="rId4"/>
              </a:rPr>
              <a:t>https://analytics.google.com/analytics/academy/</a:t>
            </a:r>
            <a:r>
              <a:rPr lang="en-US"/>
              <a:t>Google Tag Manager:</a:t>
            </a:r>
            <a:endParaRPr/>
          </a:p>
          <a:p>
            <a:pPr marL="457200" lvl="1" indent="0" algn="l" rtl="0">
              <a:lnSpc>
                <a:spcPct val="100000"/>
              </a:lnSpc>
              <a:spcBef>
                <a:spcPts val="560"/>
              </a:spcBef>
              <a:spcAft>
                <a:spcPts val="0"/>
              </a:spcAft>
              <a:buSzPts val="2800"/>
              <a:buFont typeface="Arial"/>
              <a:buNone/>
            </a:pPr>
            <a:r>
              <a:rPr lang="en-US" u="sng">
                <a:solidFill>
                  <a:schemeClr val="hlink"/>
                </a:solidFill>
                <a:hlinkClick r:id="rId5"/>
              </a:rPr>
              <a:t>https://tagmanager.google.com/</a:t>
            </a:r>
            <a:endParaRPr/>
          </a:p>
          <a:p>
            <a:pPr marL="342900" lvl="0" indent="-342900" algn="l" rtl="0">
              <a:lnSpc>
                <a:spcPct val="100000"/>
              </a:lnSpc>
              <a:spcBef>
                <a:spcPts val="640"/>
              </a:spcBef>
              <a:spcAft>
                <a:spcPts val="0"/>
              </a:spcAft>
              <a:buSzPts val="3200"/>
              <a:buChar char="•"/>
            </a:pPr>
            <a:r>
              <a:rPr lang="en-US"/>
              <a:t>Google Analytics Blog</a:t>
            </a:r>
            <a:endParaRPr/>
          </a:p>
          <a:p>
            <a:pPr marL="457200" lvl="1" indent="0" algn="l" rtl="0">
              <a:lnSpc>
                <a:spcPct val="100000"/>
              </a:lnSpc>
              <a:spcBef>
                <a:spcPts val="560"/>
              </a:spcBef>
              <a:spcAft>
                <a:spcPts val="0"/>
              </a:spcAft>
              <a:buSzPts val="2800"/>
              <a:buFont typeface="Arial"/>
              <a:buNone/>
            </a:pPr>
            <a:r>
              <a:rPr lang="en-US" u="sng">
                <a:solidFill>
                  <a:schemeClr val="hlink"/>
                </a:solidFill>
                <a:hlinkClick r:id="rId6"/>
              </a:rPr>
              <a:t>https://analytics.blogspot.com/</a:t>
            </a:r>
            <a:r>
              <a:rPr lang="en-US"/>
              <a:t>    </a:t>
            </a:r>
            <a:endParaRPr/>
          </a:p>
          <a:p>
            <a:pPr marL="342900" lvl="0" indent="-139700" algn="l" rtl="0">
              <a:lnSpc>
                <a:spcPct val="100000"/>
              </a:lnSpc>
              <a:spcBef>
                <a:spcPts val="640"/>
              </a:spcBef>
              <a:spcAft>
                <a:spcPts val="0"/>
              </a:spcAft>
              <a:buSzPts val="3200"/>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70c9658d7c_0_1218"/>
          <p:cNvSpPr txBox="1">
            <a:spLocks noGrp="1"/>
          </p:cNvSpPr>
          <p:nvPr>
            <p:ph type="ctrTitle"/>
          </p:nvPr>
        </p:nvSpPr>
        <p:spPr>
          <a:xfrm>
            <a:off x="685800" y="2247255"/>
            <a:ext cx="7869300" cy="1353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6000"/>
              <a:buFont typeface="Arial"/>
              <a:buNone/>
            </a:pPr>
            <a:r>
              <a:rPr lang="en-US" dirty="0"/>
              <a:t>Generating Leads through SEO and Paid Advertising</a:t>
            </a:r>
            <a:endParaRPr dirty="0"/>
          </a:p>
        </p:txBody>
      </p:sp>
      <p:sp>
        <p:nvSpPr>
          <p:cNvPr id="505" name="Google Shape;505;g70c9658d7c_0_1218"/>
          <p:cNvSpPr txBox="1">
            <a:spLocks noGrp="1"/>
          </p:cNvSpPr>
          <p:nvPr>
            <p:ph type="subTitle" idx="1"/>
          </p:nvPr>
        </p:nvSpPr>
        <p:spPr>
          <a:xfrm>
            <a:off x="685800" y="3886200"/>
            <a:ext cx="7869300" cy="138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dirty="0"/>
              <a:t>Presented by</a:t>
            </a:r>
            <a:endParaRPr dirty="0"/>
          </a:p>
          <a:p>
            <a:pPr marL="0" lvl="0" indent="0" algn="l" rtl="0">
              <a:lnSpc>
                <a:spcPct val="100000"/>
              </a:lnSpc>
              <a:spcBef>
                <a:spcPts val="360"/>
              </a:spcBef>
              <a:spcAft>
                <a:spcPts val="0"/>
              </a:spcAft>
              <a:buSzPts val="1800"/>
              <a:buNone/>
            </a:pPr>
            <a:r>
              <a:rPr lang="en-US" dirty="0"/>
              <a:t>Philippe Taza</a:t>
            </a:r>
            <a:endParaRPr dirty="0"/>
          </a:p>
          <a:p>
            <a:pPr marL="0" lvl="0" indent="0" algn="l" rtl="0">
              <a:lnSpc>
                <a:spcPct val="100000"/>
              </a:lnSpc>
              <a:spcBef>
                <a:spcPts val="360"/>
              </a:spcBef>
              <a:spcAft>
                <a:spcPts val="0"/>
              </a:spcAft>
              <a:buSzPts val="1800"/>
              <a:buNone/>
            </a:pPr>
            <a:r>
              <a:rPr lang="en-US" dirty="0"/>
              <a:t>CEO, Higher Education Marketing</a:t>
            </a:r>
            <a:endParaRPr dirty="0"/>
          </a:p>
        </p:txBody>
      </p:sp>
      <p:sp>
        <p:nvSpPr>
          <p:cNvPr id="506" name="Google Shape;506;g70c9658d7c_0_1218"/>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200">
                <a:solidFill>
                  <a:schemeClr val="lt1"/>
                </a:solidFill>
              </a:rPr>
              <a:t>©Eaquals </a:t>
            </a:r>
            <a:endParaRPr sz="1200">
              <a:solidFill>
                <a:schemeClr val="lt1"/>
              </a:solidFill>
            </a:endParaRPr>
          </a:p>
        </p:txBody>
      </p:sp>
      <p:sp>
        <p:nvSpPr>
          <p:cNvPr id="507" name="Google Shape;507;g70c9658d7c_0_1218"/>
          <p:cNvSpPr txBox="1">
            <a:spLocks noGrp="1"/>
          </p:cNvSpPr>
          <p:nvPr>
            <p:ph type="ftr" idx="11"/>
          </p:nvPr>
        </p:nvSpPr>
        <p:spPr>
          <a:xfrm>
            <a:off x="1896271" y="6370475"/>
            <a:ext cx="4783500" cy="351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en-US" sz="1200" b="1" i="0" u="none" strike="noStrike" cap="none">
                <a:solidFill>
                  <a:srgbClr val="FFCC00"/>
                </a:solidFill>
                <a:latin typeface="Arial"/>
                <a:ea typeface="Arial"/>
                <a:cs typeface="Arial"/>
                <a:sym typeface="Arial"/>
              </a:rPr>
              <a:t>www.eaquals.org</a:t>
            </a:r>
            <a:endParaRPr sz="1200" b="1" i="0" u="none" strike="noStrike" cap="none">
              <a:solidFill>
                <a:srgbClr val="FFCC00"/>
              </a:solidFill>
              <a:latin typeface="Arial"/>
              <a:ea typeface="Arial"/>
              <a:cs typeface="Arial"/>
              <a:sym typeface="Arial"/>
            </a:endParaRPr>
          </a:p>
        </p:txBody>
      </p:sp>
      <p:sp>
        <p:nvSpPr>
          <p:cNvPr id="508" name="Google Shape;508;g70c9658d7c_0_1218"/>
          <p:cNvSpPr txBox="1"/>
          <p:nvPr/>
        </p:nvSpPr>
        <p:spPr>
          <a:xfrm>
            <a:off x="7051729" y="6356349"/>
            <a:ext cx="1617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#eaquals19krakow</a:t>
            </a:r>
            <a:endParaRPr sz="1200" b="1" i="0" u="none" strike="noStrike" cap="none">
              <a:solidFill>
                <a:schemeClr val="l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744b162090_0_29"/>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a:t>Today’s Presentation</a:t>
            </a:r>
            <a:endParaRPr/>
          </a:p>
        </p:txBody>
      </p:sp>
      <p:sp>
        <p:nvSpPr>
          <p:cNvPr id="515" name="Google Shape;515;g744b162090_0_29"/>
          <p:cNvSpPr txBox="1">
            <a:spLocks noGrp="1"/>
          </p:cNvSpPr>
          <p:nvPr>
            <p:ph type="body" idx="1"/>
          </p:nvPr>
        </p:nvSpPr>
        <p:spPr>
          <a:xfrm>
            <a:off x="457200" y="2046050"/>
            <a:ext cx="8160300" cy="40800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ts val="1800"/>
              <a:buChar char="•"/>
            </a:pPr>
            <a:r>
              <a:rPr lang="en-US"/>
              <a:t>Optimizing your website content for organic search</a:t>
            </a:r>
            <a:endParaRPr/>
          </a:p>
          <a:p>
            <a:pPr marL="457200" lvl="0" indent="-342900" algn="l" rtl="0">
              <a:lnSpc>
                <a:spcPct val="100000"/>
              </a:lnSpc>
              <a:spcBef>
                <a:spcPts val="0"/>
              </a:spcBef>
              <a:spcAft>
                <a:spcPts val="0"/>
              </a:spcAft>
              <a:buSzPts val="1800"/>
              <a:buChar char="•"/>
            </a:pPr>
            <a:r>
              <a:rPr lang="en-US"/>
              <a:t>Monitoring your SEO efforts</a:t>
            </a:r>
            <a:endParaRPr/>
          </a:p>
          <a:p>
            <a:pPr marL="457200" lvl="0" indent="-342900" algn="l" rtl="0">
              <a:lnSpc>
                <a:spcPct val="100000"/>
              </a:lnSpc>
              <a:spcBef>
                <a:spcPts val="0"/>
              </a:spcBef>
              <a:spcAft>
                <a:spcPts val="0"/>
              </a:spcAft>
              <a:buSzPts val="1800"/>
              <a:buChar char="•"/>
            </a:pPr>
            <a:r>
              <a:rPr lang="en-US"/>
              <a:t>Construct a keyword list</a:t>
            </a:r>
            <a:endParaRPr/>
          </a:p>
          <a:p>
            <a:pPr marL="457200" lvl="0" indent="-342900" algn="l" rtl="0">
              <a:lnSpc>
                <a:spcPct val="100000"/>
              </a:lnSpc>
              <a:spcBef>
                <a:spcPts val="0"/>
              </a:spcBef>
              <a:spcAft>
                <a:spcPts val="0"/>
              </a:spcAft>
              <a:buSzPts val="1800"/>
              <a:buChar char="•"/>
            </a:pPr>
            <a:r>
              <a:rPr lang="en-US"/>
              <a:t>Creating a Google Ads campaign </a:t>
            </a:r>
            <a:endParaRPr/>
          </a:p>
          <a:p>
            <a:pPr marL="457200" lvl="0" indent="-342900" algn="l" rtl="0">
              <a:lnSpc>
                <a:spcPct val="100000"/>
              </a:lnSpc>
              <a:spcBef>
                <a:spcPts val="0"/>
              </a:spcBef>
              <a:spcAft>
                <a:spcPts val="0"/>
              </a:spcAft>
              <a:buSzPts val="1800"/>
              <a:buChar char="•"/>
            </a:pPr>
            <a:r>
              <a:rPr lang="en-US"/>
              <a:t>Developing a Facebook Ads campaign</a:t>
            </a:r>
            <a:endParaRPr/>
          </a:p>
          <a:p>
            <a:pPr marL="457200" lvl="0" indent="-342900" algn="l" rtl="0">
              <a:lnSpc>
                <a:spcPct val="100000"/>
              </a:lnSpc>
              <a:spcBef>
                <a:spcPts val="0"/>
              </a:spcBef>
              <a:spcAft>
                <a:spcPts val="0"/>
              </a:spcAft>
              <a:buSzPts val="1800"/>
              <a:buChar char="•"/>
            </a:pPr>
            <a:r>
              <a:rPr lang="en-US"/>
              <a:t>Monitoring your online ads</a:t>
            </a:r>
            <a:endParaRPr/>
          </a:p>
        </p:txBody>
      </p:sp>
      <p:sp>
        <p:nvSpPr>
          <p:cNvPr id="516" name="Google Shape;516;g744b162090_0_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solidFill>
                  <a:srgbClr val="263B86"/>
                </a:solidFill>
              </a:rPr>
              <a:t>www.eaquals.org</a:t>
            </a:r>
            <a:r>
              <a:rPr lang="en-US"/>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48</a:t>
            </a:fld>
            <a:endParaRPr>
              <a:solidFill>
                <a:schemeClr val="dk2"/>
              </a:solidFill>
            </a:endParaRPr>
          </a:p>
        </p:txBody>
      </p:sp>
      <p:sp>
        <p:nvSpPr>
          <p:cNvPr id="517" name="Google Shape;517;g744b162090_0_29"/>
          <p:cNvSpPr txBox="1">
            <a:spLocks noGrp="1"/>
          </p:cNvSpPr>
          <p:nvPr>
            <p:ph type="dt" idx="10"/>
          </p:nvPr>
        </p:nvSpPr>
        <p:spPr>
          <a:xfrm>
            <a:off x="457200" y="6356350"/>
            <a:ext cx="143907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21"/>
          <p:cNvSpPr txBox="1">
            <a:spLocks noGrp="1"/>
          </p:cNvSpPr>
          <p:nvPr>
            <p:ph type="title"/>
          </p:nvPr>
        </p:nvSpPr>
        <p:spPr>
          <a:xfrm>
            <a:off x="457200" y="502692"/>
            <a:ext cx="7066149" cy="116413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3200"/>
              <a:buFont typeface="Open Sans SemiBold"/>
              <a:buNone/>
            </a:pPr>
            <a:r>
              <a:rPr lang="en-US">
                <a:latin typeface="Open Sans"/>
                <a:ea typeface="Open Sans"/>
                <a:cs typeface="Open Sans"/>
                <a:sym typeface="Open Sans"/>
              </a:rPr>
              <a:t>How Digital Marketing</a:t>
            </a:r>
            <a:br>
              <a:rPr lang="en-US">
                <a:latin typeface="Open Sans"/>
                <a:ea typeface="Open Sans"/>
                <a:cs typeface="Open Sans"/>
                <a:sym typeface="Open Sans"/>
              </a:rPr>
            </a:br>
            <a:r>
              <a:rPr lang="en-US">
                <a:latin typeface="Open Sans"/>
                <a:ea typeface="Open Sans"/>
                <a:cs typeface="Open Sans"/>
                <a:sym typeface="Open Sans"/>
              </a:rPr>
              <a:t>Attracts New Students</a:t>
            </a:r>
            <a:endParaRPr/>
          </a:p>
        </p:txBody>
      </p:sp>
      <p:sp>
        <p:nvSpPr>
          <p:cNvPr id="523" name="Google Shape;523;p21"/>
          <p:cNvSpPr txBox="1">
            <a:spLocks noGrp="1"/>
          </p:cNvSpPr>
          <p:nvPr>
            <p:ph type="dt" idx="10"/>
          </p:nvPr>
        </p:nvSpPr>
        <p:spPr>
          <a:xfrm>
            <a:off x="457200" y="6356350"/>
            <a:ext cx="143907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524" name="Google Shape;52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r>
              <a:rPr lang="en-US">
                <a:solidFill>
                  <a:srgbClr val="263B86"/>
                </a:solidFill>
              </a:rPr>
              <a:t>www.eaquals.org</a:t>
            </a:r>
            <a:r>
              <a:rPr lang="en-US">
                <a:solidFill>
                  <a:srgbClr val="FFCC00"/>
                </a:solidFill>
              </a:rPr>
              <a:t>  </a:t>
            </a:r>
            <a:fld id="{00000000-1234-1234-1234-123412341234}" type="slidenum">
              <a:rPr lang="en-US"/>
              <a:pPr marL="0" lvl="0" indent="0" algn="r" rtl="0">
                <a:lnSpc>
                  <a:spcPct val="100000"/>
                </a:lnSpc>
                <a:spcBef>
                  <a:spcPts val="0"/>
                </a:spcBef>
                <a:spcAft>
                  <a:spcPts val="0"/>
                </a:spcAft>
                <a:buSzPts val="1000"/>
                <a:buNone/>
              </a:pPr>
              <a:t>49</a:t>
            </a:fld>
            <a:endParaRPr/>
          </a:p>
        </p:txBody>
      </p:sp>
      <p:pic>
        <p:nvPicPr>
          <p:cNvPr id="525" name="Google Shape;525;p21"/>
          <p:cNvPicPr preferRelativeResize="0"/>
          <p:nvPr/>
        </p:nvPicPr>
        <p:blipFill rotWithShape="1">
          <a:blip r:embed="rId3">
            <a:alphaModFix/>
          </a:blip>
          <a:srcRect/>
          <a:stretch/>
        </p:blipFill>
        <p:spPr>
          <a:xfrm>
            <a:off x="586339" y="2189361"/>
            <a:ext cx="7920290" cy="36315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70c9658d7c_0_1177"/>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a:t>Why use</a:t>
            </a:r>
            <a:endParaRPr/>
          </a:p>
          <a:p>
            <a:pPr marL="0" lvl="0" indent="0" algn="l" rtl="0">
              <a:lnSpc>
                <a:spcPct val="90000"/>
              </a:lnSpc>
              <a:spcBef>
                <a:spcPts val="0"/>
              </a:spcBef>
              <a:spcAft>
                <a:spcPts val="0"/>
              </a:spcAft>
              <a:buSzPts val="1800"/>
              <a:buNone/>
            </a:pPr>
            <a:r>
              <a:rPr lang="en-US"/>
              <a:t>Google Analytics?</a:t>
            </a:r>
            <a:endParaRPr/>
          </a:p>
        </p:txBody>
      </p:sp>
      <p:sp>
        <p:nvSpPr>
          <p:cNvPr id="112" name="Google Shape;112;g70c9658d7c_0_1177"/>
          <p:cNvSpPr txBox="1">
            <a:spLocks noGrp="1"/>
          </p:cNvSpPr>
          <p:nvPr>
            <p:ph type="body" idx="1"/>
          </p:nvPr>
        </p:nvSpPr>
        <p:spPr>
          <a:xfrm>
            <a:off x="457200" y="2046050"/>
            <a:ext cx="7906200" cy="4080000"/>
          </a:xfrm>
          <a:prstGeom prst="rect">
            <a:avLst/>
          </a:prstGeom>
          <a:noFill/>
          <a:ln>
            <a:noFill/>
          </a:ln>
        </p:spPr>
        <p:txBody>
          <a:bodyPr spcFirstLastPara="1" wrap="square" lIns="91425" tIns="45700" rIns="91425" bIns="45700" anchor="t" anchorCtr="0">
            <a:noAutofit/>
          </a:bodyPr>
          <a:lstStyle/>
          <a:p>
            <a:pPr marL="457200" lvl="0" indent="-419100" algn="l" rtl="0">
              <a:lnSpc>
                <a:spcPct val="115000"/>
              </a:lnSpc>
              <a:spcBef>
                <a:spcPts val="1200"/>
              </a:spcBef>
              <a:spcAft>
                <a:spcPts val="0"/>
              </a:spcAft>
              <a:buSzPts val="3000"/>
              <a:buChar char="•"/>
            </a:pPr>
            <a:r>
              <a:rPr lang="en-US" sz="3000"/>
              <a:t>Google Analytics is the most-used web analytics tool in the world</a:t>
            </a:r>
            <a:endParaRPr sz="3000"/>
          </a:p>
          <a:p>
            <a:pPr marL="457200" lvl="0" indent="-419100" algn="l" rtl="0">
              <a:lnSpc>
                <a:spcPct val="115000"/>
              </a:lnSpc>
              <a:spcBef>
                <a:spcPts val="0"/>
              </a:spcBef>
              <a:spcAft>
                <a:spcPts val="0"/>
              </a:spcAft>
              <a:buSzPts val="3000"/>
              <a:buChar char="•"/>
            </a:pPr>
            <a:r>
              <a:rPr lang="en-US" sz="3000"/>
              <a:t>Over 10 million websites use GA</a:t>
            </a:r>
            <a:endParaRPr sz="3000"/>
          </a:p>
          <a:p>
            <a:pPr marL="457200" lvl="0" indent="-419100" algn="l" rtl="0">
              <a:lnSpc>
                <a:spcPct val="100000"/>
              </a:lnSpc>
              <a:spcBef>
                <a:spcPts val="0"/>
              </a:spcBef>
              <a:spcAft>
                <a:spcPts val="0"/>
              </a:spcAft>
              <a:buSzPts val="3000"/>
              <a:buChar char="•"/>
            </a:pPr>
            <a:r>
              <a:rPr lang="en-US" sz="3000"/>
              <a:t>GA offers invaluable insight into your recruitment campaigns &amp; how to improve them</a:t>
            </a:r>
            <a:endParaRPr sz="3000"/>
          </a:p>
        </p:txBody>
      </p:sp>
      <p:sp>
        <p:nvSpPr>
          <p:cNvPr id="113" name="Google Shape;113;g70c9658d7c_0_117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5</a:t>
            </a:fld>
            <a:endParaRPr>
              <a:solidFill>
                <a:schemeClr val="dk2"/>
              </a:solidFill>
            </a:endParaRPr>
          </a:p>
        </p:txBody>
      </p:sp>
      <p:sp>
        <p:nvSpPr>
          <p:cNvPr id="114" name="Google Shape;114;g70c9658d7c_0_1177"/>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6b13f3e874_0_14"/>
          <p:cNvSpPr txBox="1">
            <a:spLocks noGrp="1"/>
          </p:cNvSpPr>
          <p:nvPr>
            <p:ph type="title"/>
          </p:nvPr>
        </p:nvSpPr>
        <p:spPr>
          <a:xfrm>
            <a:off x="457200" y="3502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a:t>Organic vs. </a:t>
            </a:r>
            <a:endParaRPr/>
          </a:p>
          <a:p>
            <a:pPr marL="0" lvl="0" indent="0" algn="l" rtl="0">
              <a:lnSpc>
                <a:spcPct val="90000"/>
              </a:lnSpc>
              <a:spcBef>
                <a:spcPts val="0"/>
              </a:spcBef>
              <a:spcAft>
                <a:spcPts val="0"/>
              </a:spcAft>
              <a:buSzPts val="1800"/>
              <a:buNone/>
            </a:pPr>
            <a:r>
              <a:rPr lang="en-US"/>
              <a:t>Paid Search</a:t>
            </a:r>
            <a:endParaRPr/>
          </a:p>
        </p:txBody>
      </p:sp>
      <p:sp>
        <p:nvSpPr>
          <p:cNvPr id="532" name="Google Shape;532;g6b13f3e874_0_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SzPts val="1000"/>
                <a:buNone/>
              </a:pPr>
              <a:t>50</a:t>
            </a:fld>
            <a:endParaRPr>
              <a:solidFill>
                <a:schemeClr val="dk2"/>
              </a:solidFill>
            </a:endParaRPr>
          </a:p>
        </p:txBody>
      </p:sp>
      <p:sp>
        <p:nvSpPr>
          <p:cNvPr id="533" name="Google Shape;533;g6b13f3e874_0_14"/>
          <p:cNvSpPr txBox="1">
            <a:spLocks noGrp="1"/>
          </p:cNvSpPr>
          <p:nvPr>
            <p:ph type="body" idx="4294967295"/>
          </p:nvPr>
        </p:nvSpPr>
        <p:spPr>
          <a:xfrm>
            <a:off x="304800" y="4297125"/>
            <a:ext cx="1712400" cy="8004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640"/>
              </a:spcBef>
              <a:spcAft>
                <a:spcPts val="0"/>
              </a:spcAft>
              <a:buSzPts val="3200"/>
              <a:buNone/>
            </a:pPr>
            <a:r>
              <a:rPr lang="en-US"/>
              <a:t>Paid</a:t>
            </a:r>
            <a:endParaRPr b="0"/>
          </a:p>
        </p:txBody>
      </p:sp>
      <p:sp>
        <p:nvSpPr>
          <p:cNvPr id="534" name="Google Shape;534;g6b13f3e874_0_14"/>
          <p:cNvSpPr txBox="1">
            <a:spLocks noGrp="1"/>
          </p:cNvSpPr>
          <p:nvPr>
            <p:ph type="body" idx="4294967295"/>
          </p:nvPr>
        </p:nvSpPr>
        <p:spPr>
          <a:xfrm>
            <a:off x="304800" y="2321225"/>
            <a:ext cx="2014200" cy="800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SzPts val="3200"/>
              <a:buNone/>
            </a:pPr>
            <a:r>
              <a:rPr lang="en-US"/>
              <a:t>Organic</a:t>
            </a:r>
            <a:endParaRPr/>
          </a:p>
        </p:txBody>
      </p:sp>
      <p:sp>
        <p:nvSpPr>
          <p:cNvPr id="535" name="Google Shape;535;g6b13f3e874_0_14"/>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pic>
        <p:nvPicPr>
          <p:cNvPr id="536" name="Google Shape;536;g6b13f3e874_0_14"/>
          <p:cNvPicPr preferRelativeResize="0"/>
          <p:nvPr/>
        </p:nvPicPr>
        <p:blipFill rotWithShape="1">
          <a:blip r:embed="rId3">
            <a:alphaModFix/>
          </a:blip>
          <a:srcRect/>
          <a:stretch/>
        </p:blipFill>
        <p:spPr>
          <a:xfrm>
            <a:off x="2123700" y="3851525"/>
            <a:ext cx="7066201" cy="1643582"/>
          </a:xfrm>
          <a:prstGeom prst="rect">
            <a:avLst/>
          </a:prstGeom>
          <a:noFill/>
          <a:ln>
            <a:noFill/>
          </a:ln>
        </p:spPr>
      </p:pic>
      <p:pic>
        <p:nvPicPr>
          <p:cNvPr id="537" name="Google Shape;537;g6b13f3e874_0_14"/>
          <p:cNvPicPr preferRelativeResize="0"/>
          <p:nvPr/>
        </p:nvPicPr>
        <p:blipFill rotWithShape="1">
          <a:blip r:embed="rId4">
            <a:alphaModFix/>
          </a:blip>
          <a:srcRect/>
          <a:stretch/>
        </p:blipFill>
        <p:spPr>
          <a:xfrm>
            <a:off x="2077800" y="2042175"/>
            <a:ext cx="7066199" cy="129836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g6b0e8910c7_0_17"/>
          <p:cNvSpPr txBox="1">
            <a:spLocks noGrp="1"/>
          </p:cNvSpPr>
          <p:nvPr>
            <p:ph type="title"/>
          </p:nvPr>
        </p:nvSpPr>
        <p:spPr>
          <a:xfrm>
            <a:off x="457200" y="3502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a:t>What is SEO?</a:t>
            </a:r>
            <a:endParaRPr/>
          </a:p>
        </p:txBody>
      </p:sp>
      <p:sp>
        <p:nvSpPr>
          <p:cNvPr id="544" name="Google Shape;544;g6b0e8910c7_0_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51</a:t>
            </a:fld>
            <a:endParaRPr>
              <a:solidFill>
                <a:schemeClr val="dk2"/>
              </a:solidFill>
            </a:endParaRPr>
          </a:p>
        </p:txBody>
      </p:sp>
      <p:sp>
        <p:nvSpPr>
          <p:cNvPr id="545" name="Google Shape;545;g6b0e8910c7_0_17"/>
          <p:cNvSpPr txBox="1"/>
          <p:nvPr/>
        </p:nvSpPr>
        <p:spPr>
          <a:xfrm>
            <a:off x="5101400" y="2096575"/>
            <a:ext cx="41217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263B86"/>
                </a:solidFill>
                <a:latin typeface="Arial"/>
                <a:ea typeface="Arial"/>
                <a:cs typeface="Arial"/>
                <a:sym typeface="Arial"/>
              </a:rPr>
              <a:t>The process of optimizing website content, design, &amp; performance to generate visitor traffic from organic search engine results</a:t>
            </a:r>
            <a:endParaRPr sz="3000" b="0" i="0" u="none" strike="noStrike" cap="none">
              <a:solidFill>
                <a:srgbClr val="263B86"/>
              </a:solidFill>
              <a:latin typeface="Arial"/>
              <a:ea typeface="Arial"/>
              <a:cs typeface="Arial"/>
              <a:sym typeface="Arial"/>
            </a:endParaRPr>
          </a:p>
        </p:txBody>
      </p:sp>
      <p:pic>
        <p:nvPicPr>
          <p:cNvPr id="546" name="Google Shape;546;g6b0e8910c7_0_17"/>
          <p:cNvPicPr preferRelativeResize="0"/>
          <p:nvPr/>
        </p:nvPicPr>
        <p:blipFill rotWithShape="1">
          <a:blip r:embed="rId3">
            <a:alphaModFix/>
          </a:blip>
          <a:srcRect/>
          <a:stretch/>
        </p:blipFill>
        <p:spPr>
          <a:xfrm>
            <a:off x="504752" y="2096575"/>
            <a:ext cx="4353000" cy="3482100"/>
          </a:xfrm>
          <a:prstGeom prst="roundRect">
            <a:avLst>
              <a:gd name="adj" fmla="val 8594"/>
            </a:avLst>
          </a:prstGeom>
          <a:solidFill>
            <a:srgbClr val="ECECEC"/>
          </a:solidFill>
          <a:ln>
            <a:noFill/>
          </a:ln>
        </p:spPr>
      </p:pic>
      <p:sp>
        <p:nvSpPr>
          <p:cNvPr id="547" name="Google Shape;547;g6b0e8910c7_0_17"/>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6b0e8910c7_0_29"/>
          <p:cNvSpPr txBox="1">
            <a:spLocks noGrp="1"/>
          </p:cNvSpPr>
          <p:nvPr>
            <p:ph type="title"/>
          </p:nvPr>
        </p:nvSpPr>
        <p:spPr>
          <a:xfrm>
            <a:off x="457200" y="4264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a:t>What does SEO </a:t>
            </a:r>
            <a:endParaRPr/>
          </a:p>
          <a:p>
            <a:pPr marL="0" lvl="0" indent="0" algn="l" rtl="0">
              <a:lnSpc>
                <a:spcPct val="90000"/>
              </a:lnSpc>
              <a:spcBef>
                <a:spcPts val="0"/>
              </a:spcBef>
              <a:spcAft>
                <a:spcPts val="0"/>
              </a:spcAft>
              <a:buSzPts val="1800"/>
              <a:buNone/>
            </a:pPr>
            <a:r>
              <a:rPr lang="en-US"/>
              <a:t>involve?</a:t>
            </a:r>
            <a:endParaRPr/>
          </a:p>
        </p:txBody>
      </p:sp>
      <p:sp>
        <p:nvSpPr>
          <p:cNvPr id="554" name="Google Shape;554;g6b0e8910c7_0_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52</a:t>
            </a:fld>
            <a:endParaRPr>
              <a:solidFill>
                <a:schemeClr val="dk2"/>
              </a:solidFill>
            </a:endParaRPr>
          </a:p>
        </p:txBody>
      </p:sp>
      <p:sp>
        <p:nvSpPr>
          <p:cNvPr id="555" name="Google Shape;555;g6b0e8910c7_0_29"/>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pic>
        <p:nvPicPr>
          <p:cNvPr id="3" name="Picture 2">
            <a:extLst>
              <a:ext uri="{FF2B5EF4-FFF2-40B4-BE49-F238E27FC236}">
                <a16:creationId xmlns:a16="http://schemas.microsoft.com/office/drawing/2014/main" id="{08B50B09-C563-47F9-9546-D25237372A32}"/>
              </a:ext>
            </a:extLst>
          </p:cNvPr>
          <p:cNvPicPr>
            <a:picLocks noChangeAspect="1"/>
          </p:cNvPicPr>
          <p:nvPr/>
        </p:nvPicPr>
        <p:blipFill>
          <a:blip r:embed="rId3"/>
          <a:stretch>
            <a:fillRect/>
          </a:stretch>
        </p:blipFill>
        <p:spPr>
          <a:xfrm>
            <a:off x="1349211" y="1647668"/>
            <a:ext cx="6445577" cy="4514981"/>
          </a:xfrm>
          <a:prstGeom prst="rect">
            <a:avLst/>
          </a:prstGeom>
        </p:spPr>
      </p:pic>
      <p:sp>
        <p:nvSpPr>
          <p:cNvPr id="4" name="Rectangle 3">
            <a:extLst>
              <a:ext uri="{FF2B5EF4-FFF2-40B4-BE49-F238E27FC236}">
                <a16:creationId xmlns:a16="http://schemas.microsoft.com/office/drawing/2014/main" id="{DD5F78D4-8865-4243-AD90-C2B932067DF7}"/>
              </a:ext>
            </a:extLst>
          </p:cNvPr>
          <p:cNvSpPr/>
          <p:nvPr/>
        </p:nvSpPr>
        <p:spPr>
          <a:xfrm>
            <a:off x="2903914" y="6431508"/>
            <a:ext cx="3336170" cy="307777"/>
          </a:xfrm>
          <a:prstGeom prst="rect">
            <a:avLst/>
          </a:prstGeom>
        </p:spPr>
        <p:txBody>
          <a:bodyPr wrap="none">
            <a:spAutoFit/>
          </a:bodyPr>
          <a:lstStyle/>
          <a:p>
            <a:r>
              <a:rPr lang="en-US" dirty="0">
                <a:hlinkClick r:id="rId4"/>
              </a:rPr>
              <a:t>https://moz.com/beginners-guide-to-seo</a:t>
            </a:r>
            <a:endParaRPr lang="en-CA"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6b0e8910c7_0_155"/>
          <p:cNvSpPr txBox="1"/>
          <p:nvPr/>
        </p:nvSpPr>
        <p:spPr>
          <a:xfrm>
            <a:off x="457200" y="685800"/>
            <a:ext cx="8229600" cy="67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3000"/>
              <a:buFont typeface="Open Sans SemiBold"/>
              <a:buNone/>
            </a:pPr>
            <a:r>
              <a:rPr lang="en-US" sz="3800" b="1" i="0" u="none" strike="noStrike" cap="none">
                <a:solidFill>
                  <a:srgbClr val="263B86"/>
                </a:solidFill>
                <a:latin typeface="Arial"/>
                <a:ea typeface="Arial"/>
                <a:cs typeface="Arial"/>
                <a:sym typeface="Arial"/>
              </a:rPr>
              <a:t>On Page SEO Example</a:t>
            </a:r>
            <a:endParaRPr sz="3800" b="1" i="0" u="none" strike="noStrike" cap="none">
              <a:solidFill>
                <a:srgbClr val="263B86"/>
              </a:solidFill>
              <a:latin typeface="Arial"/>
              <a:ea typeface="Arial"/>
              <a:cs typeface="Arial"/>
              <a:sym typeface="Arial"/>
            </a:endParaRPr>
          </a:p>
        </p:txBody>
      </p:sp>
      <p:pic>
        <p:nvPicPr>
          <p:cNvPr id="564" name="Google Shape;564;g6b0e8910c7_0_155" descr="on page SEO-02.png"/>
          <p:cNvPicPr preferRelativeResize="0"/>
          <p:nvPr/>
        </p:nvPicPr>
        <p:blipFill rotWithShape="1">
          <a:blip r:embed="rId3">
            <a:alphaModFix/>
          </a:blip>
          <a:srcRect/>
          <a:stretch/>
        </p:blipFill>
        <p:spPr>
          <a:xfrm>
            <a:off x="663323" y="1629072"/>
            <a:ext cx="7920299" cy="4418325"/>
          </a:xfrm>
          <a:prstGeom prst="rect">
            <a:avLst/>
          </a:prstGeom>
          <a:noFill/>
          <a:ln>
            <a:noFill/>
          </a:ln>
        </p:spPr>
      </p:pic>
      <p:sp>
        <p:nvSpPr>
          <p:cNvPr id="565" name="Google Shape;565;g6b0e8910c7_0_1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SzPts val="1000"/>
                <a:buNone/>
              </a:pPr>
              <a:t>53</a:t>
            </a:fld>
            <a:endParaRPr>
              <a:solidFill>
                <a:schemeClr val="dk2"/>
              </a:solidFill>
            </a:endParaRPr>
          </a:p>
        </p:txBody>
      </p:sp>
      <p:sp>
        <p:nvSpPr>
          <p:cNvPr id="566" name="Google Shape;566;g6b0e8910c7_0_155"/>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6b0e8910c7_0_479"/>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573" name="Google Shape;573;g6b0e8910c7_0_479"/>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54</a:t>
            </a:fld>
            <a:endParaRPr>
              <a:solidFill>
                <a:schemeClr val="dk2"/>
              </a:solidFill>
            </a:endParaRPr>
          </a:p>
        </p:txBody>
      </p:sp>
      <p:sp>
        <p:nvSpPr>
          <p:cNvPr id="574" name="Google Shape;574;g6b0e8910c7_0_479"/>
          <p:cNvSpPr txBox="1">
            <a:spLocks noGrp="1"/>
          </p:cNvSpPr>
          <p:nvPr>
            <p:ph type="title"/>
          </p:nvPr>
        </p:nvSpPr>
        <p:spPr>
          <a:xfrm>
            <a:off x="432486" y="457200"/>
            <a:ext cx="8229600" cy="838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600"/>
              <a:buFont typeface="Open Sans SemiBold"/>
              <a:buNone/>
            </a:pPr>
            <a:r>
              <a:rPr lang="en-US"/>
              <a:t>Google Search Console</a:t>
            </a:r>
            <a:endParaRPr/>
          </a:p>
        </p:txBody>
      </p:sp>
      <p:pic>
        <p:nvPicPr>
          <p:cNvPr id="575" name="Google Shape;575;g6b0e8910c7_0_479"/>
          <p:cNvPicPr preferRelativeResize="0"/>
          <p:nvPr/>
        </p:nvPicPr>
        <p:blipFill rotWithShape="1">
          <a:blip r:embed="rId3">
            <a:alphaModFix/>
          </a:blip>
          <a:srcRect/>
          <a:stretch/>
        </p:blipFill>
        <p:spPr>
          <a:xfrm>
            <a:off x="152400" y="1831000"/>
            <a:ext cx="8839201" cy="4107228"/>
          </a:xfrm>
          <a:prstGeom prst="rect">
            <a:avLst/>
          </a:prstGeom>
          <a:noFill/>
          <a:ln>
            <a:noFill/>
          </a:ln>
        </p:spPr>
      </p:pic>
      <p:pic>
        <p:nvPicPr>
          <p:cNvPr id="576" name="Google Shape;576;g6b0e8910c7_0_479"/>
          <p:cNvPicPr preferRelativeResize="0"/>
          <p:nvPr/>
        </p:nvPicPr>
        <p:blipFill rotWithShape="1">
          <a:blip r:embed="rId4">
            <a:alphaModFix/>
          </a:blip>
          <a:srcRect/>
          <a:stretch/>
        </p:blipFill>
        <p:spPr>
          <a:xfrm>
            <a:off x="229600" y="2294928"/>
            <a:ext cx="1587486" cy="24079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g6b0e8910c7_0_488"/>
          <p:cNvPicPr preferRelativeResize="0"/>
          <p:nvPr/>
        </p:nvPicPr>
        <p:blipFill rotWithShape="1">
          <a:blip r:embed="rId3">
            <a:alphaModFix/>
          </a:blip>
          <a:srcRect/>
          <a:stretch/>
        </p:blipFill>
        <p:spPr>
          <a:xfrm>
            <a:off x="1516275" y="1431676"/>
            <a:ext cx="5650526" cy="5171199"/>
          </a:xfrm>
          <a:prstGeom prst="rect">
            <a:avLst/>
          </a:prstGeom>
          <a:noFill/>
          <a:ln>
            <a:noFill/>
          </a:ln>
        </p:spPr>
      </p:pic>
      <p:sp>
        <p:nvSpPr>
          <p:cNvPr id="583" name="Google Shape;583;g6b0e8910c7_0_488"/>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584" name="Google Shape;584;g6b0e8910c7_0_488"/>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55</a:t>
            </a:fld>
            <a:endParaRPr>
              <a:solidFill>
                <a:schemeClr val="dk2"/>
              </a:solidFill>
            </a:endParaRPr>
          </a:p>
        </p:txBody>
      </p:sp>
      <p:sp>
        <p:nvSpPr>
          <p:cNvPr id="585" name="Google Shape;585;g6b0e8910c7_0_488"/>
          <p:cNvSpPr txBox="1">
            <a:spLocks noGrp="1"/>
          </p:cNvSpPr>
          <p:nvPr>
            <p:ph type="title"/>
          </p:nvPr>
        </p:nvSpPr>
        <p:spPr>
          <a:xfrm>
            <a:off x="432485" y="228599"/>
            <a:ext cx="5177700" cy="1076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sz="3200"/>
              <a:t>Google Search Console</a:t>
            </a:r>
            <a:br>
              <a:rPr lang="en-US" sz="3200"/>
            </a:br>
            <a:r>
              <a:rPr lang="en-US" sz="3200"/>
              <a:t>– Performance</a:t>
            </a:r>
            <a:endParaRPr/>
          </a:p>
        </p:txBody>
      </p:sp>
      <p:cxnSp>
        <p:nvCxnSpPr>
          <p:cNvPr id="586" name="Google Shape;586;g6b0e8910c7_0_488"/>
          <p:cNvCxnSpPr/>
          <p:nvPr/>
        </p:nvCxnSpPr>
        <p:spPr>
          <a:xfrm rot="10800000">
            <a:off x="3242300" y="4631900"/>
            <a:ext cx="514800" cy="283200"/>
          </a:xfrm>
          <a:prstGeom prst="straightConnector1">
            <a:avLst/>
          </a:prstGeom>
          <a:noFill/>
          <a:ln w="25400" cap="flat" cmpd="sng">
            <a:solidFill>
              <a:srgbClr val="FFCC00"/>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587" name="Google Shape;587;g6b0e8910c7_0_488"/>
          <p:cNvCxnSpPr/>
          <p:nvPr/>
        </p:nvCxnSpPr>
        <p:spPr>
          <a:xfrm rot="10800000" flipH="1">
            <a:off x="5756600" y="4786400"/>
            <a:ext cx="1016400" cy="128700"/>
          </a:xfrm>
          <a:prstGeom prst="straightConnector1">
            <a:avLst/>
          </a:prstGeom>
          <a:noFill/>
          <a:ln w="25400" cap="flat" cmpd="sng">
            <a:solidFill>
              <a:srgbClr val="FFCC00"/>
            </a:solidFill>
            <a:prstDash val="solid"/>
            <a:round/>
            <a:headEnd type="none" w="sm" len="sm"/>
            <a:tailEnd type="triangle" w="med" len="med"/>
          </a:ln>
          <a:effectLst>
            <a:outerShdw blurRad="40000" dist="20000" dir="5400000" rotWithShape="0">
              <a:srgbClr val="000000">
                <a:alpha val="36862"/>
              </a:srgbClr>
            </a:outerShdw>
          </a:effectLst>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6b0e8910c7_0_497"/>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594" name="Google Shape;594;g6b0e8910c7_0_497"/>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56</a:t>
            </a:fld>
            <a:endParaRPr>
              <a:solidFill>
                <a:schemeClr val="dk2"/>
              </a:solidFill>
            </a:endParaRPr>
          </a:p>
        </p:txBody>
      </p:sp>
      <p:sp>
        <p:nvSpPr>
          <p:cNvPr id="595" name="Google Shape;595;g6b0e8910c7_0_497"/>
          <p:cNvSpPr txBox="1">
            <a:spLocks noGrp="1"/>
          </p:cNvSpPr>
          <p:nvPr>
            <p:ph type="title"/>
          </p:nvPr>
        </p:nvSpPr>
        <p:spPr>
          <a:xfrm>
            <a:off x="432474" y="503550"/>
            <a:ext cx="5482500" cy="838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420"/>
              <a:buFont typeface="Open Sans SemiBold"/>
              <a:buNone/>
            </a:pPr>
            <a:r>
              <a:rPr lang="en-US" sz="3420"/>
              <a:t>Keywords from</a:t>
            </a:r>
            <a:br>
              <a:rPr lang="en-US" sz="3420"/>
            </a:br>
            <a:r>
              <a:rPr lang="en-US" sz="3420"/>
              <a:t>Google Search Console</a:t>
            </a:r>
            <a:endParaRPr/>
          </a:p>
        </p:txBody>
      </p:sp>
      <p:sp>
        <p:nvSpPr>
          <p:cNvPr id="596" name="Google Shape;596;g6b0e8910c7_0_497"/>
          <p:cNvSpPr txBox="1"/>
          <p:nvPr/>
        </p:nvSpPr>
        <p:spPr>
          <a:xfrm>
            <a:off x="5779667" y="4753646"/>
            <a:ext cx="2991900" cy="1612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a:solidFill>
                  <a:schemeClr val="dk2"/>
                </a:solidFill>
                <a:latin typeface="Arial"/>
                <a:ea typeface="Arial"/>
                <a:cs typeface="Arial"/>
                <a:sym typeface="Arial"/>
              </a:rPr>
              <a:t>Use this list of keywords to initiate your keyword research</a:t>
            </a:r>
            <a:endParaRPr sz="1400" b="0" i="0" u="none" strike="noStrike" cap="none">
              <a:solidFill>
                <a:schemeClr val="dk2"/>
              </a:solidFill>
              <a:latin typeface="Arial"/>
              <a:ea typeface="Arial"/>
              <a:cs typeface="Arial"/>
              <a:sym typeface="Arial"/>
            </a:endParaRPr>
          </a:p>
        </p:txBody>
      </p:sp>
      <p:pic>
        <p:nvPicPr>
          <p:cNvPr id="597" name="Google Shape;597;g6b0e8910c7_0_497"/>
          <p:cNvPicPr preferRelativeResize="0"/>
          <p:nvPr/>
        </p:nvPicPr>
        <p:blipFill rotWithShape="1">
          <a:blip r:embed="rId3">
            <a:alphaModFix/>
          </a:blip>
          <a:srcRect/>
          <a:stretch/>
        </p:blipFill>
        <p:spPr>
          <a:xfrm>
            <a:off x="251725" y="2213350"/>
            <a:ext cx="8416774" cy="2294450"/>
          </a:xfrm>
          <a:prstGeom prst="rect">
            <a:avLst/>
          </a:prstGeom>
          <a:noFill/>
          <a:ln>
            <a:noFill/>
          </a:ln>
        </p:spPr>
      </p:pic>
      <p:cxnSp>
        <p:nvCxnSpPr>
          <p:cNvPr id="598" name="Google Shape;598;g6b0e8910c7_0_497"/>
          <p:cNvCxnSpPr/>
          <p:nvPr/>
        </p:nvCxnSpPr>
        <p:spPr>
          <a:xfrm rot="10800000">
            <a:off x="4636950" y="4547200"/>
            <a:ext cx="1245000" cy="744000"/>
          </a:xfrm>
          <a:prstGeom prst="straightConnector1">
            <a:avLst/>
          </a:prstGeom>
          <a:noFill/>
          <a:ln w="25400" cap="flat" cmpd="sng">
            <a:solidFill>
              <a:schemeClr val="dk2"/>
            </a:solidFill>
            <a:prstDash val="solid"/>
            <a:round/>
            <a:headEnd type="none" w="sm" len="sm"/>
            <a:tailEnd type="triangle" w="med" len="med"/>
          </a:ln>
          <a:effectLst>
            <a:outerShdw blurRad="40000" dist="20000" dir="5400000" rotWithShape="0">
              <a:srgbClr val="000000">
                <a:alpha val="36862"/>
              </a:srgbClr>
            </a:outerShdw>
          </a:effectLst>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g6b0e8910c7_0_508"/>
          <p:cNvPicPr preferRelativeResize="0"/>
          <p:nvPr/>
        </p:nvPicPr>
        <p:blipFill rotWithShape="1">
          <a:blip r:embed="rId3">
            <a:alphaModFix/>
          </a:blip>
          <a:srcRect/>
          <a:stretch/>
        </p:blipFill>
        <p:spPr>
          <a:xfrm>
            <a:off x="0" y="1754226"/>
            <a:ext cx="9144002" cy="4014463"/>
          </a:xfrm>
          <a:prstGeom prst="rect">
            <a:avLst/>
          </a:prstGeom>
          <a:noFill/>
          <a:ln>
            <a:noFill/>
          </a:ln>
        </p:spPr>
      </p:pic>
      <p:sp>
        <p:nvSpPr>
          <p:cNvPr id="605" name="Google Shape;605;g6b0e8910c7_0_508"/>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606" name="Google Shape;606;g6b0e8910c7_0_508"/>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57</a:t>
            </a:fld>
            <a:endParaRPr>
              <a:solidFill>
                <a:schemeClr val="dk2"/>
              </a:solidFill>
            </a:endParaRPr>
          </a:p>
        </p:txBody>
      </p:sp>
      <p:sp>
        <p:nvSpPr>
          <p:cNvPr id="607" name="Google Shape;607;g6b0e8910c7_0_508"/>
          <p:cNvSpPr txBox="1">
            <a:spLocks noGrp="1"/>
          </p:cNvSpPr>
          <p:nvPr>
            <p:ph type="title"/>
          </p:nvPr>
        </p:nvSpPr>
        <p:spPr>
          <a:xfrm>
            <a:off x="432486" y="228599"/>
            <a:ext cx="4672800" cy="1155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600"/>
              <a:buFont typeface="Open Sans SemiBold"/>
              <a:buNone/>
            </a:pPr>
            <a:r>
              <a:rPr lang="en-US" sz="3600">
                <a:latin typeface="Open Sans"/>
                <a:ea typeface="Open Sans"/>
                <a:cs typeface="Open Sans"/>
                <a:sym typeface="Open Sans"/>
              </a:rPr>
              <a:t>Look at the</a:t>
            </a:r>
            <a:br>
              <a:rPr lang="en-US" sz="3600">
                <a:latin typeface="Open Sans"/>
                <a:ea typeface="Open Sans"/>
                <a:cs typeface="Open Sans"/>
                <a:sym typeface="Open Sans"/>
              </a:rPr>
            </a:br>
            <a:r>
              <a:rPr lang="en-US" sz="3600">
                <a:latin typeface="Open Sans"/>
                <a:ea typeface="Open Sans"/>
                <a:cs typeface="Open Sans"/>
                <a:sym typeface="Open Sans"/>
              </a:rPr>
              <a:t>competition’s Titles</a:t>
            </a:r>
            <a:endParaRPr/>
          </a:p>
        </p:txBody>
      </p:sp>
      <p:sp>
        <p:nvSpPr>
          <p:cNvPr id="608" name="Google Shape;608;g6b0e8910c7_0_508"/>
          <p:cNvSpPr/>
          <p:nvPr/>
        </p:nvSpPr>
        <p:spPr>
          <a:xfrm>
            <a:off x="6832375" y="1564600"/>
            <a:ext cx="1448400" cy="820500"/>
          </a:xfrm>
          <a:prstGeom prst="rect">
            <a:avLst/>
          </a:prstGeom>
          <a:noFill/>
          <a:ln w="38100" cap="flat" cmpd="sng">
            <a:solidFill>
              <a:srgbClr val="FAA81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09" name="Google Shape;609;g6b0e8910c7_0_508"/>
          <p:cNvCxnSpPr/>
          <p:nvPr/>
        </p:nvCxnSpPr>
        <p:spPr>
          <a:xfrm rot="10800000" flipH="1">
            <a:off x="5396675" y="1974950"/>
            <a:ext cx="1359600" cy="524700"/>
          </a:xfrm>
          <a:prstGeom prst="straightConnector1">
            <a:avLst/>
          </a:prstGeom>
          <a:noFill/>
          <a:ln w="25400" cap="flat" cmpd="sng">
            <a:solidFill>
              <a:srgbClr val="FFCC00"/>
            </a:solidFill>
            <a:prstDash val="solid"/>
            <a:round/>
            <a:headEnd type="none" w="sm" len="sm"/>
            <a:tailEnd type="triangle" w="med" len="med"/>
          </a:ln>
          <a:effectLst>
            <a:outerShdw blurRad="40000" dist="20000" dir="5400000" rotWithShape="0">
              <a:srgbClr val="000000">
                <a:alpha val="36862"/>
              </a:srgbClr>
            </a:outerShdw>
          </a:effectLst>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g6b0e8910c7_0_517"/>
          <p:cNvPicPr preferRelativeResize="0"/>
          <p:nvPr/>
        </p:nvPicPr>
        <p:blipFill>
          <a:blip r:embed="rId3">
            <a:alphaModFix/>
          </a:blip>
          <a:stretch>
            <a:fillRect/>
          </a:stretch>
        </p:blipFill>
        <p:spPr>
          <a:xfrm>
            <a:off x="152400" y="1943925"/>
            <a:ext cx="8839196" cy="3566109"/>
          </a:xfrm>
          <a:prstGeom prst="rect">
            <a:avLst/>
          </a:prstGeom>
          <a:noFill/>
          <a:ln>
            <a:noFill/>
          </a:ln>
        </p:spPr>
      </p:pic>
      <p:sp>
        <p:nvSpPr>
          <p:cNvPr id="616" name="Google Shape;616;g6b0e8910c7_0_517"/>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617" name="Google Shape;617;g6b0e8910c7_0_517"/>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58</a:t>
            </a:fld>
            <a:endParaRPr>
              <a:solidFill>
                <a:schemeClr val="dk2"/>
              </a:solidFill>
            </a:endParaRPr>
          </a:p>
        </p:txBody>
      </p:sp>
      <p:sp>
        <p:nvSpPr>
          <p:cNvPr id="618" name="Google Shape;618;g6b0e8910c7_0_517"/>
          <p:cNvSpPr txBox="1">
            <a:spLocks noGrp="1"/>
          </p:cNvSpPr>
          <p:nvPr>
            <p:ph type="title"/>
          </p:nvPr>
        </p:nvSpPr>
        <p:spPr>
          <a:xfrm>
            <a:off x="280086" y="157162"/>
            <a:ext cx="5835000" cy="1133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600"/>
              <a:buFont typeface="Open Sans SemiBold"/>
              <a:buNone/>
            </a:pPr>
            <a:r>
              <a:rPr lang="en-US" sz="3600">
                <a:latin typeface="Open Sans"/>
                <a:ea typeface="Open Sans"/>
                <a:cs typeface="Open Sans"/>
                <a:sym typeface="Open Sans"/>
              </a:rPr>
              <a:t>Look at the</a:t>
            </a:r>
            <a:br>
              <a:rPr lang="en-US" sz="3600">
                <a:latin typeface="Open Sans"/>
                <a:ea typeface="Open Sans"/>
                <a:cs typeface="Open Sans"/>
                <a:sym typeface="Open Sans"/>
              </a:rPr>
            </a:br>
            <a:r>
              <a:rPr lang="en-US" sz="3600">
                <a:latin typeface="Open Sans"/>
                <a:ea typeface="Open Sans"/>
                <a:cs typeface="Open Sans"/>
                <a:sym typeface="Open Sans"/>
              </a:rPr>
              <a:t>competition’s H1s</a:t>
            </a:r>
            <a:endParaRPr/>
          </a:p>
        </p:txBody>
      </p:sp>
      <p:cxnSp>
        <p:nvCxnSpPr>
          <p:cNvPr id="619" name="Google Shape;619;g6b0e8910c7_0_517"/>
          <p:cNvCxnSpPr/>
          <p:nvPr/>
        </p:nvCxnSpPr>
        <p:spPr>
          <a:xfrm rot="10800000" flipH="1">
            <a:off x="3956550" y="2894725"/>
            <a:ext cx="2311200" cy="284400"/>
          </a:xfrm>
          <a:prstGeom prst="straightConnector1">
            <a:avLst/>
          </a:prstGeom>
          <a:noFill/>
          <a:ln w="25400" cap="flat" cmpd="sng">
            <a:solidFill>
              <a:srgbClr val="FFCC00"/>
            </a:solidFill>
            <a:prstDash val="solid"/>
            <a:round/>
            <a:headEnd type="none" w="sm" len="sm"/>
            <a:tailEnd type="triangle" w="med" len="med"/>
          </a:ln>
          <a:effectLst>
            <a:outerShdw blurRad="40000" dist="20000" dir="5400000" rotWithShape="0">
              <a:srgbClr val="000000">
                <a:alpha val="36862"/>
              </a:srgbClr>
            </a:outerShdw>
          </a:effectLst>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6b0e8910c7_0_526"/>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626" name="Google Shape;626;g6b0e8910c7_0_526"/>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59</a:t>
            </a:fld>
            <a:endParaRPr>
              <a:solidFill>
                <a:schemeClr val="dk2"/>
              </a:solidFill>
            </a:endParaRPr>
          </a:p>
        </p:txBody>
      </p:sp>
      <p:sp>
        <p:nvSpPr>
          <p:cNvPr id="627" name="Google Shape;627;g6b0e8910c7_0_526"/>
          <p:cNvSpPr txBox="1">
            <a:spLocks noGrp="1"/>
          </p:cNvSpPr>
          <p:nvPr>
            <p:ph type="title"/>
          </p:nvPr>
        </p:nvSpPr>
        <p:spPr>
          <a:xfrm>
            <a:off x="457200" y="436487"/>
            <a:ext cx="5657700" cy="1047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sz="3200">
                <a:latin typeface="Open Sans"/>
                <a:ea typeface="Open Sans"/>
                <a:cs typeface="Open Sans"/>
                <a:sym typeface="Open Sans"/>
              </a:rPr>
              <a:t>Research with Google Keyword Planner</a:t>
            </a:r>
            <a:endParaRPr/>
          </a:p>
        </p:txBody>
      </p:sp>
      <p:pic>
        <p:nvPicPr>
          <p:cNvPr id="628" name="Google Shape;628;g6b0e8910c7_0_526"/>
          <p:cNvPicPr preferRelativeResize="0"/>
          <p:nvPr/>
        </p:nvPicPr>
        <p:blipFill rotWithShape="1">
          <a:blip r:embed="rId3">
            <a:alphaModFix/>
          </a:blip>
          <a:srcRect/>
          <a:stretch/>
        </p:blipFill>
        <p:spPr>
          <a:xfrm>
            <a:off x="714652" y="1634120"/>
            <a:ext cx="7714695" cy="44932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70c9658d7c_0_798"/>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The Google Analytics </a:t>
            </a:r>
            <a:br>
              <a:rPr lang="en-US"/>
            </a:br>
            <a:r>
              <a:rPr lang="en-US"/>
              <a:t>Interface</a:t>
            </a:r>
            <a:endParaRPr/>
          </a:p>
        </p:txBody>
      </p:sp>
      <p:sp>
        <p:nvSpPr>
          <p:cNvPr id="120" name="Google Shape;120;g70c9658d7c_0_798"/>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121" name="Google Shape;121;g70c9658d7c_0_79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6</a:t>
            </a:fld>
            <a:endParaRPr>
              <a:solidFill>
                <a:schemeClr val="dk2"/>
              </a:solidFill>
            </a:endParaRPr>
          </a:p>
        </p:txBody>
      </p:sp>
      <p:pic>
        <p:nvPicPr>
          <p:cNvPr id="122" name="Google Shape;122;g70c9658d7c_0_798"/>
          <p:cNvPicPr preferRelativeResize="0"/>
          <p:nvPr/>
        </p:nvPicPr>
        <p:blipFill rotWithShape="1">
          <a:blip r:embed="rId3">
            <a:alphaModFix/>
          </a:blip>
          <a:srcRect/>
          <a:stretch/>
        </p:blipFill>
        <p:spPr>
          <a:xfrm>
            <a:off x="547336" y="1670347"/>
            <a:ext cx="7626485" cy="3925870"/>
          </a:xfrm>
          <a:prstGeom prst="rect">
            <a:avLst/>
          </a:prstGeom>
          <a:noFill/>
          <a:ln>
            <a:noFill/>
          </a:ln>
        </p:spPr>
      </p:pic>
      <p:sp>
        <p:nvSpPr>
          <p:cNvPr id="123" name="Google Shape;123;g70c9658d7c_0_798"/>
          <p:cNvSpPr txBox="1"/>
          <p:nvPr/>
        </p:nvSpPr>
        <p:spPr>
          <a:xfrm>
            <a:off x="1086255" y="5855601"/>
            <a:ext cx="70104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Select the Admin tab to access the Google Analytics control panel</a:t>
            </a:r>
            <a:endParaRPr sz="1400" b="0" i="0" u="none" strike="noStrike" cap="none">
              <a:solidFill>
                <a:srgbClr val="000000"/>
              </a:solidFill>
              <a:latin typeface="Arial"/>
              <a:ea typeface="Arial"/>
              <a:cs typeface="Arial"/>
              <a:sym typeface="Arial"/>
            </a:endParaRPr>
          </a:p>
        </p:txBody>
      </p:sp>
      <p:cxnSp>
        <p:nvCxnSpPr>
          <p:cNvPr id="124" name="Google Shape;124;g70c9658d7c_0_798"/>
          <p:cNvCxnSpPr/>
          <p:nvPr/>
        </p:nvCxnSpPr>
        <p:spPr>
          <a:xfrm rot="10800000">
            <a:off x="1780277" y="5570160"/>
            <a:ext cx="603000" cy="3612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4"/>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635" name="Google Shape;635;p4"/>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60</a:t>
            </a:fld>
            <a:endParaRPr>
              <a:solidFill>
                <a:schemeClr val="dk2"/>
              </a:solidFill>
            </a:endParaRPr>
          </a:p>
        </p:txBody>
      </p:sp>
      <p:sp>
        <p:nvSpPr>
          <p:cNvPr id="636" name="Google Shape;636;p4"/>
          <p:cNvSpPr txBox="1">
            <a:spLocks noGrp="1"/>
          </p:cNvSpPr>
          <p:nvPr>
            <p:ph type="title"/>
          </p:nvPr>
        </p:nvSpPr>
        <p:spPr>
          <a:xfrm>
            <a:off x="457200" y="436487"/>
            <a:ext cx="5657700" cy="1047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sz="3200">
                <a:latin typeface="Open Sans"/>
                <a:ea typeface="Open Sans"/>
                <a:cs typeface="Open Sans"/>
                <a:sym typeface="Open Sans"/>
              </a:rPr>
              <a:t>Research with Google Keyword Planner</a:t>
            </a:r>
            <a:endParaRPr/>
          </a:p>
        </p:txBody>
      </p:sp>
      <p:pic>
        <p:nvPicPr>
          <p:cNvPr id="637" name="Google Shape;637;p4"/>
          <p:cNvPicPr preferRelativeResize="0"/>
          <p:nvPr/>
        </p:nvPicPr>
        <p:blipFill rotWithShape="1">
          <a:blip r:embed="rId3">
            <a:alphaModFix/>
          </a:blip>
          <a:srcRect/>
          <a:stretch/>
        </p:blipFill>
        <p:spPr>
          <a:xfrm>
            <a:off x="616998" y="1857959"/>
            <a:ext cx="7910004" cy="384908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6b0e8910c7_0_536"/>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644" name="Google Shape;644;g6b0e8910c7_0_536"/>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61</a:t>
            </a:fld>
            <a:endParaRPr>
              <a:solidFill>
                <a:schemeClr val="dk2"/>
              </a:solidFill>
            </a:endParaRPr>
          </a:p>
        </p:txBody>
      </p:sp>
      <p:sp>
        <p:nvSpPr>
          <p:cNvPr id="645" name="Google Shape;645;g6b0e8910c7_0_536"/>
          <p:cNvSpPr txBox="1">
            <a:spLocks noGrp="1"/>
          </p:cNvSpPr>
          <p:nvPr>
            <p:ph type="title"/>
          </p:nvPr>
        </p:nvSpPr>
        <p:spPr>
          <a:xfrm>
            <a:off x="432486" y="228600"/>
            <a:ext cx="4511100" cy="990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sz="3200">
                <a:latin typeface="Open Sans"/>
                <a:ea typeface="Open Sans"/>
                <a:cs typeface="Open Sans"/>
                <a:sym typeface="Open Sans"/>
              </a:rPr>
              <a:t>Export your Keyword</a:t>
            </a:r>
            <a:br>
              <a:rPr lang="en-US" sz="3200">
                <a:latin typeface="Open Sans"/>
                <a:ea typeface="Open Sans"/>
                <a:cs typeface="Open Sans"/>
                <a:sym typeface="Open Sans"/>
              </a:rPr>
            </a:br>
            <a:r>
              <a:rPr lang="en-US" sz="3200">
                <a:latin typeface="Open Sans"/>
                <a:ea typeface="Open Sans"/>
                <a:cs typeface="Open Sans"/>
                <a:sym typeface="Open Sans"/>
              </a:rPr>
              <a:t>Research into Excel</a:t>
            </a:r>
            <a:endParaRPr/>
          </a:p>
        </p:txBody>
      </p:sp>
      <p:sp>
        <p:nvSpPr>
          <p:cNvPr id="646" name="Google Shape;646;g6b0e8910c7_0_536"/>
          <p:cNvSpPr/>
          <p:nvPr/>
        </p:nvSpPr>
        <p:spPr>
          <a:xfrm>
            <a:off x="2601609" y="5999206"/>
            <a:ext cx="3891300" cy="26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Open Sans Light"/>
                <a:ea typeface="Open Sans Light"/>
                <a:cs typeface="Open Sans Light"/>
                <a:sym typeface="Open Sans Light"/>
              </a:rPr>
              <a:t>https://adwords.google.com/ko/KeywordPlanner</a:t>
            </a:r>
            <a:endParaRPr sz="1400" b="0" i="0" u="none" strike="noStrike" cap="none">
              <a:solidFill>
                <a:srgbClr val="000000"/>
              </a:solidFill>
              <a:latin typeface="Arial"/>
              <a:ea typeface="Arial"/>
              <a:cs typeface="Arial"/>
              <a:sym typeface="Arial"/>
            </a:endParaRPr>
          </a:p>
        </p:txBody>
      </p:sp>
      <p:pic>
        <p:nvPicPr>
          <p:cNvPr id="647" name="Google Shape;647;g6b0e8910c7_0_536" descr="C:\Users\User\Downloads\language 01.PNG"/>
          <p:cNvPicPr preferRelativeResize="0"/>
          <p:nvPr/>
        </p:nvPicPr>
        <p:blipFill rotWithShape="1">
          <a:blip r:embed="rId3">
            <a:alphaModFix/>
          </a:blip>
          <a:srcRect/>
          <a:stretch/>
        </p:blipFill>
        <p:spPr>
          <a:xfrm>
            <a:off x="284903" y="2299230"/>
            <a:ext cx="8525769" cy="2798982"/>
          </a:xfrm>
          <a:prstGeom prst="rect">
            <a:avLst/>
          </a:prstGeom>
          <a:noFill/>
          <a:ln>
            <a:noFill/>
          </a:ln>
        </p:spPr>
      </p:pic>
      <p:sp>
        <p:nvSpPr>
          <p:cNvPr id="648" name="Google Shape;648;g6b0e8910c7_0_536"/>
          <p:cNvSpPr/>
          <p:nvPr/>
        </p:nvSpPr>
        <p:spPr>
          <a:xfrm>
            <a:off x="6159259" y="2311880"/>
            <a:ext cx="396815" cy="16390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9" name="Google Shape;649;g6b0e8910c7_0_536"/>
          <p:cNvSpPr txBox="1"/>
          <p:nvPr/>
        </p:nvSpPr>
        <p:spPr>
          <a:xfrm>
            <a:off x="6107503" y="2260123"/>
            <a:ext cx="3978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3F3F3F"/>
                </a:solidFill>
                <a:latin typeface="Arial"/>
                <a:ea typeface="Arial"/>
                <a:cs typeface="Arial"/>
                <a:sym typeface="Arial"/>
              </a:rPr>
              <a:t>UK</a:t>
            </a:r>
            <a:endParaRPr sz="1200" b="0" i="0" u="none" strike="noStrike" cap="none">
              <a:solidFill>
                <a:srgbClr val="3F3F3F"/>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g6b0e8910c7_0_470"/>
          <p:cNvSpPr txBox="1">
            <a:spLocks noGrp="1"/>
          </p:cNvSpPr>
          <p:nvPr>
            <p:ph type="title"/>
          </p:nvPr>
        </p:nvSpPr>
        <p:spPr>
          <a:xfrm>
            <a:off x="621094" y="278416"/>
            <a:ext cx="7066149" cy="116413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2800"/>
              <a:buFont typeface="Open Sans SemiBold"/>
              <a:buNone/>
            </a:pPr>
            <a:r>
              <a:rPr lang="en-US" sz="3600"/>
              <a:t>Exercise 4</a:t>
            </a:r>
            <a:endParaRPr sz="3600"/>
          </a:p>
        </p:txBody>
      </p:sp>
      <p:sp>
        <p:nvSpPr>
          <p:cNvPr id="656" name="Google Shape;656;g6b0e8910c7_0_470"/>
          <p:cNvSpPr txBox="1">
            <a:spLocks noGrp="1"/>
          </p:cNvSpPr>
          <p:nvPr>
            <p:ph type="dt" idx="10"/>
          </p:nvPr>
        </p:nvSpPr>
        <p:spPr>
          <a:xfrm>
            <a:off x="457200" y="6356350"/>
            <a:ext cx="143907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657" name="Google Shape;657;g6b0e8910c7_0_4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62</a:t>
            </a:fld>
            <a:endParaRPr>
              <a:solidFill>
                <a:schemeClr val="dk2"/>
              </a:solidFill>
            </a:endParaRPr>
          </a:p>
        </p:txBody>
      </p:sp>
      <p:sp>
        <p:nvSpPr>
          <p:cNvPr id="658" name="Google Shape;658;g6b0e8910c7_0_470"/>
          <p:cNvSpPr txBox="1"/>
          <p:nvPr/>
        </p:nvSpPr>
        <p:spPr>
          <a:xfrm>
            <a:off x="635480" y="4019339"/>
            <a:ext cx="7066149" cy="116413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1800"/>
              <a:buFont typeface="Arial"/>
              <a:buNone/>
            </a:pPr>
            <a:r>
              <a:rPr lang="en-US" sz="6600" b="1" i="0" u="none" strike="noStrike" cap="none">
                <a:solidFill>
                  <a:schemeClr val="dk2"/>
                </a:solidFill>
                <a:latin typeface="Arial"/>
                <a:ea typeface="Arial"/>
                <a:cs typeface="Arial"/>
                <a:sym typeface="Arial"/>
              </a:rPr>
              <a:t>Keyword Research for SEO</a:t>
            </a:r>
            <a:endParaRPr sz="6600" b="1" i="0" u="none" strike="noStrike" cap="none">
              <a:solidFill>
                <a:schemeClr val="dk2"/>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g6b0e8910c7_0_240"/>
          <p:cNvPicPr preferRelativeResize="0"/>
          <p:nvPr/>
        </p:nvPicPr>
        <p:blipFill rotWithShape="1">
          <a:blip r:embed="rId3">
            <a:alphaModFix/>
          </a:blip>
          <a:srcRect/>
          <a:stretch/>
        </p:blipFill>
        <p:spPr>
          <a:xfrm>
            <a:off x="0" y="1841725"/>
            <a:ext cx="9143999" cy="4239557"/>
          </a:xfrm>
          <a:prstGeom prst="rect">
            <a:avLst/>
          </a:prstGeom>
          <a:noFill/>
          <a:ln>
            <a:noFill/>
          </a:ln>
        </p:spPr>
      </p:pic>
      <p:sp>
        <p:nvSpPr>
          <p:cNvPr id="665" name="Google Shape;665;g6b0e8910c7_0_240"/>
          <p:cNvSpPr txBox="1"/>
          <p:nvPr/>
        </p:nvSpPr>
        <p:spPr>
          <a:xfrm>
            <a:off x="301560" y="226980"/>
            <a:ext cx="8229600" cy="67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3000"/>
              <a:buFont typeface="Open Sans SemiBold"/>
              <a:buNone/>
            </a:pPr>
            <a:r>
              <a:rPr lang="en-US" sz="3500" b="1" i="0" u="none" strike="noStrike" cap="none">
                <a:solidFill>
                  <a:schemeClr val="dk2"/>
                </a:solidFill>
                <a:latin typeface="Arial"/>
                <a:ea typeface="Arial"/>
                <a:cs typeface="Arial"/>
                <a:sym typeface="Arial"/>
              </a:rPr>
              <a:t>Google Search Engine </a:t>
            </a:r>
            <a:endParaRPr sz="3500" b="1"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3F3F3F"/>
              </a:buClr>
              <a:buSzPts val="3000"/>
              <a:buFont typeface="Open Sans SemiBold"/>
              <a:buNone/>
            </a:pPr>
            <a:r>
              <a:rPr lang="en-US" sz="3500" b="1" i="0" u="none" strike="noStrike" cap="none">
                <a:solidFill>
                  <a:schemeClr val="dk2"/>
                </a:solidFill>
                <a:latin typeface="Arial"/>
                <a:ea typeface="Arial"/>
                <a:cs typeface="Arial"/>
                <a:sym typeface="Arial"/>
              </a:rPr>
              <a:t>Result Page - SERP</a:t>
            </a:r>
            <a:endParaRPr sz="3500" b="1" i="0" u="none" strike="noStrike" cap="none">
              <a:solidFill>
                <a:schemeClr val="dk2"/>
              </a:solidFill>
              <a:latin typeface="Arial"/>
              <a:ea typeface="Arial"/>
              <a:cs typeface="Arial"/>
              <a:sym typeface="Arial"/>
            </a:endParaRPr>
          </a:p>
        </p:txBody>
      </p:sp>
      <p:sp>
        <p:nvSpPr>
          <p:cNvPr id="666" name="Google Shape;666;g6b0e8910c7_0_240"/>
          <p:cNvSpPr/>
          <p:nvPr/>
        </p:nvSpPr>
        <p:spPr>
          <a:xfrm>
            <a:off x="3260924" y="1769350"/>
            <a:ext cx="1111200" cy="381300"/>
          </a:xfrm>
          <a:prstGeom prst="wedgeRectCallout">
            <a:avLst>
              <a:gd name="adj1" fmla="val -97064"/>
              <a:gd name="adj2" fmla="val 48905"/>
            </a:avLst>
          </a:prstGeom>
          <a:solidFill>
            <a:schemeClr val="dk2"/>
          </a:soli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7" name="Google Shape;667;g6b0e8910c7_0_240"/>
          <p:cNvSpPr txBox="1"/>
          <p:nvPr/>
        </p:nvSpPr>
        <p:spPr>
          <a:xfrm>
            <a:off x="3260925" y="1810600"/>
            <a:ext cx="1111200" cy="451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Keyword</a:t>
            </a:r>
            <a:endParaRPr sz="1400" b="0" i="0" u="none" strike="noStrike" cap="none">
              <a:solidFill>
                <a:srgbClr val="000000"/>
              </a:solidFill>
              <a:latin typeface="Arial"/>
              <a:ea typeface="Arial"/>
              <a:cs typeface="Arial"/>
              <a:sym typeface="Arial"/>
            </a:endParaRPr>
          </a:p>
        </p:txBody>
      </p:sp>
      <p:sp>
        <p:nvSpPr>
          <p:cNvPr id="668" name="Google Shape;668;g6b0e8910c7_0_240"/>
          <p:cNvSpPr/>
          <p:nvPr/>
        </p:nvSpPr>
        <p:spPr>
          <a:xfrm>
            <a:off x="62863" y="2454072"/>
            <a:ext cx="972600" cy="381300"/>
          </a:xfrm>
          <a:prstGeom prst="wedgeRectCallout">
            <a:avLst>
              <a:gd name="adj1" fmla="val 59520"/>
              <a:gd name="adj2" fmla="val 141038"/>
            </a:avLst>
          </a:prstGeom>
          <a:solidFill>
            <a:schemeClr val="dk2"/>
          </a:soli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Title</a:t>
            </a:r>
            <a:endParaRPr sz="1400" b="0" i="0" u="none" strike="noStrike" cap="none">
              <a:solidFill>
                <a:srgbClr val="000000"/>
              </a:solidFill>
              <a:latin typeface="Arial"/>
              <a:ea typeface="Arial"/>
              <a:cs typeface="Arial"/>
              <a:sym typeface="Arial"/>
            </a:endParaRPr>
          </a:p>
        </p:txBody>
      </p:sp>
      <p:sp>
        <p:nvSpPr>
          <p:cNvPr id="669" name="Google Shape;669;g6b0e8910c7_0_240"/>
          <p:cNvSpPr/>
          <p:nvPr/>
        </p:nvSpPr>
        <p:spPr>
          <a:xfrm>
            <a:off x="5445875" y="2282350"/>
            <a:ext cx="1172400" cy="562500"/>
          </a:xfrm>
          <a:prstGeom prst="wedgeRectCallout">
            <a:avLst>
              <a:gd name="adj1" fmla="val -102066"/>
              <a:gd name="adj2" fmla="val 156049"/>
            </a:avLst>
          </a:prstGeom>
          <a:solidFill>
            <a:schemeClr val="dk2"/>
          </a:soli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g6b0e8910c7_0_240"/>
          <p:cNvSpPr txBox="1"/>
          <p:nvPr/>
        </p:nvSpPr>
        <p:spPr>
          <a:xfrm>
            <a:off x="5404488" y="2261800"/>
            <a:ext cx="1224900" cy="451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Arial"/>
                <a:ea typeface="Arial"/>
                <a:cs typeface="Arial"/>
                <a:sym typeface="Arial"/>
              </a:rPr>
              <a:t>Meta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Arial"/>
                <a:ea typeface="Arial"/>
                <a:cs typeface="Arial"/>
                <a:sym typeface="Arial"/>
              </a:rPr>
              <a:t>description</a:t>
            </a:r>
            <a:endParaRPr sz="1400" b="0" i="0" u="none" strike="noStrike" cap="none">
              <a:solidFill>
                <a:srgbClr val="000000"/>
              </a:solidFill>
              <a:latin typeface="Arial"/>
              <a:ea typeface="Arial"/>
              <a:cs typeface="Arial"/>
              <a:sym typeface="Arial"/>
            </a:endParaRPr>
          </a:p>
        </p:txBody>
      </p:sp>
      <p:sp>
        <p:nvSpPr>
          <p:cNvPr id="671" name="Google Shape;671;g6b0e8910c7_0_240"/>
          <p:cNvSpPr/>
          <p:nvPr/>
        </p:nvSpPr>
        <p:spPr>
          <a:xfrm>
            <a:off x="7544700" y="2042225"/>
            <a:ext cx="1391400" cy="670500"/>
          </a:xfrm>
          <a:prstGeom prst="wedgeRectCallout">
            <a:avLst>
              <a:gd name="adj1" fmla="val 23176"/>
              <a:gd name="adj2" fmla="val 100947"/>
            </a:avLst>
          </a:prstGeom>
          <a:solidFill>
            <a:schemeClr val="dk2"/>
          </a:soli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g6b0e8910c7_0_240"/>
          <p:cNvSpPr txBox="1"/>
          <p:nvPr/>
        </p:nvSpPr>
        <p:spPr>
          <a:xfrm>
            <a:off x="7654200" y="2105975"/>
            <a:ext cx="1172400" cy="451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Arial"/>
                <a:ea typeface="Arial"/>
                <a:cs typeface="Arial"/>
                <a:sym typeface="Arial"/>
              </a:rPr>
              <a:t>Google My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Arial"/>
                <a:ea typeface="Arial"/>
                <a:cs typeface="Arial"/>
                <a:sym typeface="Arial"/>
              </a:rPr>
              <a:t>Business</a:t>
            </a:r>
            <a:endParaRPr sz="1400" b="0" i="0" u="none" strike="noStrike" cap="none">
              <a:solidFill>
                <a:srgbClr val="000000"/>
              </a:solidFill>
              <a:latin typeface="Arial"/>
              <a:ea typeface="Arial"/>
              <a:cs typeface="Arial"/>
              <a:sym typeface="Arial"/>
            </a:endParaRPr>
          </a:p>
        </p:txBody>
      </p:sp>
      <p:sp>
        <p:nvSpPr>
          <p:cNvPr id="673" name="Google Shape;673;g6b0e8910c7_0_2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SzPts val="1000"/>
                <a:buNone/>
              </a:pPr>
              <a:t>63</a:t>
            </a:fld>
            <a:endParaRPr>
              <a:solidFill>
                <a:schemeClr val="dk2"/>
              </a:solidFill>
            </a:endParaRPr>
          </a:p>
        </p:txBody>
      </p:sp>
      <p:sp>
        <p:nvSpPr>
          <p:cNvPr id="674" name="Google Shape;674;g6b0e8910c7_0_240"/>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Google Shape;680;g6b0e8910c7_0_337"/>
          <p:cNvPicPr preferRelativeResize="0"/>
          <p:nvPr/>
        </p:nvPicPr>
        <p:blipFill rotWithShape="1">
          <a:blip r:embed="rId3">
            <a:alphaModFix/>
          </a:blip>
          <a:srcRect t="11884" b="6827"/>
          <a:stretch/>
        </p:blipFill>
        <p:spPr>
          <a:xfrm>
            <a:off x="566775" y="1812150"/>
            <a:ext cx="3155901" cy="4243000"/>
          </a:xfrm>
          <a:prstGeom prst="rect">
            <a:avLst/>
          </a:prstGeom>
          <a:noFill/>
          <a:ln>
            <a:noFill/>
          </a:ln>
        </p:spPr>
      </p:pic>
      <p:sp>
        <p:nvSpPr>
          <p:cNvPr id="681" name="Google Shape;681;g6b0e8910c7_0_337"/>
          <p:cNvSpPr txBox="1">
            <a:spLocks noGrp="1"/>
          </p:cNvSpPr>
          <p:nvPr>
            <p:ph type="title"/>
          </p:nvPr>
        </p:nvSpPr>
        <p:spPr>
          <a:xfrm>
            <a:off x="457200" y="2740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a:t>Page Title </a:t>
            </a:r>
            <a:endParaRPr/>
          </a:p>
        </p:txBody>
      </p:sp>
      <p:sp>
        <p:nvSpPr>
          <p:cNvPr id="682" name="Google Shape;682;g6b0e8910c7_0_337"/>
          <p:cNvSpPr txBox="1">
            <a:spLocks noGrp="1"/>
          </p:cNvSpPr>
          <p:nvPr>
            <p:ph type="body" idx="1"/>
          </p:nvPr>
        </p:nvSpPr>
        <p:spPr>
          <a:xfrm>
            <a:off x="4790325" y="1588850"/>
            <a:ext cx="4058400" cy="4080000"/>
          </a:xfrm>
          <a:prstGeom prst="rect">
            <a:avLst/>
          </a:prstGeom>
          <a:noFill/>
          <a:ln>
            <a:noFill/>
          </a:ln>
        </p:spPr>
        <p:txBody>
          <a:bodyPr spcFirstLastPara="1" wrap="square" lIns="91425" tIns="45700" rIns="91425" bIns="45700" anchor="t" anchorCtr="0">
            <a:noAutofit/>
          </a:bodyPr>
          <a:lstStyle/>
          <a:p>
            <a:pPr marL="742688" lvl="0" indent="-742688" algn="l" rtl="0">
              <a:lnSpc>
                <a:spcPct val="100000"/>
              </a:lnSpc>
              <a:spcBef>
                <a:spcPts val="720"/>
              </a:spcBef>
              <a:spcAft>
                <a:spcPts val="0"/>
              </a:spcAft>
              <a:buSzPts val="3000"/>
              <a:buAutoNum type="arabicPeriod"/>
            </a:pPr>
            <a:r>
              <a:rPr lang="en-US" sz="3000" b="0" dirty="0"/>
              <a:t>Create a descriptive and keyword rich page title</a:t>
            </a:r>
            <a:endParaRPr sz="3000" b="0" dirty="0"/>
          </a:p>
          <a:p>
            <a:pPr marL="742688" lvl="0" indent="-742688" algn="l" rtl="0">
              <a:lnSpc>
                <a:spcPct val="100000"/>
              </a:lnSpc>
              <a:spcBef>
                <a:spcPts val="720"/>
              </a:spcBef>
              <a:spcAft>
                <a:spcPts val="0"/>
              </a:spcAft>
              <a:buSzPts val="3000"/>
              <a:buAutoNum type="arabicPeriod"/>
            </a:pPr>
            <a:r>
              <a:rPr lang="en-US" sz="3000" b="0" dirty="0"/>
              <a:t>50-70 Characters with no special characters</a:t>
            </a:r>
            <a:endParaRPr sz="3000" b="0" dirty="0"/>
          </a:p>
          <a:p>
            <a:pPr marL="742688" lvl="0" indent="-742688" algn="l" rtl="0">
              <a:lnSpc>
                <a:spcPct val="100000"/>
              </a:lnSpc>
              <a:spcBef>
                <a:spcPts val="720"/>
              </a:spcBef>
              <a:spcAft>
                <a:spcPts val="0"/>
              </a:spcAft>
              <a:buSzPts val="3000"/>
              <a:buAutoNum type="arabicPeriod"/>
            </a:pPr>
            <a:r>
              <a:rPr lang="en-US" sz="3000" b="0" dirty="0"/>
              <a:t>Avoid duplicate page titles</a:t>
            </a:r>
            <a:endParaRPr sz="3000" b="0" dirty="0"/>
          </a:p>
        </p:txBody>
      </p:sp>
      <p:sp>
        <p:nvSpPr>
          <p:cNvPr id="683" name="Google Shape;683;g6b0e8910c7_0_3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64</a:t>
            </a:fld>
            <a:endParaRPr>
              <a:solidFill>
                <a:schemeClr val="dk2"/>
              </a:solidFill>
            </a:endParaRPr>
          </a:p>
        </p:txBody>
      </p:sp>
      <p:sp>
        <p:nvSpPr>
          <p:cNvPr id="684" name="Google Shape;684;g6b0e8910c7_0_337"/>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cxnSp>
        <p:nvCxnSpPr>
          <p:cNvPr id="685" name="Google Shape;685;g6b0e8910c7_0_337"/>
          <p:cNvCxnSpPr/>
          <p:nvPr/>
        </p:nvCxnSpPr>
        <p:spPr>
          <a:xfrm>
            <a:off x="2246000" y="4193125"/>
            <a:ext cx="958800" cy="0"/>
          </a:xfrm>
          <a:prstGeom prst="straightConnector1">
            <a:avLst/>
          </a:prstGeom>
          <a:noFill/>
          <a:ln w="19050" cap="flat" cmpd="sng">
            <a:solidFill>
              <a:schemeClr val="dk2"/>
            </a:solidFill>
            <a:prstDash val="solid"/>
            <a:round/>
            <a:headEnd type="none" w="sm" len="sm"/>
            <a:tailEnd type="none" w="sm" len="sm"/>
          </a:ln>
        </p:spPr>
      </p:cxnSp>
      <p:cxnSp>
        <p:nvCxnSpPr>
          <p:cNvPr id="686" name="Google Shape;686;g6b0e8910c7_0_337"/>
          <p:cNvCxnSpPr/>
          <p:nvPr/>
        </p:nvCxnSpPr>
        <p:spPr>
          <a:xfrm>
            <a:off x="1428625" y="4435250"/>
            <a:ext cx="1366500" cy="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g6b0e8910c7_0_344"/>
          <p:cNvPicPr preferRelativeResize="0"/>
          <p:nvPr/>
        </p:nvPicPr>
        <p:blipFill rotWithShape="1">
          <a:blip r:embed="rId3">
            <a:alphaModFix/>
          </a:blip>
          <a:srcRect t="29834" b="50186"/>
          <a:stretch/>
        </p:blipFill>
        <p:spPr>
          <a:xfrm>
            <a:off x="457200" y="4222500"/>
            <a:ext cx="3855699" cy="1370151"/>
          </a:xfrm>
          <a:prstGeom prst="rect">
            <a:avLst/>
          </a:prstGeom>
          <a:noFill/>
          <a:ln>
            <a:noFill/>
          </a:ln>
        </p:spPr>
      </p:pic>
      <p:sp>
        <p:nvSpPr>
          <p:cNvPr id="693" name="Google Shape;693;g6b0e8910c7_0_344"/>
          <p:cNvSpPr txBox="1">
            <a:spLocks noGrp="1"/>
          </p:cNvSpPr>
          <p:nvPr>
            <p:ph type="title"/>
          </p:nvPr>
        </p:nvSpPr>
        <p:spPr>
          <a:xfrm>
            <a:off x="457200" y="2740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a:t>Heading Tags</a:t>
            </a:r>
            <a:endParaRPr/>
          </a:p>
        </p:txBody>
      </p:sp>
      <p:sp>
        <p:nvSpPr>
          <p:cNvPr id="694" name="Google Shape;694;g6b0e8910c7_0_344"/>
          <p:cNvSpPr txBox="1">
            <a:spLocks noGrp="1"/>
          </p:cNvSpPr>
          <p:nvPr>
            <p:ph type="body" idx="1"/>
          </p:nvPr>
        </p:nvSpPr>
        <p:spPr>
          <a:xfrm>
            <a:off x="4862550" y="1512650"/>
            <a:ext cx="4170600" cy="408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80"/>
              <a:buFont typeface="Noto Sans Symbols"/>
              <a:buNone/>
            </a:pPr>
            <a:endParaRPr sz="3000" b="0"/>
          </a:p>
          <a:p>
            <a:pPr marL="742688" lvl="0" indent="-742688" algn="l" rtl="0">
              <a:lnSpc>
                <a:spcPct val="100000"/>
              </a:lnSpc>
              <a:spcBef>
                <a:spcPts val="720"/>
              </a:spcBef>
              <a:spcAft>
                <a:spcPts val="0"/>
              </a:spcAft>
              <a:buClr>
                <a:schemeClr val="dk2"/>
              </a:buClr>
              <a:buSzPts val="3000"/>
              <a:buAutoNum type="arabicPeriod"/>
            </a:pPr>
            <a:r>
              <a:rPr lang="en-US" sz="3000" b="0"/>
              <a:t>Six heading elements, H1 to H6, denote section headline</a:t>
            </a:r>
            <a:endParaRPr sz="3000" b="0"/>
          </a:p>
          <a:p>
            <a:pPr marL="742688" lvl="0" indent="-742688" algn="l" rtl="0">
              <a:lnSpc>
                <a:spcPct val="100000"/>
              </a:lnSpc>
              <a:spcBef>
                <a:spcPts val="720"/>
              </a:spcBef>
              <a:spcAft>
                <a:spcPts val="0"/>
              </a:spcAft>
              <a:buClr>
                <a:schemeClr val="dk2"/>
              </a:buClr>
              <a:buSzPts val="3000"/>
              <a:buAutoNum type="arabicPeriod"/>
            </a:pPr>
            <a:r>
              <a:rPr lang="en-US" sz="3000" b="0"/>
              <a:t>Include keywords in your header tags</a:t>
            </a:r>
            <a:endParaRPr sz="3000" b="0"/>
          </a:p>
          <a:p>
            <a:pPr marL="742688" lvl="0" indent="-742688" algn="l" rtl="0">
              <a:lnSpc>
                <a:spcPct val="100000"/>
              </a:lnSpc>
              <a:spcBef>
                <a:spcPts val="720"/>
              </a:spcBef>
              <a:spcAft>
                <a:spcPts val="0"/>
              </a:spcAft>
              <a:buClr>
                <a:schemeClr val="dk2"/>
              </a:buClr>
              <a:buSzPts val="3000"/>
              <a:buAutoNum type="arabicPeriod"/>
            </a:pPr>
            <a:r>
              <a:rPr lang="en-US" sz="3000" b="0"/>
              <a:t>Use only one H1</a:t>
            </a:r>
            <a:endParaRPr sz="3000" b="0"/>
          </a:p>
          <a:p>
            <a:pPr marL="571166" lvl="0" indent="-388286" algn="l" rtl="0">
              <a:lnSpc>
                <a:spcPct val="100000"/>
              </a:lnSpc>
              <a:spcBef>
                <a:spcPts val="720"/>
              </a:spcBef>
              <a:spcAft>
                <a:spcPts val="0"/>
              </a:spcAft>
              <a:buClr>
                <a:schemeClr val="dk1"/>
              </a:buClr>
              <a:buSzPts val="2880"/>
              <a:buFont typeface="Noto Sans Symbols"/>
              <a:buNone/>
            </a:pPr>
            <a:endParaRPr sz="3000" b="0"/>
          </a:p>
          <a:p>
            <a:pPr marL="571166" lvl="0" indent="-388286" algn="l" rtl="0">
              <a:lnSpc>
                <a:spcPct val="100000"/>
              </a:lnSpc>
              <a:spcBef>
                <a:spcPts val="720"/>
              </a:spcBef>
              <a:spcAft>
                <a:spcPts val="0"/>
              </a:spcAft>
              <a:buClr>
                <a:schemeClr val="dk1"/>
              </a:buClr>
              <a:buSzPts val="2880"/>
              <a:buFont typeface="Noto Sans Symbols"/>
              <a:buNone/>
            </a:pPr>
            <a:endParaRPr sz="3000" b="0"/>
          </a:p>
          <a:p>
            <a:pPr marL="0" lvl="0" indent="0" algn="l" rtl="0">
              <a:lnSpc>
                <a:spcPct val="100000"/>
              </a:lnSpc>
              <a:spcBef>
                <a:spcPts val="720"/>
              </a:spcBef>
              <a:spcAft>
                <a:spcPts val="0"/>
              </a:spcAft>
              <a:buClr>
                <a:schemeClr val="dk1"/>
              </a:buClr>
              <a:buSzPts val="2880"/>
              <a:buFont typeface="Noto Sans Symbols"/>
              <a:buNone/>
            </a:pPr>
            <a:endParaRPr sz="3000" b="0"/>
          </a:p>
          <a:p>
            <a:pPr marL="0" lvl="0" indent="0" algn="l" rtl="0">
              <a:lnSpc>
                <a:spcPct val="100000"/>
              </a:lnSpc>
              <a:spcBef>
                <a:spcPts val="720"/>
              </a:spcBef>
              <a:spcAft>
                <a:spcPts val="0"/>
              </a:spcAft>
              <a:buClr>
                <a:schemeClr val="dk1"/>
              </a:buClr>
              <a:buSzPts val="2880"/>
              <a:buFont typeface="Noto Sans Symbols"/>
              <a:buNone/>
            </a:pPr>
            <a:endParaRPr sz="3000" b="0"/>
          </a:p>
          <a:p>
            <a:pPr marL="0" lvl="0" indent="0" algn="l" rtl="0">
              <a:lnSpc>
                <a:spcPct val="100000"/>
              </a:lnSpc>
              <a:spcBef>
                <a:spcPts val="360"/>
              </a:spcBef>
              <a:spcAft>
                <a:spcPts val="0"/>
              </a:spcAft>
              <a:buSzPts val="1800"/>
              <a:buNone/>
            </a:pPr>
            <a:endParaRPr sz="3000"/>
          </a:p>
        </p:txBody>
      </p:sp>
      <p:sp>
        <p:nvSpPr>
          <p:cNvPr id="695" name="Google Shape;695;g6b0e8910c7_0_34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65</a:t>
            </a:fld>
            <a:endParaRPr>
              <a:solidFill>
                <a:schemeClr val="dk2"/>
              </a:solidFill>
            </a:endParaRPr>
          </a:p>
        </p:txBody>
      </p:sp>
      <p:sp>
        <p:nvSpPr>
          <p:cNvPr id="696" name="Google Shape;696;g6b0e8910c7_0_344"/>
          <p:cNvSpPr/>
          <p:nvPr/>
        </p:nvSpPr>
        <p:spPr>
          <a:xfrm>
            <a:off x="457200" y="4582897"/>
            <a:ext cx="2301000" cy="3651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g6b0e8910c7_0_344"/>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pic>
        <p:nvPicPr>
          <p:cNvPr id="698" name="Google Shape;698;g6b0e8910c7_0_344"/>
          <p:cNvPicPr preferRelativeResize="0"/>
          <p:nvPr/>
        </p:nvPicPr>
        <p:blipFill rotWithShape="1">
          <a:blip r:embed="rId4">
            <a:alphaModFix/>
          </a:blip>
          <a:srcRect t="33551" b="46469"/>
          <a:stretch/>
        </p:blipFill>
        <p:spPr>
          <a:xfrm>
            <a:off x="457200" y="2264050"/>
            <a:ext cx="3855699" cy="1370151"/>
          </a:xfrm>
          <a:prstGeom prst="rect">
            <a:avLst/>
          </a:prstGeom>
          <a:noFill/>
          <a:ln>
            <a:noFill/>
          </a:ln>
        </p:spPr>
      </p:pic>
      <p:sp>
        <p:nvSpPr>
          <p:cNvPr id="699" name="Google Shape;699;g6b0e8910c7_0_344"/>
          <p:cNvSpPr/>
          <p:nvPr/>
        </p:nvSpPr>
        <p:spPr>
          <a:xfrm>
            <a:off x="762000" y="2243175"/>
            <a:ext cx="3660600" cy="3651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2" name="Picture 1">
            <a:extLst>
              <a:ext uri="{FF2B5EF4-FFF2-40B4-BE49-F238E27FC236}">
                <a16:creationId xmlns:a16="http://schemas.microsoft.com/office/drawing/2014/main" id="{777E5D37-A4F7-4352-8501-026BB0105DC3}"/>
              </a:ext>
            </a:extLst>
          </p:cNvPr>
          <p:cNvPicPr>
            <a:picLocks noChangeAspect="1"/>
          </p:cNvPicPr>
          <p:nvPr/>
        </p:nvPicPr>
        <p:blipFill>
          <a:blip r:embed="rId3"/>
          <a:stretch>
            <a:fillRect/>
          </a:stretch>
        </p:blipFill>
        <p:spPr>
          <a:xfrm>
            <a:off x="366303" y="2008965"/>
            <a:ext cx="4783794" cy="1597195"/>
          </a:xfrm>
          <a:prstGeom prst="rect">
            <a:avLst/>
          </a:prstGeom>
        </p:spPr>
      </p:pic>
      <p:sp>
        <p:nvSpPr>
          <p:cNvPr id="693" name="Google Shape;693;g6b0e8910c7_0_344"/>
          <p:cNvSpPr txBox="1">
            <a:spLocks noGrp="1"/>
          </p:cNvSpPr>
          <p:nvPr>
            <p:ph type="title"/>
          </p:nvPr>
        </p:nvSpPr>
        <p:spPr>
          <a:xfrm>
            <a:off x="457200" y="2740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dirty="0"/>
              <a:t>Meta descriptions</a:t>
            </a:r>
            <a:endParaRPr dirty="0"/>
          </a:p>
        </p:txBody>
      </p:sp>
      <p:sp>
        <p:nvSpPr>
          <p:cNvPr id="694" name="Google Shape;694;g6b0e8910c7_0_344"/>
          <p:cNvSpPr txBox="1">
            <a:spLocks noGrp="1"/>
          </p:cNvSpPr>
          <p:nvPr>
            <p:ph type="body" idx="1"/>
          </p:nvPr>
        </p:nvSpPr>
        <p:spPr>
          <a:xfrm>
            <a:off x="5326602" y="1877750"/>
            <a:ext cx="3360198" cy="3396701"/>
          </a:xfrm>
          <a:prstGeom prst="rect">
            <a:avLst/>
          </a:prstGeom>
          <a:noFill/>
          <a:ln>
            <a:noFill/>
          </a:ln>
        </p:spPr>
        <p:txBody>
          <a:bodyPr spcFirstLastPara="1" wrap="square" lIns="91425" tIns="45700" rIns="91425" bIns="45700" anchor="t" anchorCtr="0">
            <a:noAutofit/>
          </a:bodyPr>
          <a:lstStyle/>
          <a:p>
            <a:pPr lvl="0" indent="-457200" algn="l" rtl="0">
              <a:lnSpc>
                <a:spcPct val="100000"/>
              </a:lnSpc>
              <a:spcBef>
                <a:spcPts val="720"/>
              </a:spcBef>
              <a:spcAft>
                <a:spcPts val="0"/>
              </a:spcAft>
              <a:buClr>
                <a:srgbClr val="003B68"/>
              </a:buClr>
              <a:buSzPct val="100000"/>
              <a:buFont typeface="+mj-lt"/>
              <a:buAutoNum type="arabicPeriod"/>
            </a:pPr>
            <a:r>
              <a:rPr lang="en-US" sz="2400" b="0" dirty="0"/>
              <a:t>Appears on search results pages</a:t>
            </a:r>
          </a:p>
          <a:p>
            <a:pPr lvl="0" indent="-457200" algn="l" rtl="0">
              <a:lnSpc>
                <a:spcPct val="100000"/>
              </a:lnSpc>
              <a:spcBef>
                <a:spcPts val="720"/>
              </a:spcBef>
              <a:spcAft>
                <a:spcPts val="0"/>
              </a:spcAft>
              <a:buClr>
                <a:srgbClr val="003B68"/>
              </a:buClr>
              <a:buSzPct val="100000"/>
              <a:buFont typeface="+mj-lt"/>
              <a:buAutoNum type="arabicPeriod"/>
            </a:pPr>
            <a:r>
              <a:rPr lang="en-US" sz="2400" b="0" dirty="0"/>
              <a:t>Offers a preview of a page’s content</a:t>
            </a:r>
          </a:p>
          <a:p>
            <a:pPr lvl="0" indent="-457200" algn="l" rtl="0">
              <a:lnSpc>
                <a:spcPct val="100000"/>
              </a:lnSpc>
              <a:spcBef>
                <a:spcPts val="720"/>
              </a:spcBef>
              <a:spcAft>
                <a:spcPts val="0"/>
              </a:spcAft>
              <a:buClr>
                <a:srgbClr val="003B68"/>
              </a:buClr>
              <a:buSzPct val="100000"/>
              <a:buFont typeface="+mj-lt"/>
              <a:buAutoNum type="arabicPeriod"/>
            </a:pPr>
            <a:r>
              <a:rPr lang="en-US" sz="2400" b="0" dirty="0"/>
              <a:t>Ideally 155-160 characters</a:t>
            </a:r>
            <a:endParaRPr lang="en-US" sz="3000" b="0" dirty="0"/>
          </a:p>
          <a:p>
            <a:pPr lvl="0" indent="-457200" algn="l" rtl="0">
              <a:lnSpc>
                <a:spcPct val="100000"/>
              </a:lnSpc>
              <a:spcBef>
                <a:spcPts val="720"/>
              </a:spcBef>
              <a:spcAft>
                <a:spcPts val="0"/>
              </a:spcAft>
              <a:buClr>
                <a:srgbClr val="003B68"/>
              </a:buClr>
              <a:buSzPct val="100000"/>
              <a:buFont typeface="+mj-lt"/>
              <a:buAutoNum type="arabicPeriod"/>
            </a:pPr>
            <a:r>
              <a:rPr lang="en-US" sz="2400" b="0" dirty="0"/>
              <a:t>Should include call to action to encourage clicks</a:t>
            </a:r>
          </a:p>
        </p:txBody>
      </p:sp>
      <p:sp>
        <p:nvSpPr>
          <p:cNvPr id="695" name="Google Shape;695;g6b0e8910c7_0_34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66</a:t>
            </a:fld>
            <a:endParaRPr>
              <a:solidFill>
                <a:schemeClr val="dk2"/>
              </a:solidFill>
            </a:endParaRPr>
          </a:p>
        </p:txBody>
      </p:sp>
      <p:sp>
        <p:nvSpPr>
          <p:cNvPr id="696" name="Google Shape;696;g6b0e8910c7_0_344"/>
          <p:cNvSpPr/>
          <p:nvPr/>
        </p:nvSpPr>
        <p:spPr>
          <a:xfrm>
            <a:off x="313425" y="3241060"/>
            <a:ext cx="4783794" cy="3651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g6b0e8910c7_0_344"/>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699" name="Google Shape;699;g6b0e8910c7_0_344"/>
          <p:cNvSpPr/>
          <p:nvPr/>
        </p:nvSpPr>
        <p:spPr>
          <a:xfrm>
            <a:off x="366302" y="2416581"/>
            <a:ext cx="4496247" cy="22008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B3C5AC0-4A26-4BC6-A111-7A80B12C9695}"/>
              </a:ext>
            </a:extLst>
          </p:cNvPr>
          <p:cNvPicPr>
            <a:picLocks noChangeAspect="1"/>
          </p:cNvPicPr>
          <p:nvPr/>
        </p:nvPicPr>
        <p:blipFill>
          <a:blip r:embed="rId4"/>
          <a:stretch>
            <a:fillRect/>
          </a:stretch>
        </p:blipFill>
        <p:spPr>
          <a:xfrm>
            <a:off x="366302" y="3846269"/>
            <a:ext cx="4496247" cy="848498"/>
          </a:xfrm>
          <a:prstGeom prst="rect">
            <a:avLst/>
          </a:prstGeom>
        </p:spPr>
      </p:pic>
      <p:sp>
        <p:nvSpPr>
          <p:cNvPr id="12" name="Google Shape;696;g6b0e8910c7_0_344">
            <a:extLst>
              <a:ext uri="{FF2B5EF4-FFF2-40B4-BE49-F238E27FC236}">
                <a16:creationId xmlns:a16="http://schemas.microsoft.com/office/drawing/2014/main" id="{B53E4881-4EB1-4B9E-8F4E-70B5A6132675}"/>
              </a:ext>
            </a:extLst>
          </p:cNvPr>
          <p:cNvSpPr/>
          <p:nvPr/>
        </p:nvSpPr>
        <p:spPr>
          <a:xfrm>
            <a:off x="345026" y="4288910"/>
            <a:ext cx="4783794" cy="3651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914368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6b0e8910c7_0_351"/>
          <p:cNvSpPr txBox="1">
            <a:spLocks noGrp="1"/>
          </p:cNvSpPr>
          <p:nvPr>
            <p:ph type="title"/>
          </p:nvPr>
        </p:nvSpPr>
        <p:spPr>
          <a:xfrm>
            <a:off x="457200" y="2740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a:t>Alt &amp; Title Attributes</a:t>
            </a:r>
            <a:endParaRPr/>
          </a:p>
        </p:txBody>
      </p:sp>
      <p:sp>
        <p:nvSpPr>
          <p:cNvPr id="706" name="Google Shape;706;g6b0e8910c7_0_351"/>
          <p:cNvSpPr txBox="1">
            <a:spLocks noGrp="1"/>
          </p:cNvSpPr>
          <p:nvPr>
            <p:ph type="body" idx="1"/>
          </p:nvPr>
        </p:nvSpPr>
        <p:spPr>
          <a:xfrm>
            <a:off x="4454700" y="2046050"/>
            <a:ext cx="4384200" cy="4080000"/>
          </a:xfrm>
          <a:prstGeom prst="rect">
            <a:avLst/>
          </a:prstGeom>
          <a:noFill/>
          <a:ln>
            <a:noFill/>
          </a:ln>
        </p:spPr>
        <p:txBody>
          <a:bodyPr spcFirstLastPara="1" wrap="square" lIns="91425" tIns="45700" rIns="91425" bIns="45700" anchor="t" anchorCtr="0">
            <a:noAutofit/>
          </a:bodyPr>
          <a:lstStyle/>
          <a:p>
            <a:pPr marL="742688" lvl="0" indent="-742688" algn="l" rtl="0">
              <a:lnSpc>
                <a:spcPct val="100000"/>
              </a:lnSpc>
              <a:spcBef>
                <a:spcPts val="720"/>
              </a:spcBef>
              <a:spcAft>
                <a:spcPts val="0"/>
              </a:spcAft>
              <a:buClr>
                <a:schemeClr val="dk2"/>
              </a:buClr>
              <a:buSzPts val="3000"/>
              <a:buAutoNum type="arabicPeriod"/>
            </a:pPr>
            <a:r>
              <a:rPr lang="en-US" sz="3000" b="0"/>
              <a:t>ALT attribute should describe the graphics without keyword stuffing and spamming</a:t>
            </a:r>
            <a:endParaRPr sz="3000" b="0"/>
          </a:p>
          <a:p>
            <a:pPr marL="742688" lvl="0" indent="-742688" algn="l" rtl="0">
              <a:lnSpc>
                <a:spcPct val="100000"/>
              </a:lnSpc>
              <a:spcBef>
                <a:spcPts val="720"/>
              </a:spcBef>
              <a:spcAft>
                <a:spcPts val="0"/>
              </a:spcAft>
              <a:buClr>
                <a:schemeClr val="dk2"/>
              </a:buClr>
              <a:buSzPts val="3000"/>
              <a:buAutoNum type="arabicPeriod"/>
            </a:pPr>
            <a:r>
              <a:rPr lang="en-US" sz="3000" b="0"/>
              <a:t>Title attribute should describe the content on the linked page</a:t>
            </a:r>
            <a:endParaRPr sz="3000"/>
          </a:p>
        </p:txBody>
      </p:sp>
      <p:sp>
        <p:nvSpPr>
          <p:cNvPr id="707" name="Google Shape;707;g6b0e8910c7_0_35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67</a:t>
            </a:fld>
            <a:endParaRPr>
              <a:solidFill>
                <a:schemeClr val="dk2"/>
              </a:solidFill>
            </a:endParaRPr>
          </a:p>
        </p:txBody>
      </p:sp>
      <p:sp>
        <p:nvSpPr>
          <p:cNvPr id="708" name="Google Shape;708;g6b0e8910c7_0_351"/>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pic>
        <p:nvPicPr>
          <p:cNvPr id="709" name="Google Shape;709;g6b0e8910c7_0_351"/>
          <p:cNvPicPr preferRelativeResize="0"/>
          <p:nvPr/>
        </p:nvPicPr>
        <p:blipFill rotWithShape="1">
          <a:blip r:embed="rId3">
            <a:alphaModFix/>
          </a:blip>
          <a:srcRect t="34218" b="28003"/>
          <a:stretch/>
        </p:blipFill>
        <p:spPr>
          <a:xfrm>
            <a:off x="295350" y="2548474"/>
            <a:ext cx="3711549" cy="2493950"/>
          </a:xfrm>
          <a:prstGeom prst="rect">
            <a:avLst/>
          </a:prstGeom>
          <a:noFill/>
          <a:ln>
            <a:noFill/>
          </a:ln>
        </p:spPr>
      </p:pic>
      <p:pic>
        <p:nvPicPr>
          <p:cNvPr id="710" name="Google Shape;710;g6b0e8910c7_0_351"/>
          <p:cNvPicPr preferRelativeResize="0"/>
          <p:nvPr/>
        </p:nvPicPr>
        <p:blipFill rotWithShape="1">
          <a:blip r:embed="rId4">
            <a:alphaModFix/>
          </a:blip>
          <a:srcRect/>
          <a:stretch/>
        </p:blipFill>
        <p:spPr>
          <a:xfrm>
            <a:off x="2155850" y="2709825"/>
            <a:ext cx="2224730" cy="3651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5"/>
          <p:cNvSpPr txBox="1">
            <a:spLocks noGrp="1"/>
          </p:cNvSpPr>
          <p:nvPr>
            <p:ph type="title"/>
          </p:nvPr>
        </p:nvSpPr>
        <p:spPr>
          <a:xfrm>
            <a:off x="646972" y="830480"/>
            <a:ext cx="7066149" cy="11641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3800" b="1">
                <a:solidFill>
                  <a:schemeClr val="dk2"/>
                </a:solidFill>
                <a:latin typeface="Arial"/>
                <a:ea typeface="Arial"/>
                <a:cs typeface="Arial"/>
                <a:sym typeface="Arial"/>
              </a:rPr>
              <a:t>Exercise 5</a:t>
            </a:r>
            <a:endParaRPr sz="3800" b="1">
              <a:solidFill>
                <a:schemeClr val="dk2"/>
              </a:solidFill>
              <a:latin typeface="Arial"/>
              <a:ea typeface="Arial"/>
              <a:cs typeface="Arial"/>
              <a:sym typeface="Arial"/>
            </a:endParaRPr>
          </a:p>
        </p:txBody>
      </p:sp>
      <p:sp>
        <p:nvSpPr>
          <p:cNvPr id="717" name="Google Shape;717;p5"/>
          <p:cNvSpPr txBox="1">
            <a:spLocks noGrp="1"/>
          </p:cNvSpPr>
          <p:nvPr>
            <p:ph type="dt" idx="10"/>
          </p:nvPr>
        </p:nvSpPr>
        <p:spPr>
          <a:xfrm>
            <a:off x="457200" y="6356350"/>
            <a:ext cx="1439072"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718" name="Google Shape;718;p5"/>
          <p:cNvSpPr txBox="1">
            <a:spLocks noGrp="1"/>
          </p:cNvSpPr>
          <p:nvPr>
            <p:ph type="sldNum" idx="12"/>
          </p:nvPr>
        </p:nvSpPr>
        <p:spPr>
          <a:xfrm>
            <a:off x="6553200" y="6356350"/>
            <a:ext cx="2133600" cy="365125"/>
          </a:xfrm>
          <a:prstGeom prst="rect">
            <a:avLst/>
          </a:prstGeom>
          <a:noFill/>
          <a:ln>
            <a:noFill/>
          </a:ln>
        </p:spPr>
        <p:txBody>
          <a:bodyPr spcFirstLastPara="1" wrap="square" lIns="82050" tIns="41025" rIns="82050" bIns="41025" anchor="ctr" anchorCtr="0">
            <a:noAutofit/>
          </a:bodyPr>
          <a:lstStyle/>
          <a:p>
            <a:pPr marL="0" lvl="0" indent="0" algn="r" rtl="0">
              <a:lnSpc>
                <a:spcPct val="100000"/>
              </a:lnSpc>
              <a:spcBef>
                <a:spcPts val="0"/>
              </a:spcBef>
              <a:spcAft>
                <a:spcPts val="0"/>
              </a:spcAft>
              <a:buSzPts val="1000"/>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SzPts val="1000"/>
                <a:buNone/>
              </a:pPr>
              <a:t>68</a:t>
            </a:fld>
            <a:endParaRPr>
              <a:solidFill>
                <a:schemeClr val="dk2"/>
              </a:solidFill>
            </a:endParaRPr>
          </a:p>
        </p:txBody>
      </p:sp>
      <p:sp>
        <p:nvSpPr>
          <p:cNvPr id="719" name="Google Shape;719;p5"/>
          <p:cNvSpPr txBox="1"/>
          <p:nvPr/>
        </p:nvSpPr>
        <p:spPr>
          <a:xfrm>
            <a:off x="635480" y="3294755"/>
            <a:ext cx="7066149" cy="116413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1800"/>
              <a:buFont typeface="Arial"/>
              <a:buNone/>
            </a:pPr>
            <a:r>
              <a:rPr lang="en-US" sz="6600" b="1" i="0" u="none" strike="noStrike" cap="none">
                <a:solidFill>
                  <a:schemeClr val="dk2"/>
                </a:solidFill>
                <a:latin typeface="Arial"/>
                <a:ea typeface="Arial"/>
                <a:cs typeface="Arial"/>
                <a:sym typeface="Arial"/>
              </a:rPr>
              <a:t>On-page </a:t>
            </a:r>
            <a:endParaRPr/>
          </a:p>
          <a:p>
            <a:pPr marL="0" marR="0" lvl="0" indent="0" algn="l" rtl="0">
              <a:lnSpc>
                <a:spcPct val="90000"/>
              </a:lnSpc>
              <a:spcBef>
                <a:spcPts val="0"/>
              </a:spcBef>
              <a:spcAft>
                <a:spcPts val="0"/>
              </a:spcAft>
              <a:buClr>
                <a:schemeClr val="dk2"/>
              </a:buClr>
              <a:buSzPts val="1800"/>
              <a:buFont typeface="Arial"/>
              <a:buNone/>
            </a:pPr>
            <a:r>
              <a:rPr lang="en-US" sz="6600" b="1" i="0" u="none" strike="noStrike" cap="none">
                <a:solidFill>
                  <a:schemeClr val="dk2"/>
                </a:solidFill>
                <a:latin typeface="Arial"/>
                <a:ea typeface="Arial"/>
                <a:cs typeface="Arial"/>
                <a:sym typeface="Arial"/>
              </a:rPr>
              <a:t>SEO</a:t>
            </a:r>
            <a:endParaRPr sz="6600" b="1" i="0" u="none" strike="noStrike" cap="none">
              <a:solidFill>
                <a:schemeClr val="dk2"/>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6b0e8910c7_0_358"/>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a:t>Measuring Your</a:t>
            </a:r>
            <a:endParaRPr/>
          </a:p>
          <a:p>
            <a:pPr marL="0" lvl="0" indent="0" algn="l" rtl="0">
              <a:lnSpc>
                <a:spcPct val="90000"/>
              </a:lnSpc>
              <a:spcBef>
                <a:spcPts val="0"/>
              </a:spcBef>
              <a:spcAft>
                <a:spcPts val="0"/>
              </a:spcAft>
              <a:buSzPts val="1800"/>
              <a:buNone/>
            </a:pPr>
            <a:r>
              <a:rPr lang="en-US"/>
              <a:t>SEO Efforts</a:t>
            </a:r>
            <a:endParaRPr/>
          </a:p>
        </p:txBody>
      </p:sp>
      <p:sp>
        <p:nvSpPr>
          <p:cNvPr id="726" name="Google Shape;726;g6b0e8910c7_0_35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69</a:t>
            </a:fld>
            <a:endParaRPr>
              <a:solidFill>
                <a:schemeClr val="dk2"/>
              </a:solidFill>
            </a:endParaRPr>
          </a:p>
        </p:txBody>
      </p:sp>
      <p:pic>
        <p:nvPicPr>
          <p:cNvPr id="727" name="Google Shape;727;g6b0e8910c7_0_358"/>
          <p:cNvPicPr preferRelativeResize="0"/>
          <p:nvPr/>
        </p:nvPicPr>
        <p:blipFill rotWithShape="1">
          <a:blip r:embed="rId3">
            <a:alphaModFix/>
          </a:blip>
          <a:srcRect/>
          <a:stretch/>
        </p:blipFill>
        <p:spPr>
          <a:xfrm>
            <a:off x="141276" y="2657651"/>
            <a:ext cx="8821226" cy="2290050"/>
          </a:xfrm>
          <a:prstGeom prst="rect">
            <a:avLst/>
          </a:prstGeom>
          <a:noFill/>
          <a:ln>
            <a:noFill/>
          </a:ln>
        </p:spPr>
      </p:pic>
      <p:sp>
        <p:nvSpPr>
          <p:cNvPr id="728" name="Google Shape;728;g6b0e8910c7_0_358"/>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70c9658d7c_0_807"/>
          <p:cNvSpPr txBox="1">
            <a:spLocks noGrp="1"/>
          </p:cNvSpPr>
          <p:nvPr>
            <p:ph type="title"/>
          </p:nvPr>
        </p:nvSpPr>
        <p:spPr>
          <a:xfrm>
            <a:off x="457201" y="502692"/>
            <a:ext cx="63423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Managing Google Analytics Accounts</a:t>
            </a:r>
            <a:endParaRPr/>
          </a:p>
        </p:txBody>
      </p:sp>
      <p:sp>
        <p:nvSpPr>
          <p:cNvPr id="130" name="Google Shape;130;g70c9658d7c_0_807"/>
          <p:cNvSpPr txBox="1">
            <a:spLocks noGrp="1"/>
          </p:cNvSpPr>
          <p:nvPr>
            <p:ph type="body" idx="1"/>
          </p:nvPr>
        </p:nvSpPr>
        <p:spPr>
          <a:xfrm>
            <a:off x="260104" y="2501102"/>
            <a:ext cx="2269200" cy="745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520"/>
              <a:buNone/>
            </a:pPr>
            <a:r>
              <a:rPr lang="en-US" sz="1520">
                <a:solidFill>
                  <a:schemeClr val="dk1"/>
                </a:solidFill>
              </a:rPr>
              <a:t>With your email you have access to multiple GA accounts</a:t>
            </a:r>
            <a:endParaRPr/>
          </a:p>
        </p:txBody>
      </p:sp>
      <p:sp>
        <p:nvSpPr>
          <p:cNvPr id="131" name="Google Shape;131;g70c9658d7c_0_807"/>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132" name="Google Shape;132;g70c9658d7c_0_80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7</a:t>
            </a:fld>
            <a:endParaRPr>
              <a:solidFill>
                <a:schemeClr val="dk2"/>
              </a:solidFill>
            </a:endParaRPr>
          </a:p>
        </p:txBody>
      </p:sp>
      <p:pic>
        <p:nvPicPr>
          <p:cNvPr id="133" name="Google Shape;133;g70c9658d7c_0_807"/>
          <p:cNvPicPr preferRelativeResize="0"/>
          <p:nvPr/>
        </p:nvPicPr>
        <p:blipFill rotWithShape="1">
          <a:blip r:embed="rId3">
            <a:alphaModFix/>
          </a:blip>
          <a:srcRect/>
          <a:stretch/>
        </p:blipFill>
        <p:spPr>
          <a:xfrm>
            <a:off x="3497433" y="2109275"/>
            <a:ext cx="5386462" cy="3610350"/>
          </a:xfrm>
          <a:prstGeom prst="rect">
            <a:avLst/>
          </a:prstGeom>
          <a:noFill/>
          <a:ln>
            <a:noFill/>
          </a:ln>
        </p:spPr>
      </p:pic>
      <p:sp>
        <p:nvSpPr>
          <p:cNvPr id="134" name="Google Shape;134;g70c9658d7c_0_807"/>
          <p:cNvSpPr txBox="1"/>
          <p:nvPr/>
        </p:nvSpPr>
        <p:spPr>
          <a:xfrm>
            <a:off x="260104" y="4776278"/>
            <a:ext cx="2269200" cy="745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2"/>
              </a:buClr>
              <a:buSzPts val="1520"/>
              <a:buFont typeface="Arial"/>
              <a:buNone/>
            </a:pPr>
            <a:r>
              <a:rPr lang="en-US" sz="1520" b="1" i="0" u="none" strike="noStrike" cap="none">
                <a:solidFill>
                  <a:schemeClr val="dk1"/>
                </a:solidFill>
                <a:latin typeface="Arial"/>
                <a:ea typeface="Arial"/>
                <a:cs typeface="Arial"/>
                <a:sym typeface="Arial"/>
              </a:rPr>
              <a:t>Each account can have many properties and views </a:t>
            </a:r>
            <a:endParaRPr sz="1400" b="0" i="0" u="none" strike="noStrike" cap="none">
              <a:solidFill>
                <a:srgbClr val="000000"/>
              </a:solidFill>
              <a:latin typeface="Arial"/>
              <a:ea typeface="Arial"/>
              <a:cs typeface="Arial"/>
              <a:sym typeface="Arial"/>
            </a:endParaRPr>
          </a:p>
        </p:txBody>
      </p:sp>
      <p:cxnSp>
        <p:nvCxnSpPr>
          <p:cNvPr id="135" name="Google Shape;135;g70c9658d7c_0_807"/>
          <p:cNvCxnSpPr/>
          <p:nvPr/>
        </p:nvCxnSpPr>
        <p:spPr>
          <a:xfrm>
            <a:off x="1974715" y="3196206"/>
            <a:ext cx="1362000" cy="3768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36" name="Google Shape;136;g70c9658d7c_0_807"/>
          <p:cNvCxnSpPr/>
          <p:nvPr/>
        </p:nvCxnSpPr>
        <p:spPr>
          <a:xfrm rot="10800000" flipH="1">
            <a:off x="2422187" y="4159165"/>
            <a:ext cx="3900900" cy="9432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g6b0e8910c7_0_366"/>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a:t>Measuring your SEO</a:t>
            </a:r>
            <a:endParaRPr/>
          </a:p>
          <a:p>
            <a:pPr marL="0" lvl="0" indent="0" algn="l" rtl="0">
              <a:lnSpc>
                <a:spcPct val="90000"/>
              </a:lnSpc>
              <a:spcBef>
                <a:spcPts val="0"/>
              </a:spcBef>
              <a:spcAft>
                <a:spcPts val="0"/>
              </a:spcAft>
              <a:buSzPts val="1800"/>
              <a:buNone/>
            </a:pPr>
            <a:r>
              <a:rPr lang="en-US"/>
              <a:t>Efforts Year over Year</a:t>
            </a:r>
            <a:endParaRPr/>
          </a:p>
        </p:txBody>
      </p:sp>
      <p:sp>
        <p:nvSpPr>
          <p:cNvPr id="735" name="Google Shape;735;g6b0e8910c7_0_36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70</a:t>
            </a:fld>
            <a:endParaRPr>
              <a:solidFill>
                <a:schemeClr val="dk2"/>
              </a:solidFill>
            </a:endParaRPr>
          </a:p>
        </p:txBody>
      </p:sp>
      <p:pic>
        <p:nvPicPr>
          <p:cNvPr id="736" name="Google Shape;736;g6b0e8910c7_0_366"/>
          <p:cNvPicPr preferRelativeResize="0"/>
          <p:nvPr/>
        </p:nvPicPr>
        <p:blipFill rotWithShape="1">
          <a:blip r:embed="rId3">
            <a:alphaModFix/>
          </a:blip>
          <a:srcRect/>
          <a:stretch/>
        </p:blipFill>
        <p:spPr>
          <a:xfrm>
            <a:off x="194500" y="2789100"/>
            <a:ext cx="8870500" cy="1940775"/>
          </a:xfrm>
          <a:prstGeom prst="rect">
            <a:avLst/>
          </a:prstGeom>
          <a:noFill/>
          <a:ln>
            <a:noFill/>
          </a:ln>
        </p:spPr>
      </p:pic>
      <p:sp>
        <p:nvSpPr>
          <p:cNvPr id="737" name="Google Shape;737;g6b0e8910c7_0_366"/>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g6b0e8910c7_0_374"/>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a:t>Evaluate your Organic</a:t>
            </a:r>
            <a:endParaRPr/>
          </a:p>
          <a:p>
            <a:pPr marL="0" lvl="0" indent="0" algn="l" rtl="0">
              <a:lnSpc>
                <a:spcPct val="90000"/>
              </a:lnSpc>
              <a:spcBef>
                <a:spcPts val="0"/>
              </a:spcBef>
              <a:spcAft>
                <a:spcPts val="0"/>
              </a:spcAft>
              <a:buSzPts val="1800"/>
              <a:buNone/>
            </a:pPr>
            <a:r>
              <a:rPr lang="en-US"/>
              <a:t>Search Queries</a:t>
            </a:r>
            <a:endParaRPr/>
          </a:p>
        </p:txBody>
      </p:sp>
      <p:sp>
        <p:nvSpPr>
          <p:cNvPr id="744" name="Google Shape;744;g6b0e8910c7_0_374"/>
          <p:cNvSpPr txBox="1">
            <a:spLocks noGrp="1"/>
          </p:cNvSpPr>
          <p:nvPr>
            <p:ph type="body" idx="1"/>
          </p:nvPr>
        </p:nvSpPr>
        <p:spPr>
          <a:xfrm>
            <a:off x="457200" y="2046045"/>
            <a:ext cx="7066200" cy="408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a:p>
        </p:txBody>
      </p:sp>
      <p:sp>
        <p:nvSpPr>
          <p:cNvPr id="745" name="Google Shape;745;g6b0e8910c7_0_37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71</a:t>
            </a:fld>
            <a:endParaRPr>
              <a:solidFill>
                <a:schemeClr val="dk2"/>
              </a:solidFill>
            </a:endParaRPr>
          </a:p>
        </p:txBody>
      </p:sp>
      <p:pic>
        <p:nvPicPr>
          <p:cNvPr id="746" name="Google Shape;746;g6b0e8910c7_0_374" descr="C:\Users\gg\AppData\Local\Temp\SNAGHTML7ae6074.PNG"/>
          <p:cNvPicPr preferRelativeResize="0"/>
          <p:nvPr/>
        </p:nvPicPr>
        <p:blipFill rotWithShape="1">
          <a:blip r:embed="rId3">
            <a:alphaModFix/>
          </a:blip>
          <a:srcRect/>
          <a:stretch/>
        </p:blipFill>
        <p:spPr>
          <a:xfrm>
            <a:off x="457201" y="1931750"/>
            <a:ext cx="8515598" cy="3832600"/>
          </a:xfrm>
          <a:prstGeom prst="rect">
            <a:avLst/>
          </a:prstGeom>
          <a:noFill/>
          <a:ln>
            <a:noFill/>
          </a:ln>
        </p:spPr>
      </p:pic>
      <p:sp>
        <p:nvSpPr>
          <p:cNvPr id="747" name="Google Shape;747;g6b0e8910c7_0_374"/>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6b0e8910c7_0_382"/>
          <p:cNvSpPr txBox="1">
            <a:spLocks noGrp="1"/>
          </p:cNvSpPr>
          <p:nvPr>
            <p:ph type="title"/>
          </p:nvPr>
        </p:nvSpPr>
        <p:spPr>
          <a:xfrm>
            <a:off x="457200" y="2740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a:t>Google Ads</a:t>
            </a:r>
            <a:endParaRPr/>
          </a:p>
        </p:txBody>
      </p:sp>
      <p:sp>
        <p:nvSpPr>
          <p:cNvPr id="754" name="Google Shape;754;g6b0e8910c7_0_38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72</a:t>
            </a:fld>
            <a:endParaRPr>
              <a:solidFill>
                <a:schemeClr val="dk2"/>
              </a:solidFill>
            </a:endParaRPr>
          </a:p>
        </p:txBody>
      </p:sp>
      <p:pic>
        <p:nvPicPr>
          <p:cNvPr id="755" name="Google Shape;755;g6b0e8910c7_0_382"/>
          <p:cNvPicPr preferRelativeResize="0"/>
          <p:nvPr/>
        </p:nvPicPr>
        <p:blipFill rotWithShape="1">
          <a:blip r:embed="rId3">
            <a:alphaModFix/>
          </a:blip>
          <a:srcRect/>
          <a:stretch/>
        </p:blipFill>
        <p:spPr>
          <a:xfrm>
            <a:off x="3525752" y="3874992"/>
            <a:ext cx="2175584" cy="1638408"/>
          </a:xfrm>
          <a:prstGeom prst="rect">
            <a:avLst/>
          </a:prstGeom>
          <a:noFill/>
          <a:ln>
            <a:noFill/>
          </a:ln>
        </p:spPr>
      </p:pic>
      <p:pic>
        <p:nvPicPr>
          <p:cNvPr id="756" name="Google Shape;756;g6b0e8910c7_0_382"/>
          <p:cNvPicPr preferRelativeResize="0"/>
          <p:nvPr/>
        </p:nvPicPr>
        <p:blipFill rotWithShape="1">
          <a:blip r:embed="rId4">
            <a:alphaModFix/>
          </a:blip>
          <a:srcRect/>
          <a:stretch/>
        </p:blipFill>
        <p:spPr>
          <a:xfrm>
            <a:off x="6318175" y="3874993"/>
            <a:ext cx="2067250" cy="1552019"/>
          </a:xfrm>
          <a:prstGeom prst="rect">
            <a:avLst/>
          </a:prstGeom>
          <a:noFill/>
          <a:ln>
            <a:noFill/>
          </a:ln>
        </p:spPr>
      </p:pic>
      <p:pic>
        <p:nvPicPr>
          <p:cNvPr id="757" name="Google Shape;757;g6b0e8910c7_0_382"/>
          <p:cNvPicPr preferRelativeResize="0"/>
          <p:nvPr/>
        </p:nvPicPr>
        <p:blipFill rotWithShape="1">
          <a:blip r:embed="rId5">
            <a:alphaModFix/>
          </a:blip>
          <a:srcRect/>
          <a:stretch/>
        </p:blipFill>
        <p:spPr>
          <a:xfrm>
            <a:off x="683950" y="3874993"/>
            <a:ext cx="2256890" cy="1552020"/>
          </a:xfrm>
          <a:prstGeom prst="rect">
            <a:avLst/>
          </a:prstGeom>
          <a:noFill/>
          <a:ln>
            <a:noFill/>
          </a:ln>
        </p:spPr>
      </p:pic>
      <p:pic>
        <p:nvPicPr>
          <p:cNvPr id="758" name="Google Shape;758;g6b0e8910c7_0_382"/>
          <p:cNvPicPr preferRelativeResize="0"/>
          <p:nvPr/>
        </p:nvPicPr>
        <p:blipFill rotWithShape="1">
          <a:blip r:embed="rId6">
            <a:alphaModFix/>
          </a:blip>
          <a:srcRect/>
          <a:stretch/>
        </p:blipFill>
        <p:spPr>
          <a:xfrm>
            <a:off x="1054065" y="2235250"/>
            <a:ext cx="7120814" cy="1249949"/>
          </a:xfrm>
          <a:prstGeom prst="rect">
            <a:avLst/>
          </a:prstGeom>
          <a:noFill/>
          <a:ln>
            <a:noFill/>
          </a:ln>
        </p:spPr>
      </p:pic>
      <p:sp>
        <p:nvSpPr>
          <p:cNvPr id="759" name="Google Shape;759;g6b0e8910c7_0_38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g6b0e8910c7_0_396"/>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766" name="Google Shape;766;g6b0e8910c7_0_396"/>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73</a:t>
            </a:fld>
            <a:endParaRPr>
              <a:solidFill>
                <a:schemeClr val="dk2"/>
              </a:solidFill>
            </a:endParaRPr>
          </a:p>
        </p:txBody>
      </p:sp>
      <p:sp>
        <p:nvSpPr>
          <p:cNvPr id="767" name="Google Shape;767;g6b0e8910c7_0_396"/>
          <p:cNvSpPr txBox="1">
            <a:spLocks noGrp="1"/>
          </p:cNvSpPr>
          <p:nvPr>
            <p:ph type="title"/>
          </p:nvPr>
        </p:nvSpPr>
        <p:spPr>
          <a:xfrm>
            <a:off x="377442" y="361950"/>
            <a:ext cx="4320600" cy="1086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400"/>
              <a:buFont typeface="Open Sans SemiBold"/>
              <a:buNone/>
            </a:pPr>
            <a:r>
              <a:rPr lang="en-US" sz="3400">
                <a:latin typeface="Open Sans"/>
                <a:ea typeface="Open Sans"/>
                <a:cs typeface="Open Sans"/>
                <a:sym typeface="Open Sans"/>
              </a:rPr>
              <a:t>Google Ads Campaign Types</a:t>
            </a:r>
            <a:endParaRPr sz="3400">
              <a:latin typeface="Open Sans"/>
              <a:ea typeface="Open Sans"/>
              <a:cs typeface="Open Sans"/>
              <a:sym typeface="Open Sans"/>
            </a:endParaRPr>
          </a:p>
        </p:txBody>
      </p:sp>
      <p:pic>
        <p:nvPicPr>
          <p:cNvPr id="768" name="Google Shape;768;g6b0e8910c7_0_396"/>
          <p:cNvPicPr preferRelativeResize="0"/>
          <p:nvPr/>
        </p:nvPicPr>
        <p:blipFill rotWithShape="1">
          <a:blip r:embed="rId3">
            <a:alphaModFix/>
          </a:blip>
          <a:srcRect/>
          <a:stretch/>
        </p:blipFill>
        <p:spPr>
          <a:xfrm>
            <a:off x="572650" y="1608350"/>
            <a:ext cx="7854458" cy="496072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6b0e8910c7_0_405"/>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775" name="Google Shape;775;g6b0e8910c7_0_405"/>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74</a:t>
            </a:fld>
            <a:endParaRPr>
              <a:solidFill>
                <a:schemeClr val="dk2"/>
              </a:solidFill>
            </a:endParaRPr>
          </a:p>
        </p:txBody>
      </p:sp>
      <p:sp>
        <p:nvSpPr>
          <p:cNvPr id="776" name="Google Shape;776;g6b0e8910c7_0_405"/>
          <p:cNvSpPr txBox="1">
            <a:spLocks noGrp="1"/>
          </p:cNvSpPr>
          <p:nvPr>
            <p:ph type="title"/>
          </p:nvPr>
        </p:nvSpPr>
        <p:spPr>
          <a:xfrm>
            <a:off x="365573" y="520699"/>
            <a:ext cx="4453800" cy="1057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420"/>
              <a:buFont typeface="Open Sans SemiBold"/>
              <a:buNone/>
            </a:pPr>
            <a:r>
              <a:rPr lang="en-US" sz="3420" b="0">
                <a:latin typeface="Open Sans SemiBold"/>
                <a:ea typeface="Open Sans SemiBold"/>
                <a:cs typeface="Open Sans SemiBold"/>
                <a:sym typeface="Open Sans SemiBold"/>
              </a:rPr>
              <a:t>Google Ads</a:t>
            </a:r>
            <a:br>
              <a:rPr lang="en-US" sz="3420" b="0">
                <a:latin typeface="Open Sans SemiBold"/>
                <a:ea typeface="Open Sans SemiBold"/>
                <a:cs typeface="Open Sans SemiBold"/>
                <a:sym typeface="Open Sans SemiBold"/>
              </a:rPr>
            </a:br>
            <a:r>
              <a:rPr lang="en-US" sz="3420" b="0">
                <a:latin typeface="Open Sans SemiBold"/>
                <a:ea typeface="Open Sans SemiBold"/>
                <a:cs typeface="Open Sans SemiBold"/>
                <a:sym typeface="Open Sans SemiBold"/>
              </a:rPr>
              <a:t>Campaign Interface</a:t>
            </a:r>
            <a:endParaRPr/>
          </a:p>
        </p:txBody>
      </p:sp>
      <p:pic>
        <p:nvPicPr>
          <p:cNvPr id="777" name="Google Shape;777;g6b0e8910c7_0_405"/>
          <p:cNvPicPr preferRelativeResize="0"/>
          <p:nvPr/>
        </p:nvPicPr>
        <p:blipFill rotWithShape="1">
          <a:blip r:embed="rId3">
            <a:alphaModFix/>
          </a:blip>
          <a:srcRect/>
          <a:stretch/>
        </p:blipFill>
        <p:spPr>
          <a:xfrm>
            <a:off x="152400" y="2273224"/>
            <a:ext cx="8839200" cy="3362325"/>
          </a:xfrm>
          <a:prstGeom prst="rect">
            <a:avLst/>
          </a:prstGeom>
          <a:noFill/>
          <a:ln>
            <a:noFill/>
          </a:ln>
        </p:spPr>
      </p:pic>
      <p:cxnSp>
        <p:nvCxnSpPr>
          <p:cNvPr id="778" name="Google Shape;778;g6b0e8910c7_0_405"/>
          <p:cNvCxnSpPr/>
          <p:nvPr/>
        </p:nvCxnSpPr>
        <p:spPr>
          <a:xfrm>
            <a:off x="5762625" y="3686175"/>
            <a:ext cx="1542900" cy="34290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779" name="Google Shape;779;g6b0e8910c7_0_405"/>
          <p:cNvCxnSpPr/>
          <p:nvPr/>
        </p:nvCxnSpPr>
        <p:spPr>
          <a:xfrm flipH="1">
            <a:off x="3834150" y="3714750"/>
            <a:ext cx="299700" cy="37140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780" name="Google Shape;780;g6b0e8910c7_0_405"/>
          <p:cNvCxnSpPr/>
          <p:nvPr/>
        </p:nvCxnSpPr>
        <p:spPr>
          <a:xfrm>
            <a:off x="7077075" y="2657475"/>
            <a:ext cx="419100" cy="285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6862"/>
              </a:srgbClr>
            </a:outerShdw>
          </a:effectLst>
        </p:spPr>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g6b0e8910c7_0_414"/>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787" name="Google Shape;787;g6b0e8910c7_0_414"/>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75</a:t>
            </a:fld>
            <a:endParaRPr>
              <a:solidFill>
                <a:schemeClr val="dk2"/>
              </a:solidFill>
            </a:endParaRPr>
          </a:p>
        </p:txBody>
      </p:sp>
      <p:sp>
        <p:nvSpPr>
          <p:cNvPr id="788" name="Google Shape;788;g6b0e8910c7_0_414"/>
          <p:cNvSpPr txBox="1">
            <a:spLocks noGrp="1"/>
          </p:cNvSpPr>
          <p:nvPr>
            <p:ph type="title"/>
          </p:nvPr>
        </p:nvSpPr>
        <p:spPr>
          <a:xfrm>
            <a:off x="432486" y="352425"/>
            <a:ext cx="4006200" cy="124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Open Sans SemiBold"/>
              <a:buNone/>
            </a:pPr>
            <a:r>
              <a:rPr lang="en-US" b="0">
                <a:latin typeface="Open Sans SemiBold"/>
                <a:ea typeface="Open Sans SemiBold"/>
                <a:cs typeface="Open Sans SemiBold"/>
                <a:sym typeface="Open Sans SemiBold"/>
              </a:rPr>
              <a:t>Selecting your</a:t>
            </a:r>
            <a:br>
              <a:rPr lang="en-US" b="0">
                <a:latin typeface="Open Sans SemiBold"/>
                <a:ea typeface="Open Sans SemiBold"/>
                <a:cs typeface="Open Sans SemiBold"/>
                <a:sym typeface="Open Sans SemiBold"/>
              </a:rPr>
            </a:br>
            <a:r>
              <a:rPr lang="en-US" b="0">
                <a:latin typeface="Open Sans SemiBold"/>
                <a:ea typeface="Open Sans SemiBold"/>
                <a:cs typeface="Open Sans SemiBold"/>
                <a:sym typeface="Open Sans SemiBold"/>
              </a:rPr>
              <a:t>metric columns</a:t>
            </a:r>
            <a:endParaRPr/>
          </a:p>
        </p:txBody>
      </p:sp>
      <p:pic>
        <p:nvPicPr>
          <p:cNvPr id="789" name="Google Shape;789;g6b0e8910c7_0_414"/>
          <p:cNvPicPr preferRelativeResize="0"/>
          <p:nvPr/>
        </p:nvPicPr>
        <p:blipFill rotWithShape="1">
          <a:blip r:embed="rId3">
            <a:alphaModFix/>
          </a:blip>
          <a:srcRect/>
          <a:stretch/>
        </p:blipFill>
        <p:spPr>
          <a:xfrm>
            <a:off x="747875" y="1745025"/>
            <a:ext cx="7648238" cy="4586402"/>
          </a:xfrm>
          <a:prstGeom prst="rect">
            <a:avLst/>
          </a:prstGeom>
          <a:noFill/>
          <a:ln>
            <a:noFill/>
          </a:ln>
        </p:spPr>
      </p:pic>
      <p:cxnSp>
        <p:nvCxnSpPr>
          <p:cNvPr id="790" name="Google Shape;790;g6b0e8910c7_0_414"/>
          <p:cNvCxnSpPr/>
          <p:nvPr/>
        </p:nvCxnSpPr>
        <p:spPr>
          <a:xfrm>
            <a:off x="5353050" y="4314825"/>
            <a:ext cx="1323900" cy="68580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6862"/>
              </a:srgbClr>
            </a:outerShdw>
          </a:effectLst>
        </p:spPr>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6b0e8910c7_0_423"/>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797" name="Google Shape;797;g6b0e8910c7_0_423"/>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76</a:t>
            </a:fld>
            <a:endParaRPr>
              <a:solidFill>
                <a:schemeClr val="dk2"/>
              </a:solidFill>
            </a:endParaRPr>
          </a:p>
        </p:txBody>
      </p:sp>
      <p:sp>
        <p:nvSpPr>
          <p:cNvPr id="798" name="Google Shape;798;g6b0e8910c7_0_423"/>
          <p:cNvSpPr txBox="1">
            <a:spLocks noGrp="1"/>
          </p:cNvSpPr>
          <p:nvPr>
            <p:ph type="title"/>
          </p:nvPr>
        </p:nvSpPr>
        <p:spPr>
          <a:xfrm>
            <a:off x="292443" y="787759"/>
            <a:ext cx="5815800" cy="638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400"/>
              <a:buFont typeface="Open Sans SemiBold"/>
              <a:buNone/>
            </a:pPr>
            <a:r>
              <a:rPr lang="en-US"/>
              <a:t>Selecting your date range</a:t>
            </a:r>
            <a:endParaRPr/>
          </a:p>
        </p:txBody>
      </p:sp>
      <p:pic>
        <p:nvPicPr>
          <p:cNvPr id="799" name="Google Shape;799;g6b0e8910c7_0_423"/>
          <p:cNvPicPr preferRelativeResize="0"/>
          <p:nvPr/>
        </p:nvPicPr>
        <p:blipFill rotWithShape="1">
          <a:blip r:embed="rId3">
            <a:alphaModFix/>
          </a:blip>
          <a:srcRect/>
          <a:stretch/>
        </p:blipFill>
        <p:spPr>
          <a:xfrm>
            <a:off x="748138" y="1578259"/>
            <a:ext cx="7647727" cy="4753169"/>
          </a:xfrm>
          <a:prstGeom prst="rect">
            <a:avLst/>
          </a:prstGeom>
          <a:noFill/>
          <a:ln>
            <a:noFill/>
          </a:ln>
        </p:spPr>
      </p:pic>
      <p:cxnSp>
        <p:nvCxnSpPr>
          <p:cNvPr id="800" name="Google Shape;800;g6b0e8910c7_0_423"/>
          <p:cNvCxnSpPr/>
          <p:nvPr/>
        </p:nvCxnSpPr>
        <p:spPr>
          <a:xfrm>
            <a:off x="2362200" y="5429250"/>
            <a:ext cx="2495700" cy="15240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6862"/>
              </a:srgbClr>
            </a:outerShdw>
          </a:effectLst>
        </p:spPr>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g6b0e8910c7_0_434"/>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807" name="Google Shape;807;g6b0e8910c7_0_434"/>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77</a:t>
            </a:fld>
            <a:endParaRPr>
              <a:solidFill>
                <a:schemeClr val="dk2"/>
              </a:solidFill>
            </a:endParaRPr>
          </a:p>
        </p:txBody>
      </p:sp>
      <p:sp>
        <p:nvSpPr>
          <p:cNvPr id="808" name="Google Shape;808;g6b0e8910c7_0_434"/>
          <p:cNvSpPr txBox="1">
            <a:spLocks noGrp="1"/>
          </p:cNvSpPr>
          <p:nvPr>
            <p:ph type="title"/>
          </p:nvPr>
        </p:nvSpPr>
        <p:spPr>
          <a:xfrm>
            <a:off x="308661" y="628650"/>
            <a:ext cx="8229600" cy="685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600"/>
              <a:buFont typeface="Open Sans SemiBold"/>
              <a:buNone/>
            </a:pPr>
            <a:r>
              <a:rPr lang="en-US"/>
              <a:t>Comparing date ranges</a:t>
            </a:r>
            <a:endParaRPr/>
          </a:p>
        </p:txBody>
      </p:sp>
      <p:pic>
        <p:nvPicPr>
          <p:cNvPr id="809" name="Google Shape;809;g6b0e8910c7_0_434"/>
          <p:cNvPicPr preferRelativeResize="0"/>
          <p:nvPr/>
        </p:nvPicPr>
        <p:blipFill rotWithShape="1">
          <a:blip r:embed="rId3">
            <a:alphaModFix/>
          </a:blip>
          <a:srcRect/>
          <a:stretch/>
        </p:blipFill>
        <p:spPr>
          <a:xfrm>
            <a:off x="0" y="1683864"/>
            <a:ext cx="9144001" cy="4439585"/>
          </a:xfrm>
          <a:prstGeom prst="rect">
            <a:avLst/>
          </a:prstGeom>
          <a:noFill/>
          <a:ln>
            <a:noFill/>
          </a:ln>
        </p:spPr>
      </p:pic>
      <p:cxnSp>
        <p:nvCxnSpPr>
          <p:cNvPr id="810" name="Google Shape;810;g6b0e8910c7_0_434"/>
          <p:cNvCxnSpPr/>
          <p:nvPr/>
        </p:nvCxnSpPr>
        <p:spPr>
          <a:xfrm>
            <a:off x="6999525" y="2856425"/>
            <a:ext cx="424800" cy="81060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811" name="Google Shape;811;g6b0e8910c7_0_434"/>
          <p:cNvCxnSpPr/>
          <p:nvPr/>
        </p:nvCxnSpPr>
        <p:spPr>
          <a:xfrm rot="10800000" flipH="1">
            <a:off x="6999525" y="2020175"/>
            <a:ext cx="630600" cy="34980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6862"/>
              </a:srgbClr>
            </a:outerShdw>
          </a:effectLst>
        </p:spPr>
      </p:cxnSp>
      <p:pic>
        <p:nvPicPr>
          <p:cNvPr id="812" name="Google Shape;812;g6b0e8910c7_0_434"/>
          <p:cNvPicPr preferRelativeResize="0"/>
          <p:nvPr/>
        </p:nvPicPr>
        <p:blipFill rotWithShape="1">
          <a:blip r:embed="rId4">
            <a:alphaModFix/>
          </a:blip>
          <a:srcRect/>
          <a:stretch/>
        </p:blipFill>
        <p:spPr>
          <a:xfrm>
            <a:off x="628450" y="4178700"/>
            <a:ext cx="992775" cy="202975"/>
          </a:xfrm>
          <a:prstGeom prst="rect">
            <a:avLst/>
          </a:prstGeom>
          <a:noFill/>
          <a:ln>
            <a:noFill/>
          </a:ln>
        </p:spPr>
      </p:pic>
      <p:pic>
        <p:nvPicPr>
          <p:cNvPr id="813" name="Google Shape;813;g6b0e8910c7_0_434"/>
          <p:cNvPicPr preferRelativeResize="0"/>
          <p:nvPr/>
        </p:nvPicPr>
        <p:blipFill rotWithShape="1">
          <a:blip r:embed="rId4">
            <a:alphaModFix/>
          </a:blip>
          <a:srcRect/>
          <a:stretch/>
        </p:blipFill>
        <p:spPr>
          <a:xfrm>
            <a:off x="690775" y="4459775"/>
            <a:ext cx="750300" cy="202975"/>
          </a:xfrm>
          <a:prstGeom prst="rect">
            <a:avLst/>
          </a:prstGeom>
          <a:noFill/>
          <a:ln>
            <a:noFill/>
          </a:ln>
        </p:spPr>
      </p:pic>
      <p:pic>
        <p:nvPicPr>
          <p:cNvPr id="814" name="Google Shape;814;g6b0e8910c7_0_434"/>
          <p:cNvPicPr preferRelativeResize="0"/>
          <p:nvPr/>
        </p:nvPicPr>
        <p:blipFill rotWithShape="1">
          <a:blip r:embed="rId4">
            <a:alphaModFix/>
          </a:blip>
          <a:srcRect/>
          <a:stretch/>
        </p:blipFill>
        <p:spPr>
          <a:xfrm>
            <a:off x="690775" y="4662750"/>
            <a:ext cx="750300" cy="202975"/>
          </a:xfrm>
          <a:prstGeom prst="rect">
            <a:avLst/>
          </a:prstGeom>
          <a:noFill/>
          <a:ln>
            <a:noFill/>
          </a:ln>
        </p:spPr>
      </p:pic>
      <p:pic>
        <p:nvPicPr>
          <p:cNvPr id="815" name="Google Shape;815;g6b0e8910c7_0_434"/>
          <p:cNvPicPr preferRelativeResize="0"/>
          <p:nvPr/>
        </p:nvPicPr>
        <p:blipFill rotWithShape="1">
          <a:blip r:embed="rId4">
            <a:alphaModFix/>
          </a:blip>
          <a:srcRect/>
          <a:stretch/>
        </p:blipFill>
        <p:spPr>
          <a:xfrm>
            <a:off x="690775" y="4865725"/>
            <a:ext cx="544425" cy="202975"/>
          </a:xfrm>
          <a:prstGeom prst="rect">
            <a:avLst/>
          </a:prstGeom>
          <a:noFill/>
          <a:ln>
            <a:noFill/>
          </a:ln>
        </p:spPr>
      </p:pic>
      <p:pic>
        <p:nvPicPr>
          <p:cNvPr id="816" name="Google Shape;816;g6b0e8910c7_0_434"/>
          <p:cNvPicPr preferRelativeResize="0"/>
          <p:nvPr/>
        </p:nvPicPr>
        <p:blipFill rotWithShape="1">
          <a:blip r:embed="rId4">
            <a:alphaModFix/>
          </a:blip>
          <a:srcRect/>
          <a:stretch/>
        </p:blipFill>
        <p:spPr>
          <a:xfrm>
            <a:off x="690775" y="5068700"/>
            <a:ext cx="992732" cy="2029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g6b0e8910c7_0_443"/>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823" name="Google Shape;823;g6b0e8910c7_0_443"/>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78</a:t>
            </a:fld>
            <a:endParaRPr>
              <a:solidFill>
                <a:schemeClr val="dk2"/>
              </a:solidFill>
            </a:endParaRPr>
          </a:p>
        </p:txBody>
      </p:sp>
      <p:sp>
        <p:nvSpPr>
          <p:cNvPr id="824" name="Google Shape;824;g6b0e8910c7_0_443"/>
          <p:cNvSpPr txBox="1">
            <a:spLocks noGrp="1"/>
          </p:cNvSpPr>
          <p:nvPr>
            <p:ph type="title"/>
          </p:nvPr>
        </p:nvSpPr>
        <p:spPr>
          <a:xfrm>
            <a:off x="314325" y="638175"/>
            <a:ext cx="8229600" cy="838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000"/>
              <a:buFont typeface="Open Sans SemiBold"/>
              <a:buNone/>
            </a:pPr>
            <a:r>
              <a:rPr lang="en-US" sz="3000"/>
              <a:t>Toggling between tabs to</a:t>
            </a:r>
            <a:br>
              <a:rPr lang="en-US" sz="3000"/>
            </a:br>
            <a:r>
              <a:rPr lang="en-US" sz="3000"/>
              <a:t>drill down in your campaigns</a:t>
            </a:r>
            <a:endParaRPr/>
          </a:p>
        </p:txBody>
      </p:sp>
      <p:pic>
        <p:nvPicPr>
          <p:cNvPr id="825" name="Google Shape;825;g6b0e8910c7_0_443"/>
          <p:cNvPicPr preferRelativeResize="0"/>
          <p:nvPr/>
        </p:nvPicPr>
        <p:blipFill rotWithShape="1">
          <a:blip r:embed="rId3">
            <a:alphaModFix/>
          </a:blip>
          <a:srcRect/>
          <a:stretch/>
        </p:blipFill>
        <p:spPr>
          <a:xfrm>
            <a:off x="152400" y="1628775"/>
            <a:ext cx="8839198" cy="3888876"/>
          </a:xfrm>
          <a:prstGeom prst="rect">
            <a:avLst/>
          </a:prstGeom>
          <a:noFill/>
          <a:ln>
            <a:noFill/>
          </a:ln>
        </p:spPr>
      </p:pic>
      <p:cxnSp>
        <p:nvCxnSpPr>
          <p:cNvPr id="826" name="Google Shape;826;g6b0e8910c7_0_443"/>
          <p:cNvCxnSpPr/>
          <p:nvPr/>
        </p:nvCxnSpPr>
        <p:spPr>
          <a:xfrm>
            <a:off x="838650" y="2466975"/>
            <a:ext cx="656700" cy="111450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6862"/>
              </a:srgbClr>
            </a:outerShdw>
          </a:effectLst>
        </p:spPr>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6b0e8910c7_0_45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833" name="Google Shape;833;g6b0e8910c7_0_452"/>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79</a:t>
            </a:fld>
            <a:endParaRPr>
              <a:solidFill>
                <a:schemeClr val="dk2"/>
              </a:solidFill>
            </a:endParaRPr>
          </a:p>
        </p:txBody>
      </p:sp>
      <p:sp>
        <p:nvSpPr>
          <p:cNvPr id="834" name="Google Shape;834;g6b0e8910c7_0_452"/>
          <p:cNvSpPr txBox="1">
            <a:spLocks noGrp="1"/>
          </p:cNvSpPr>
          <p:nvPr>
            <p:ph type="title"/>
          </p:nvPr>
        </p:nvSpPr>
        <p:spPr>
          <a:xfrm>
            <a:off x="432486" y="228600"/>
            <a:ext cx="4787100" cy="838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600"/>
              <a:buFont typeface="Open Sans SemiBold"/>
              <a:buNone/>
            </a:pPr>
            <a:r>
              <a:rPr lang="en-US"/>
              <a:t>The Ad groups view</a:t>
            </a:r>
            <a:endParaRPr/>
          </a:p>
        </p:txBody>
      </p:sp>
      <p:pic>
        <p:nvPicPr>
          <p:cNvPr id="835" name="Google Shape;835;g6b0e8910c7_0_452"/>
          <p:cNvPicPr preferRelativeResize="0"/>
          <p:nvPr/>
        </p:nvPicPr>
        <p:blipFill rotWithShape="1">
          <a:blip r:embed="rId3">
            <a:alphaModFix/>
          </a:blip>
          <a:srcRect/>
          <a:stretch/>
        </p:blipFill>
        <p:spPr>
          <a:xfrm>
            <a:off x="152400" y="1875400"/>
            <a:ext cx="8839196" cy="4173549"/>
          </a:xfrm>
          <a:prstGeom prst="rect">
            <a:avLst/>
          </a:prstGeom>
          <a:noFill/>
          <a:ln>
            <a:noFill/>
          </a:ln>
        </p:spPr>
      </p:pic>
      <p:cxnSp>
        <p:nvCxnSpPr>
          <p:cNvPr id="836" name="Google Shape;836;g6b0e8910c7_0_452"/>
          <p:cNvCxnSpPr/>
          <p:nvPr/>
        </p:nvCxnSpPr>
        <p:spPr>
          <a:xfrm rot="10800000">
            <a:off x="926125" y="2778950"/>
            <a:ext cx="1274100" cy="219000"/>
          </a:xfrm>
          <a:prstGeom prst="straightConnector1">
            <a:avLst/>
          </a:prstGeom>
          <a:noFill/>
          <a:ln w="25400" cap="flat" cmpd="sng">
            <a:solidFill>
              <a:srgbClr val="FFCC00"/>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837" name="Google Shape;837;g6b0e8910c7_0_452"/>
          <p:cNvCxnSpPr/>
          <p:nvPr/>
        </p:nvCxnSpPr>
        <p:spPr>
          <a:xfrm flipH="1">
            <a:off x="1518400" y="3023700"/>
            <a:ext cx="656100" cy="810600"/>
          </a:xfrm>
          <a:prstGeom prst="straightConnector1">
            <a:avLst/>
          </a:prstGeom>
          <a:noFill/>
          <a:ln w="25400" cap="flat" cmpd="sng">
            <a:solidFill>
              <a:srgbClr val="FFCC00"/>
            </a:solidFill>
            <a:prstDash val="solid"/>
            <a:round/>
            <a:headEnd type="none" w="sm" len="sm"/>
            <a:tailEnd type="triangle" w="med" len="med"/>
          </a:ln>
          <a:effectLst>
            <a:outerShdw blurRad="40000" dist="20000" dir="5400000" rotWithShape="0">
              <a:srgbClr val="000000">
                <a:alpha val="36862"/>
              </a:srgbClr>
            </a:outerShdw>
          </a:effectLst>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g70c9658d7c_0_818"/>
          <p:cNvPicPr preferRelativeResize="0"/>
          <p:nvPr/>
        </p:nvPicPr>
        <p:blipFill rotWithShape="1">
          <a:blip r:embed="rId3">
            <a:alphaModFix/>
          </a:blip>
          <a:srcRect/>
          <a:stretch/>
        </p:blipFill>
        <p:spPr>
          <a:xfrm>
            <a:off x="405319" y="1471954"/>
            <a:ext cx="8184205" cy="3847051"/>
          </a:xfrm>
          <a:prstGeom prst="rect">
            <a:avLst/>
          </a:prstGeom>
          <a:noFill/>
          <a:ln>
            <a:noFill/>
          </a:ln>
        </p:spPr>
      </p:pic>
      <p:sp>
        <p:nvSpPr>
          <p:cNvPr id="142" name="Google Shape;142;g70c9658d7c_0_818"/>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Setting up an account</a:t>
            </a:r>
            <a:br>
              <a:rPr lang="en-US"/>
            </a:br>
            <a:endParaRPr/>
          </a:p>
        </p:txBody>
      </p:sp>
      <p:sp>
        <p:nvSpPr>
          <p:cNvPr id="143" name="Google Shape;143;g70c9658d7c_0_818"/>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144" name="Google Shape;144;g70c9658d7c_0_8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8</a:t>
            </a:fld>
            <a:endParaRPr>
              <a:solidFill>
                <a:schemeClr val="dk2"/>
              </a:solidFill>
            </a:endParaRPr>
          </a:p>
        </p:txBody>
      </p:sp>
      <p:sp>
        <p:nvSpPr>
          <p:cNvPr id="145" name="Google Shape;145;g70c9658d7c_0_818"/>
          <p:cNvSpPr txBox="1"/>
          <p:nvPr/>
        </p:nvSpPr>
        <p:spPr>
          <a:xfrm>
            <a:off x="457200" y="5410200"/>
            <a:ext cx="7391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It’s really easy to get up and running with Google Analytics, just insert the code into the pages you want to track.</a:t>
            </a:r>
            <a:endParaRPr sz="1400" b="0" i="0" u="none" strike="noStrike" cap="none">
              <a:solidFill>
                <a:srgbClr val="000000"/>
              </a:solidFill>
              <a:latin typeface="Arial"/>
              <a:ea typeface="Arial"/>
              <a:cs typeface="Arial"/>
              <a:sym typeface="Arial"/>
            </a:endParaRPr>
          </a:p>
        </p:txBody>
      </p:sp>
      <p:cxnSp>
        <p:nvCxnSpPr>
          <p:cNvPr id="146" name="Google Shape;146;g70c9658d7c_0_818"/>
          <p:cNvCxnSpPr/>
          <p:nvPr/>
        </p:nvCxnSpPr>
        <p:spPr>
          <a:xfrm rot="10800000" flipH="1">
            <a:off x="2110902" y="4319101"/>
            <a:ext cx="505800" cy="109110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g6b0e8910c7_0_461"/>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844" name="Google Shape;844;g6b0e8910c7_0_461"/>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80</a:t>
            </a:fld>
            <a:endParaRPr>
              <a:solidFill>
                <a:schemeClr val="dk2"/>
              </a:solidFill>
            </a:endParaRPr>
          </a:p>
        </p:txBody>
      </p:sp>
      <p:sp>
        <p:nvSpPr>
          <p:cNvPr id="845" name="Google Shape;845;g6b0e8910c7_0_461"/>
          <p:cNvSpPr txBox="1">
            <a:spLocks noGrp="1"/>
          </p:cNvSpPr>
          <p:nvPr>
            <p:ph type="title"/>
          </p:nvPr>
        </p:nvSpPr>
        <p:spPr>
          <a:xfrm>
            <a:off x="432486" y="457200"/>
            <a:ext cx="8229600" cy="838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600"/>
              <a:buFont typeface="Open Sans SemiBold"/>
              <a:buNone/>
            </a:pPr>
            <a:r>
              <a:rPr lang="en-US"/>
              <a:t>The keywords view</a:t>
            </a:r>
            <a:endParaRPr/>
          </a:p>
        </p:txBody>
      </p:sp>
      <p:pic>
        <p:nvPicPr>
          <p:cNvPr id="846" name="Google Shape;846;g6b0e8910c7_0_461"/>
          <p:cNvPicPr preferRelativeResize="0"/>
          <p:nvPr/>
        </p:nvPicPr>
        <p:blipFill rotWithShape="1">
          <a:blip r:embed="rId3">
            <a:alphaModFix/>
          </a:blip>
          <a:srcRect/>
          <a:stretch/>
        </p:blipFill>
        <p:spPr>
          <a:xfrm>
            <a:off x="152400" y="1905000"/>
            <a:ext cx="8839198" cy="3870609"/>
          </a:xfrm>
          <a:prstGeom prst="rect">
            <a:avLst/>
          </a:prstGeom>
          <a:noFill/>
          <a:ln>
            <a:noFill/>
          </a:ln>
        </p:spPr>
      </p:pic>
      <p:cxnSp>
        <p:nvCxnSpPr>
          <p:cNvPr id="847" name="Google Shape;847;g6b0e8910c7_0_461"/>
          <p:cNvCxnSpPr/>
          <p:nvPr/>
        </p:nvCxnSpPr>
        <p:spPr>
          <a:xfrm flipH="1">
            <a:off x="1538700" y="3000375"/>
            <a:ext cx="442500" cy="8478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848" name="Google Shape;848;g6b0e8910c7_0_461"/>
          <p:cNvCxnSpPr/>
          <p:nvPr/>
        </p:nvCxnSpPr>
        <p:spPr>
          <a:xfrm flipH="1">
            <a:off x="881325" y="3019425"/>
            <a:ext cx="1109400" cy="342900"/>
          </a:xfrm>
          <a:prstGeom prst="straightConnector1">
            <a:avLst/>
          </a:prstGeom>
          <a:noFill/>
          <a:ln w="25400" cap="flat" cmpd="sng">
            <a:solidFill>
              <a:srgbClr val="FFCC00"/>
            </a:solidFill>
            <a:prstDash val="solid"/>
            <a:round/>
            <a:headEnd type="none" w="sm" len="sm"/>
            <a:tailEnd type="triangle" w="med" len="med"/>
          </a:ln>
          <a:effectLst>
            <a:outerShdw blurRad="40000" dist="20000" dir="5400000" rotWithShape="0">
              <a:srgbClr val="000000">
                <a:alpha val="36862"/>
              </a:srgbClr>
            </a:outerShdw>
          </a:effectLst>
        </p:spPr>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6b0e8910c7_0_546"/>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855" name="Google Shape;855;g6b0e8910c7_0_546"/>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81</a:t>
            </a:fld>
            <a:endParaRPr>
              <a:solidFill>
                <a:schemeClr val="dk2"/>
              </a:solidFill>
            </a:endParaRPr>
          </a:p>
        </p:txBody>
      </p:sp>
      <p:sp>
        <p:nvSpPr>
          <p:cNvPr id="856" name="Google Shape;856;g6b0e8910c7_0_546"/>
          <p:cNvSpPr txBox="1">
            <a:spLocks noGrp="1"/>
          </p:cNvSpPr>
          <p:nvPr>
            <p:ph type="title"/>
          </p:nvPr>
        </p:nvSpPr>
        <p:spPr>
          <a:xfrm>
            <a:off x="356286" y="219075"/>
            <a:ext cx="4520400" cy="1038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sz="3200">
                <a:latin typeface="Open Sans"/>
                <a:ea typeface="Open Sans"/>
                <a:cs typeface="Open Sans"/>
                <a:sym typeface="Open Sans"/>
              </a:rPr>
              <a:t>Prepare your Google</a:t>
            </a:r>
            <a:br>
              <a:rPr lang="en-US" sz="3200">
                <a:latin typeface="Open Sans"/>
                <a:ea typeface="Open Sans"/>
                <a:cs typeface="Open Sans"/>
                <a:sym typeface="Open Sans"/>
              </a:rPr>
            </a:br>
            <a:r>
              <a:rPr lang="en-US" sz="3200">
                <a:latin typeface="Open Sans"/>
                <a:ea typeface="Open Sans"/>
                <a:cs typeface="Open Sans"/>
                <a:sym typeface="Open Sans"/>
              </a:rPr>
              <a:t>Ads Ad Groups</a:t>
            </a:r>
            <a:endParaRPr/>
          </a:p>
        </p:txBody>
      </p:sp>
      <p:sp>
        <p:nvSpPr>
          <p:cNvPr id="857" name="Google Shape;857;g6b0e8910c7_0_546"/>
          <p:cNvSpPr txBox="1"/>
          <p:nvPr/>
        </p:nvSpPr>
        <p:spPr>
          <a:xfrm>
            <a:off x="647700" y="4351956"/>
            <a:ext cx="78486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Organize your keywords semantically to form tight ad groups</a:t>
            </a:r>
            <a:endParaRPr sz="2000" b="0" i="0" u="none" strike="noStrike" cap="none">
              <a:solidFill>
                <a:schemeClr val="dk1"/>
              </a:solidFill>
              <a:latin typeface="Arial"/>
              <a:ea typeface="Arial"/>
              <a:cs typeface="Arial"/>
              <a:sym typeface="Arial"/>
            </a:endParaRPr>
          </a:p>
        </p:txBody>
      </p:sp>
      <p:pic>
        <p:nvPicPr>
          <p:cNvPr id="858" name="Google Shape;858;g6b0e8910c7_0_546" descr="C:\Users\User\Downloads\language 02.PNG"/>
          <p:cNvPicPr preferRelativeResize="0"/>
          <p:nvPr/>
        </p:nvPicPr>
        <p:blipFill rotWithShape="1">
          <a:blip r:embed="rId3">
            <a:alphaModFix/>
          </a:blip>
          <a:srcRect/>
          <a:stretch/>
        </p:blipFill>
        <p:spPr>
          <a:xfrm>
            <a:off x="112143" y="2493771"/>
            <a:ext cx="8893834" cy="1483664"/>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g6b0e8910c7_0_556"/>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865" name="Google Shape;865;g6b0e8910c7_0_556"/>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82</a:t>
            </a:fld>
            <a:endParaRPr>
              <a:solidFill>
                <a:schemeClr val="dk2"/>
              </a:solidFill>
            </a:endParaRPr>
          </a:p>
        </p:txBody>
      </p:sp>
      <p:sp>
        <p:nvSpPr>
          <p:cNvPr id="866" name="Google Shape;866;g6b0e8910c7_0_556"/>
          <p:cNvSpPr txBox="1">
            <a:spLocks noGrp="1"/>
          </p:cNvSpPr>
          <p:nvPr>
            <p:ph type="title"/>
          </p:nvPr>
        </p:nvSpPr>
        <p:spPr>
          <a:xfrm>
            <a:off x="432473" y="228600"/>
            <a:ext cx="5061600" cy="1009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sz="3200">
                <a:latin typeface="Open Sans"/>
                <a:ea typeface="Open Sans"/>
                <a:cs typeface="Open Sans"/>
                <a:sym typeface="Open Sans"/>
              </a:rPr>
              <a:t>Prepare your Google</a:t>
            </a:r>
            <a:br>
              <a:rPr lang="en-US" sz="3200">
                <a:latin typeface="Open Sans"/>
                <a:ea typeface="Open Sans"/>
                <a:cs typeface="Open Sans"/>
                <a:sym typeface="Open Sans"/>
              </a:rPr>
            </a:br>
            <a:r>
              <a:rPr lang="en-US" sz="3200">
                <a:latin typeface="Open Sans"/>
                <a:ea typeface="Open Sans"/>
                <a:cs typeface="Open Sans"/>
                <a:sym typeface="Open Sans"/>
              </a:rPr>
              <a:t>AdWords Text Ads</a:t>
            </a:r>
            <a:endParaRPr/>
          </a:p>
        </p:txBody>
      </p:sp>
      <p:pic>
        <p:nvPicPr>
          <p:cNvPr id="867" name="Google Shape;867;g6b0e8910c7_0_556"/>
          <p:cNvPicPr preferRelativeResize="0"/>
          <p:nvPr/>
        </p:nvPicPr>
        <p:blipFill rotWithShape="1">
          <a:blip r:embed="rId3">
            <a:alphaModFix/>
          </a:blip>
          <a:srcRect/>
          <a:stretch/>
        </p:blipFill>
        <p:spPr>
          <a:xfrm>
            <a:off x="904876" y="1657617"/>
            <a:ext cx="7403275" cy="1561354"/>
          </a:xfrm>
          <a:prstGeom prst="rect">
            <a:avLst/>
          </a:prstGeom>
          <a:noFill/>
          <a:ln>
            <a:noFill/>
          </a:ln>
        </p:spPr>
      </p:pic>
      <p:pic>
        <p:nvPicPr>
          <p:cNvPr id="868" name="Google Shape;868;g6b0e8910c7_0_556"/>
          <p:cNvPicPr preferRelativeResize="0"/>
          <p:nvPr/>
        </p:nvPicPr>
        <p:blipFill rotWithShape="1">
          <a:blip r:embed="rId4">
            <a:alphaModFix/>
          </a:blip>
          <a:srcRect/>
          <a:stretch/>
        </p:blipFill>
        <p:spPr>
          <a:xfrm>
            <a:off x="828676" y="3526457"/>
            <a:ext cx="7565749" cy="986056"/>
          </a:xfrm>
          <a:prstGeom prst="rect">
            <a:avLst/>
          </a:prstGeom>
          <a:noFill/>
          <a:ln>
            <a:noFill/>
          </a:ln>
        </p:spPr>
      </p:pic>
      <p:pic>
        <p:nvPicPr>
          <p:cNvPr id="869" name="Google Shape;869;g6b0e8910c7_0_556"/>
          <p:cNvPicPr preferRelativeResize="0"/>
          <p:nvPr/>
        </p:nvPicPr>
        <p:blipFill rotWithShape="1">
          <a:blip r:embed="rId5">
            <a:alphaModFix/>
          </a:blip>
          <a:srcRect/>
          <a:stretch/>
        </p:blipFill>
        <p:spPr>
          <a:xfrm>
            <a:off x="1485901" y="4821729"/>
            <a:ext cx="6447532" cy="129122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g6b0e8910c7_0_567"/>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876" name="Google Shape;876;g6b0e8910c7_0_567"/>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83</a:t>
            </a:fld>
            <a:endParaRPr>
              <a:solidFill>
                <a:schemeClr val="dk2"/>
              </a:solidFill>
            </a:endParaRPr>
          </a:p>
        </p:txBody>
      </p:sp>
      <p:sp>
        <p:nvSpPr>
          <p:cNvPr id="877" name="Google Shape;877;g6b0e8910c7_0_567"/>
          <p:cNvSpPr txBox="1">
            <a:spLocks noGrp="1"/>
          </p:cNvSpPr>
          <p:nvPr>
            <p:ph type="title"/>
          </p:nvPr>
        </p:nvSpPr>
        <p:spPr>
          <a:xfrm>
            <a:off x="432486" y="228600"/>
            <a:ext cx="5339700" cy="990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sz="3200">
                <a:latin typeface="Open Sans"/>
                <a:ea typeface="Open Sans"/>
                <a:cs typeface="Open Sans"/>
                <a:sym typeface="Open Sans"/>
              </a:rPr>
              <a:t>Use the Google Ads</a:t>
            </a:r>
            <a:br>
              <a:rPr lang="en-US" sz="3200">
                <a:latin typeface="Open Sans"/>
                <a:ea typeface="Open Sans"/>
                <a:cs typeface="Open Sans"/>
                <a:sym typeface="Open Sans"/>
              </a:rPr>
            </a:br>
            <a:r>
              <a:rPr lang="en-US" sz="3200">
                <a:latin typeface="Open Sans"/>
                <a:ea typeface="Open Sans"/>
                <a:cs typeface="Open Sans"/>
                <a:sym typeface="Open Sans"/>
              </a:rPr>
              <a:t>Campaign Template</a:t>
            </a:r>
            <a:endParaRPr/>
          </a:p>
        </p:txBody>
      </p:sp>
      <p:pic>
        <p:nvPicPr>
          <p:cNvPr id="878" name="Google Shape;878;g6b0e8910c7_0_567"/>
          <p:cNvPicPr preferRelativeResize="0"/>
          <p:nvPr/>
        </p:nvPicPr>
        <p:blipFill rotWithShape="1">
          <a:blip r:embed="rId3">
            <a:alphaModFix/>
          </a:blip>
          <a:srcRect/>
          <a:stretch/>
        </p:blipFill>
        <p:spPr>
          <a:xfrm>
            <a:off x="1150408" y="1718681"/>
            <a:ext cx="6936317" cy="453683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6"/>
          <p:cNvSpPr txBox="1">
            <a:spLocks noGrp="1"/>
          </p:cNvSpPr>
          <p:nvPr>
            <p:ph type="title"/>
          </p:nvPr>
        </p:nvSpPr>
        <p:spPr>
          <a:xfrm>
            <a:off x="457200" y="166278"/>
            <a:ext cx="7066149" cy="116413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1800"/>
              <a:buNone/>
            </a:pPr>
            <a:r>
              <a:rPr lang="en-US"/>
              <a:t>Google Ads Structure</a:t>
            </a:r>
            <a:endParaRPr/>
          </a:p>
        </p:txBody>
      </p:sp>
      <p:sp>
        <p:nvSpPr>
          <p:cNvPr id="884" name="Google Shape;884;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SzPts val="1000"/>
                <a:buNone/>
              </a:pPr>
              <a:t>84</a:t>
            </a:fld>
            <a:endParaRPr>
              <a:solidFill>
                <a:schemeClr val="dk2"/>
              </a:solidFill>
            </a:endParaRPr>
          </a:p>
        </p:txBody>
      </p:sp>
      <p:pic>
        <p:nvPicPr>
          <p:cNvPr id="885" name="Google Shape;885;p6" descr="https://lh4.googleusercontent.com/DNs5KJrUpg-fOa-mXiWBB0QLmU-JBerHYtYOaqtB44jKhNQHm-O3hGcEqXyTPyhZQDpsSBGZGkc3bH5Ol7gZ0aV9PqEAmBPXJP02VS-nfPBx-jYAw5PXhW2LPXkXjwh_qr958-GO"/>
          <p:cNvPicPr preferRelativeResize="0"/>
          <p:nvPr/>
        </p:nvPicPr>
        <p:blipFill rotWithShape="1">
          <a:blip r:embed="rId3">
            <a:alphaModFix/>
          </a:blip>
          <a:srcRect/>
          <a:stretch/>
        </p:blipFill>
        <p:spPr>
          <a:xfrm>
            <a:off x="794408" y="1752600"/>
            <a:ext cx="7501418" cy="442391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7"/>
          <p:cNvSpPr txBox="1">
            <a:spLocks noGrp="1"/>
          </p:cNvSpPr>
          <p:nvPr>
            <p:ph type="title"/>
          </p:nvPr>
        </p:nvSpPr>
        <p:spPr>
          <a:xfrm>
            <a:off x="457200" y="502692"/>
            <a:ext cx="7066149" cy="116413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1800"/>
              <a:buNone/>
            </a:pPr>
            <a:r>
              <a:rPr lang="en-US"/>
              <a:t>Exercise 6</a:t>
            </a:r>
            <a:endParaRPr/>
          </a:p>
        </p:txBody>
      </p:sp>
      <p:sp>
        <p:nvSpPr>
          <p:cNvPr id="891" name="Google Shape;891;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SzPts val="1000"/>
                <a:buNone/>
              </a:pPr>
              <a:t>85</a:t>
            </a:fld>
            <a:endParaRPr>
              <a:solidFill>
                <a:schemeClr val="dk2"/>
              </a:solidFill>
            </a:endParaRPr>
          </a:p>
        </p:txBody>
      </p:sp>
      <p:sp>
        <p:nvSpPr>
          <p:cNvPr id="892" name="Google Shape;892;p7"/>
          <p:cNvSpPr txBox="1"/>
          <p:nvPr/>
        </p:nvSpPr>
        <p:spPr>
          <a:xfrm>
            <a:off x="644106" y="3536283"/>
            <a:ext cx="7066149" cy="116413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2"/>
              </a:buClr>
              <a:buSzPts val="1800"/>
              <a:buFont typeface="Arial"/>
              <a:buNone/>
            </a:pPr>
            <a:r>
              <a:rPr lang="en-US" sz="6600" b="1" i="0" u="none" strike="noStrike" cap="none">
                <a:solidFill>
                  <a:schemeClr val="dk2"/>
                </a:solidFill>
                <a:latin typeface="Arial"/>
                <a:ea typeface="Arial"/>
                <a:cs typeface="Arial"/>
                <a:sym typeface="Arial"/>
              </a:rPr>
              <a:t>Create a Google Ads Campaign</a:t>
            </a:r>
            <a:endParaRPr sz="6600" b="1" i="0" u="none" strike="noStrike" cap="none">
              <a:solidFill>
                <a:schemeClr val="dk2"/>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g6b0e8910c7_0_576"/>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899" name="Google Shape;899;g6b0e8910c7_0_576"/>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86</a:t>
            </a:fld>
            <a:endParaRPr>
              <a:solidFill>
                <a:schemeClr val="dk2"/>
              </a:solidFill>
            </a:endParaRPr>
          </a:p>
        </p:txBody>
      </p:sp>
      <p:pic>
        <p:nvPicPr>
          <p:cNvPr id="900" name="Google Shape;900;g6b0e8910c7_0_576"/>
          <p:cNvPicPr preferRelativeResize="0"/>
          <p:nvPr/>
        </p:nvPicPr>
        <p:blipFill rotWithShape="1">
          <a:blip r:embed="rId3">
            <a:alphaModFix/>
          </a:blip>
          <a:srcRect/>
          <a:stretch/>
        </p:blipFill>
        <p:spPr>
          <a:xfrm>
            <a:off x="2019295" y="3710347"/>
            <a:ext cx="5105403" cy="1452204"/>
          </a:xfrm>
          <a:prstGeom prst="rect">
            <a:avLst/>
          </a:prstGeom>
          <a:noFill/>
          <a:ln>
            <a:noFill/>
          </a:ln>
        </p:spPr>
      </p:pic>
      <p:pic>
        <p:nvPicPr>
          <p:cNvPr id="901" name="Google Shape;901;g6b0e8910c7_0_576"/>
          <p:cNvPicPr preferRelativeResize="0"/>
          <p:nvPr/>
        </p:nvPicPr>
        <p:blipFill rotWithShape="1">
          <a:blip r:embed="rId4">
            <a:alphaModFix/>
          </a:blip>
          <a:srcRect/>
          <a:stretch/>
        </p:blipFill>
        <p:spPr>
          <a:xfrm>
            <a:off x="1600191" y="1978394"/>
            <a:ext cx="5943610" cy="116433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g6b0e8910c7_0_585"/>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908" name="Google Shape;908;g6b0e8910c7_0_585"/>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87</a:t>
            </a:fld>
            <a:endParaRPr>
              <a:solidFill>
                <a:schemeClr val="dk2"/>
              </a:solidFill>
            </a:endParaRPr>
          </a:p>
        </p:txBody>
      </p:sp>
      <p:sp>
        <p:nvSpPr>
          <p:cNvPr id="909" name="Google Shape;909;g6b0e8910c7_0_585"/>
          <p:cNvSpPr txBox="1">
            <a:spLocks noGrp="1"/>
          </p:cNvSpPr>
          <p:nvPr>
            <p:ph type="title"/>
          </p:nvPr>
        </p:nvSpPr>
        <p:spPr>
          <a:xfrm>
            <a:off x="432486" y="266700"/>
            <a:ext cx="4158600" cy="1047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sz="3200">
                <a:latin typeface="Open Sans"/>
                <a:ea typeface="Open Sans"/>
                <a:cs typeface="Open Sans"/>
                <a:sym typeface="Open Sans"/>
              </a:rPr>
              <a:t>Facebook Ad</a:t>
            </a:r>
            <a:br>
              <a:rPr lang="en-US" sz="3200">
                <a:latin typeface="Open Sans"/>
                <a:ea typeface="Open Sans"/>
                <a:cs typeface="Open Sans"/>
                <a:sym typeface="Open Sans"/>
              </a:rPr>
            </a:br>
            <a:r>
              <a:rPr lang="en-US" sz="3200">
                <a:latin typeface="Open Sans"/>
                <a:ea typeface="Open Sans"/>
                <a:cs typeface="Open Sans"/>
                <a:sym typeface="Open Sans"/>
              </a:rPr>
              <a:t>Campaign Types</a:t>
            </a:r>
            <a:endParaRPr sz="3200">
              <a:latin typeface="Open Sans"/>
              <a:ea typeface="Open Sans"/>
              <a:cs typeface="Open Sans"/>
              <a:sym typeface="Open Sans"/>
            </a:endParaRPr>
          </a:p>
        </p:txBody>
      </p:sp>
      <p:pic>
        <p:nvPicPr>
          <p:cNvPr id="910" name="Google Shape;910;g6b0e8910c7_0_585"/>
          <p:cNvPicPr preferRelativeResize="0"/>
          <p:nvPr/>
        </p:nvPicPr>
        <p:blipFill rotWithShape="1">
          <a:blip r:embed="rId3">
            <a:alphaModFix/>
          </a:blip>
          <a:srcRect/>
          <a:stretch/>
        </p:blipFill>
        <p:spPr>
          <a:xfrm>
            <a:off x="59101" y="1828800"/>
            <a:ext cx="8976367" cy="354330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g6b13f3e874_0_40"/>
          <p:cNvSpPr txBox="1">
            <a:spLocks noGrp="1"/>
          </p:cNvSpPr>
          <p:nvPr>
            <p:ph type="title"/>
          </p:nvPr>
        </p:nvSpPr>
        <p:spPr>
          <a:xfrm>
            <a:off x="228600" y="457200"/>
            <a:ext cx="8725200" cy="83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F3F3F"/>
              </a:buClr>
              <a:buSzPts val="3000"/>
              <a:buFont typeface="Open Sans SemiBold"/>
              <a:buNone/>
            </a:pPr>
            <a:r>
              <a:rPr lang="en-US" sz="3000"/>
              <a:t>Facebook Outcomes: </a:t>
            </a:r>
            <a:endParaRPr sz="3000"/>
          </a:p>
          <a:p>
            <a:pPr marL="0" lvl="0" indent="0" algn="l" rtl="0">
              <a:lnSpc>
                <a:spcPct val="90000"/>
              </a:lnSpc>
              <a:spcBef>
                <a:spcPts val="0"/>
              </a:spcBef>
              <a:spcAft>
                <a:spcPts val="0"/>
              </a:spcAft>
              <a:buClr>
                <a:srgbClr val="3F3F3F"/>
              </a:buClr>
              <a:buSzPts val="3000"/>
              <a:buFont typeface="Open Sans SemiBold"/>
              <a:buNone/>
            </a:pPr>
            <a:r>
              <a:rPr lang="en-US" sz="3000"/>
              <a:t>Conversions vs. Engagement</a:t>
            </a:r>
            <a:endParaRPr sz="3000"/>
          </a:p>
        </p:txBody>
      </p:sp>
      <p:sp>
        <p:nvSpPr>
          <p:cNvPr id="916" name="Google Shape;916;g6b13f3e874_0_40"/>
          <p:cNvSpPr txBox="1">
            <a:spLocks noGrp="1"/>
          </p:cNvSpPr>
          <p:nvPr>
            <p:ph type="sldNum" idx="12"/>
          </p:nvPr>
        </p:nvSpPr>
        <p:spPr>
          <a:xfrm>
            <a:off x="6553200" y="6356350"/>
            <a:ext cx="2133600" cy="365100"/>
          </a:xfrm>
          <a:prstGeom prst="rect">
            <a:avLst/>
          </a:prstGeom>
          <a:noFill/>
          <a:ln>
            <a:noFill/>
          </a:ln>
        </p:spPr>
        <p:txBody>
          <a:bodyPr spcFirstLastPara="1" wrap="square" lIns="82050" tIns="41025" rIns="82050" bIns="41025"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88</a:t>
            </a:fld>
            <a:endParaRPr>
              <a:solidFill>
                <a:schemeClr val="dk2"/>
              </a:solidFill>
            </a:endParaRPr>
          </a:p>
        </p:txBody>
      </p:sp>
      <p:pic>
        <p:nvPicPr>
          <p:cNvPr id="917" name="Google Shape;917;g6b13f3e874_0_40"/>
          <p:cNvPicPr preferRelativeResize="0"/>
          <p:nvPr/>
        </p:nvPicPr>
        <p:blipFill rotWithShape="1">
          <a:blip r:embed="rId3">
            <a:alphaModFix/>
          </a:blip>
          <a:srcRect/>
          <a:stretch/>
        </p:blipFill>
        <p:spPr>
          <a:xfrm>
            <a:off x="113952" y="1524000"/>
            <a:ext cx="8866667" cy="4895238"/>
          </a:xfrm>
          <a:prstGeom prst="rect">
            <a:avLst/>
          </a:prstGeom>
          <a:noFill/>
          <a:ln>
            <a:noFill/>
          </a:ln>
        </p:spPr>
      </p:pic>
      <p:sp>
        <p:nvSpPr>
          <p:cNvPr id="918" name="Google Shape;918;g6b13f3e874_0_40"/>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g6b0e8910c7_0_594"/>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925" name="Google Shape;925;g6b0e8910c7_0_594"/>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89</a:t>
            </a:fld>
            <a:endParaRPr>
              <a:solidFill>
                <a:schemeClr val="dk2"/>
              </a:solidFill>
            </a:endParaRPr>
          </a:p>
        </p:txBody>
      </p:sp>
      <p:sp>
        <p:nvSpPr>
          <p:cNvPr id="926" name="Google Shape;926;g6b0e8910c7_0_594"/>
          <p:cNvSpPr txBox="1">
            <a:spLocks noGrp="1"/>
          </p:cNvSpPr>
          <p:nvPr>
            <p:ph type="title"/>
          </p:nvPr>
        </p:nvSpPr>
        <p:spPr>
          <a:xfrm>
            <a:off x="432472" y="242875"/>
            <a:ext cx="5473500" cy="1057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a:t>Creating a</a:t>
            </a:r>
            <a:br>
              <a:rPr lang="en-US"/>
            </a:br>
            <a:r>
              <a:rPr lang="en-US"/>
              <a:t>Facebook Campaign</a:t>
            </a:r>
            <a:endParaRPr/>
          </a:p>
        </p:txBody>
      </p:sp>
      <p:pic>
        <p:nvPicPr>
          <p:cNvPr id="927" name="Google Shape;927;g6b0e8910c7_0_594" descr="C:\Users\ff\AppData\Local\Temp\SNAGHTML10dc5ee7.PNG"/>
          <p:cNvPicPr preferRelativeResize="0"/>
          <p:nvPr/>
        </p:nvPicPr>
        <p:blipFill rotWithShape="1">
          <a:blip r:embed="rId3">
            <a:alphaModFix/>
          </a:blip>
          <a:srcRect/>
          <a:stretch/>
        </p:blipFill>
        <p:spPr>
          <a:xfrm>
            <a:off x="361950" y="1972217"/>
            <a:ext cx="8420099" cy="245001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70c9658d7c_0_827"/>
          <p:cNvSpPr txBox="1">
            <a:spLocks noGrp="1"/>
          </p:cNvSpPr>
          <p:nvPr>
            <p:ph type="title"/>
          </p:nvPr>
        </p:nvSpPr>
        <p:spPr>
          <a:xfrm>
            <a:off x="457200" y="502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800"/>
              <a:buFont typeface="Arial"/>
              <a:buNone/>
            </a:pPr>
            <a:r>
              <a:rPr lang="en-US"/>
              <a:t>Linking Google Ads &amp;</a:t>
            </a:r>
            <a:br>
              <a:rPr lang="en-US"/>
            </a:br>
            <a:r>
              <a:rPr lang="en-US"/>
              <a:t>Search Console</a:t>
            </a:r>
            <a:endParaRPr/>
          </a:p>
        </p:txBody>
      </p:sp>
      <p:sp>
        <p:nvSpPr>
          <p:cNvPr id="152" name="Google Shape;152;g70c9658d7c_0_827"/>
          <p:cNvSpPr txBox="1">
            <a:spLocks noGrp="1"/>
          </p:cNvSpPr>
          <p:nvPr>
            <p:ph type="dt" idx="10"/>
          </p:nvPr>
        </p:nvSpPr>
        <p:spPr>
          <a:xfrm>
            <a:off x="457200" y="6356350"/>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a:t>
            </a:r>
            <a:endParaRPr/>
          </a:p>
        </p:txBody>
      </p:sp>
      <p:sp>
        <p:nvSpPr>
          <p:cNvPr id="153" name="Google Shape;153;g70c9658d7c_0_827"/>
          <p:cNvSpPr txBox="1">
            <a:spLocks noGrp="1"/>
          </p:cNvSpPr>
          <p:nvPr>
            <p:ph type="ftr" idx="11"/>
          </p:nvPr>
        </p:nvSpPr>
        <p:spPr>
          <a:xfrm>
            <a:off x="1896272" y="6356350"/>
            <a:ext cx="41235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International Conference, Riga, 27 – 29 April 2017</a:t>
            </a:r>
            <a:endParaRPr/>
          </a:p>
        </p:txBody>
      </p:sp>
      <p:sp>
        <p:nvSpPr>
          <p:cNvPr id="154" name="Google Shape;154;g70c9658d7c_0_82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9</a:t>
            </a:fld>
            <a:endParaRPr>
              <a:solidFill>
                <a:schemeClr val="dk2"/>
              </a:solidFill>
            </a:endParaRPr>
          </a:p>
        </p:txBody>
      </p:sp>
      <p:pic>
        <p:nvPicPr>
          <p:cNvPr id="155" name="Google Shape;155;g70c9658d7c_0_827"/>
          <p:cNvPicPr preferRelativeResize="0"/>
          <p:nvPr/>
        </p:nvPicPr>
        <p:blipFill rotWithShape="1">
          <a:blip r:embed="rId3">
            <a:alphaModFix/>
          </a:blip>
          <a:srcRect/>
          <a:stretch/>
        </p:blipFill>
        <p:spPr>
          <a:xfrm>
            <a:off x="3553857" y="2091447"/>
            <a:ext cx="5483139" cy="3717287"/>
          </a:xfrm>
          <a:prstGeom prst="rect">
            <a:avLst/>
          </a:prstGeom>
          <a:noFill/>
          <a:ln>
            <a:noFill/>
          </a:ln>
        </p:spPr>
      </p:pic>
      <p:sp>
        <p:nvSpPr>
          <p:cNvPr id="156" name="Google Shape;156;g70c9658d7c_0_827"/>
          <p:cNvSpPr txBox="1"/>
          <p:nvPr/>
        </p:nvSpPr>
        <p:spPr>
          <a:xfrm>
            <a:off x="457200" y="2386519"/>
            <a:ext cx="2752800" cy="286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If you are marketing with </a:t>
            </a:r>
            <a:r>
              <a:rPr lang="en-US" sz="1800" b="1" i="0" u="none" strike="noStrike" cap="none">
                <a:solidFill>
                  <a:schemeClr val="dk1"/>
                </a:solidFill>
                <a:latin typeface="Arial"/>
                <a:ea typeface="Arial"/>
                <a:cs typeface="Arial"/>
                <a:sym typeface="Arial"/>
              </a:rPr>
              <a:t>Google Ads</a:t>
            </a:r>
            <a:r>
              <a:rPr lang="en-US" sz="1800" b="0" i="0" u="none" strike="noStrike" cap="none">
                <a:solidFill>
                  <a:schemeClr val="dk1"/>
                </a:solidFill>
                <a:latin typeface="Arial"/>
                <a:ea typeface="Arial"/>
                <a:cs typeface="Arial"/>
                <a:sym typeface="Arial"/>
              </a:rPr>
              <a:t>, link your accounts for better tracking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2"/>
              </a:buClr>
              <a:buSzPts val="1800"/>
              <a:buFont typeface="Arial"/>
              <a:buNone/>
            </a:pPr>
            <a:endParaRPr sz="1800" b="0" i="0" u="none" strike="noStrike" cap="none">
              <a:solidFill>
                <a:schemeClr val="dk1"/>
              </a:solidFill>
              <a:latin typeface="Arial"/>
              <a:ea typeface="Arial"/>
              <a:cs typeface="Arial"/>
              <a:sym typeface="Arial"/>
            </a:endParaRPr>
          </a:p>
          <a:p>
            <a:pPr marL="285750" marR="0" lvl="0" indent="-171450" algn="l" rtl="0">
              <a:lnSpc>
                <a:spcPct val="100000"/>
              </a:lnSpc>
              <a:spcBef>
                <a:spcPts val="0"/>
              </a:spcBef>
              <a:spcAft>
                <a:spcPts val="0"/>
              </a:spcAft>
              <a:buClr>
                <a:schemeClr val="dk2"/>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Arial"/>
                <a:ea typeface="Arial"/>
                <a:cs typeface="Arial"/>
                <a:sym typeface="Arial"/>
              </a:rPr>
              <a:t>Search Console </a:t>
            </a:r>
            <a:r>
              <a:rPr lang="en-US" sz="1800" b="0" i="0" u="none" strike="noStrike" cap="none">
                <a:solidFill>
                  <a:schemeClr val="dk1"/>
                </a:solidFill>
                <a:latin typeface="Arial"/>
                <a:ea typeface="Arial"/>
                <a:cs typeface="Arial"/>
                <a:sym typeface="Arial"/>
              </a:rPr>
              <a:t>provides deep insights into your website and should be linked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g6b0e8910c7_0_603"/>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934" name="Google Shape;934;g6b0e8910c7_0_603"/>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90</a:t>
            </a:fld>
            <a:endParaRPr>
              <a:solidFill>
                <a:schemeClr val="dk2"/>
              </a:solidFill>
            </a:endParaRPr>
          </a:p>
        </p:txBody>
      </p:sp>
      <p:sp>
        <p:nvSpPr>
          <p:cNvPr id="935" name="Google Shape;935;g6b0e8910c7_0_603"/>
          <p:cNvSpPr txBox="1">
            <a:spLocks noGrp="1"/>
          </p:cNvSpPr>
          <p:nvPr>
            <p:ph type="title"/>
          </p:nvPr>
        </p:nvSpPr>
        <p:spPr>
          <a:xfrm>
            <a:off x="432472" y="219075"/>
            <a:ext cx="5563500" cy="1086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a:t>Selecting the</a:t>
            </a:r>
            <a:br>
              <a:rPr lang="en-US"/>
            </a:br>
            <a:r>
              <a:rPr lang="en-US"/>
              <a:t>campaign objective</a:t>
            </a:r>
            <a:endParaRPr/>
          </a:p>
        </p:txBody>
      </p:sp>
      <p:pic>
        <p:nvPicPr>
          <p:cNvPr id="936" name="Google Shape;936;g6b0e8910c7_0_603"/>
          <p:cNvPicPr preferRelativeResize="0"/>
          <p:nvPr/>
        </p:nvPicPr>
        <p:blipFill rotWithShape="1">
          <a:blip r:embed="rId3">
            <a:alphaModFix/>
          </a:blip>
          <a:srcRect/>
          <a:stretch/>
        </p:blipFill>
        <p:spPr>
          <a:xfrm>
            <a:off x="590550" y="1910493"/>
            <a:ext cx="7962900" cy="3360863"/>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g6b0e8910c7_0_61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943" name="Google Shape;943;g6b0e8910c7_0_612"/>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91</a:t>
            </a:fld>
            <a:endParaRPr>
              <a:solidFill>
                <a:schemeClr val="dk2"/>
              </a:solidFill>
            </a:endParaRPr>
          </a:p>
        </p:txBody>
      </p:sp>
      <p:sp>
        <p:nvSpPr>
          <p:cNvPr id="944" name="Google Shape;944;g6b0e8910c7_0_612"/>
          <p:cNvSpPr txBox="1">
            <a:spLocks noGrp="1"/>
          </p:cNvSpPr>
          <p:nvPr>
            <p:ph type="title"/>
          </p:nvPr>
        </p:nvSpPr>
        <p:spPr>
          <a:xfrm>
            <a:off x="467526" y="285750"/>
            <a:ext cx="5067600" cy="1066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a:t>Select your</a:t>
            </a:r>
            <a:br>
              <a:rPr lang="en-US"/>
            </a:br>
            <a:r>
              <a:rPr lang="en-US"/>
              <a:t>conversion pixel</a:t>
            </a:r>
            <a:endParaRPr/>
          </a:p>
        </p:txBody>
      </p:sp>
      <p:pic>
        <p:nvPicPr>
          <p:cNvPr id="945" name="Google Shape;945;g6b0e8910c7_0_612" descr="C:\Users\ff\AppData\Local\Temp\SNAGHTML10e0817f.PNG"/>
          <p:cNvPicPr preferRelativeResize="0"/>
          <p:nvPr/>
        </p:nvPicPr>
        <p:blipFill rotWithShape="1">
          <a:blip r:embed="rId3">
            <a:alphaModFix/>
          </a:blip>
          <a:srcRect/>
          <a:stretch/>
        </p:blipFill>
        <p:spPr>
          <a:xfrm>
            <a:off x="361950" y="2037762"/>
            <a:ext cx="8420101" cy="3125378"/>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g6b0e8910c7_0_621"/>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952" name="Google Shape;952;g6b0e8910c7_0_621"/>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92</a:t>
            </a:fld>
            <a:endParaRPr>
              <a:solidFill>
                <a:schemeClr val="dk2"/>
              </a:solidFill>
            </a:endParaRPr>
          </a:p>
        </p:txBody>
      </p:sp>
      <p:sp>
        <p:nvSpPr>
          <p:cNvPr id="953" name="Google Shape;953;g6b0e8910c7_0_621"/>
          <p:cNvSpPr txBox="1">
            <a:spLocks noGrp="1"/>
          </p:cNvSpPr>
          <p:nvPr>
            <p:ph type="title"/>
          </p:nvPr>
        </p:nvSpPr>
        <p:spPr>
          <a:xfrm>
            <a:off x="241986" y="685800"/>
            <a:ext cx="5777700" cy="705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a:t>Define your Ad Set audience</a:t>
            </a:r>
            <a:endParaRPr/>
          </a:p>
        </p:txBody>
      </p:sp>
      <p:pic>
        <p:nvPicPr>
          <p:cNvPr id="954" name="Google Shape;954;g6b0e8910c7_0_621" descr="C:\Users\ff\AppData\Local\Temp\SNAGHTML10eefb3f.PNG"/>
          <p:cNvPicPr preferRelativeResize="0"/>
          <p:nvPr/>
        </p:nvPicPr>
        <p:blipFill rotWithShape="1">
          <a:blip r:embed="rId3">
            <a:alphaModFix/>
          </a:blip>
          <a:srcRect/>
          <a:stretch/>
        </p:blipFill>
        <p:spPr>
          <a:xfrm>
            <a:off x="718690" y="1631950"/>
            <a:ext cx="7657192" cy="45212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g6b0e8910c7_0_630"/>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961" name="Google Shape;961;g6b0e8910c7_0_630"/>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93</a:t>
            </a:fld>
            <a:endParaRPr>
              <a:solidFill>
                <a:schemeClr val="dk2"/>
              </a:solidFill>
            </a:endParaRPr>
          </a:p>
        </p:txBody>
      </p:sp>
      <p:sp>
        <p:nvSpPr>
          <p:cNvPr id="962" name="Google Shape;962;g6b0e8910c7_0_630"/>
          <p:cNvSpPr txBox="1">
            <a:spLocks noGrp="1"/>
          </p:cNvSpPr>
          <p:nvPr>
            <p:ph type="title"/>
          </p:nvPr>
        </p:nvSpPr>
        <p:spPr>
          <a:xfrm>
            <a:off x="457200" y="812801"/>
            <a:ext cx="4682400" cy="619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a:t>Name your audience</a:t>
            </a:r>
            <a:endParaRPr/>
          </a:p>
        </p:txBody>
      </p:sp>
      <p:pic>
        <p:nvPicPr>
          <p:cNvPr id="963" name="Google Shape;963;g6b0e8910c7_0_630" descr="C:\Users\ff\AppData\Local\Temp\SNAGHTML10f0ddda.PNG"/>
          <p:cNvPicPr preferRelativeResize="0"/>
          <p:nvPr/>
        </p:nvPicPr>
        <p:blipFill rotWithShape="1">
          <a:blip r:embed="rId3">
            <a:alphaModFix/>
          </a:blip>
          <a:srcRect/>
          <a:stretch/>
        </p:blipFill>
        <p:spPr>
          <a:xfrm>
            <a:off x="1724025" y="1824038"/>
            <a:ext cx="5695950" cy="416242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g744b162090_1_0"/>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970" name="Google Shape;970;g744b162090_1_0"/>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94</a:t>
            </a:fld>
            <a:endParaRPr>
              <a:solidFill>
                <a:schemeClr val="dk2"/>
              </a:solidFill>
            </a:endParaRPr>
          </a:p>
        </p:txBody>
      </p:sp>
      <p:sp>
        <p:nvSpPr>
          <p:cNvPr id="971" name="Google Shape;971;g744b162090_1_0"/>
          <p:cNvSpPr txBox="1">
            <a:spLocks noGrp="1"/>
          </p:cNvSpPr>
          <p:nvPr>
            <p:ph type="title"/>
          </p:nvPr>
        </p:nvSpPr>
        <p:spPr>
          <a:xfrm>
            <a:off x="457200" y="812801"/>
            <a:ext cx="4682400" cy="619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a:t>Use Detailed Targeting</a:t>
            </a:r>
            <a:endParaRPr/>
          </a:p>
        </p:txBody>
      </p:sp>
      <p:pic>
        <p:nvPicPr>
          <p:cNvPr id="972" name="Google Shape;972;g744b162090_1_0"/>
          <p:cNvPicPr preferRelativeResize="0"/>
          <p:nvPr/>
        </p:nvPicPr>
        <p:blipFill rotWithShape="1">
          <a:blip r:embed="rId3">
            <a:alphaModFix/>
          </a:blip>
          <a:srcRect/>
          <a:stretch/>
        </p:blipFill>
        <p:spPr>
          <a:xfrm>
            <a:off x="619963" y="1890225"/>
            <a:ext cx="7904075" cy="30775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g6b0e8910c7_0_639"/>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979" name="Google Shape;979;g6b0e8910c7_0_639"/>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95</a:t>
            </a:fld>
            <a:endParaRPr>
              <a:solidFill>
                <a:schemeClr val="dk2"/>
              </a:solidFill>
            </a:endParaRPr>
          </a:p>
        </p:txBody>
      </p:sp>
      <p:sp>
        <p:nvSpPr>
          <p:cNvPr id="980" name="Google Shape;980;g6b0e8910c7_0_639"/>
          <p:cNvSpPr txBox="1">
            <a:spLocks noGrp="1"/>
          </p:cNvSpPr>
          <p:nvPr>
            <p:ph type="title"/>
          </p:nvPr>
        </p:nvSpPr>
        <p:spPr>
          <a:xfrm>
            <a:off x="432486" y="568113"/>
            <a:ext cx="4996800" cy="752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a:t>Define your placements</a:t>
            </a:r>
            <a:endParaRPr/>
          </a:p>
        </p:txBody>
      </p:sp>
      <p:pic>
        <p:nvPicPr>
          <p:cNvPr id="981" name="Google Shape;981;g6b0e8910c7_0_639" descr="C:\Users\ff\AppData\Local\Temp\SNAGHTML10f58b0f.PNG"/>
          <p:cNvPicPr preferRelativeResize="0"/>
          <p:nvPr/>
        </p:nvPicPr>
        <p:blipFill rotWithShape="1">
          <a:blip r:embed="rId3">
            <a:alphaModFix/>
          </a:blip>
          <a:srcRect/>
          <a:stretch/>
        </p:blipFill>
        <p:spPr>
          <a:xfrm>
            <a:off x="874497" y="1711186"/>
            <a:ext cx="7497978" cy="4352993"/>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g6b0e8910c7_0_648"/>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988" name="Google Shape;988;g6b0e8910c7_0_648"/>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96</a:t>
            </a:fld>
            <a:endParaRPr>
              <a:solidFill>
                <a:schemeClr val="dk2"/>
              </a:solidFill>
            </a:endParaRPr>
          </a:p>
        </p:txBody>
      </p:sp>
      <p:sp>
        <p:nvSpPr>
          <p:cNvPr id="989" name="Google Shape;989;g6b0e8910c7_0_648"/>
          <p:cNvSpPr txBox="1">
            <a:spLocks noGrp="1"/>
          </p:cNvSpPr>
          <p:nvPr>
            <p:ph type="title"/>
          </p:nvPr>
        </p:nvSpPr>
        <p:spPr>
          <a:xfrm>
            <a:off x="432486" y="552450"/>
            <a:ext cx="8229600" cy="685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a:t>Define your budget</a:t>
            </a:r>
            <a:endParaRPr/>
          </a:p>
        </p:txBody>
      </p:sp>
      <p:pic>
        <p:nvPicPr>
          <p:cNvPr id="990" name="Google Shape;990;g6b0e8910c7_0_648" descr="C:\Users\ff\AppData\Local\Temp\SNAGHTML10f7ae5c.PNG"/>
          <p:cNvPicPr preferRelativeResize="0"/>
          <p:nvPr/>
        </p:nvPicPr>
        <p:blipFill rotWithShape="1">
          <a:blip r:embed="rId3">
            <a:alphaModFix/>
          </a:blip>
          <a:srcRect/>
          <a:stretch/>
        </p:blipFill>
        <p:spPr>
          <a:xfrm>
            <a:off x="985301" y="1667517"/>
            <a:ext cx="7290314" cy="446658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g6b13f3e874_0_192"/>
          <p:cNvSpPr txBox="1">
            <a:spLocks noGrp="1"/>
          </p:cNvSpPr>
          <p:nvPr>
            <p:ph type="title" idx="4294967295"/>
          </p:nvPr>
        </p:nvSpPr>
        <p:spPr>
          <a:xfrm>
            <a:off x="381000" y="1216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800"/>
              <a:buNone/>
            </a:pPr>
            <a:r>
              <a:rPr lang="en-US"/>
              <a:t>Create Landing Pages</a:t>
            </a:r>
            <a:endParaRPr/>
          </a:p>
        </p:txBody>
      </p:sp>
      <p:sp>
        <p:nvSpPr>
          <p:cNvPr id="997" name="Google Shape;997;g6b13f3e874_0_1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97</a:t>
            </a:fld>
            <a:endParaRPr>
              <a:solidFill>
                <a:schemeClr val="dk2"/>
              </a:solidFill>
            </a:endParaRPr>
          </a:p>
        </p:txBody>
      </p:sp>
      <p:pic>
        <p:nvPicPr>
          <p:cNvPr id="998" name="Google Shape;998;g6b13f3e874_0_192"/>
          <p:cNvPicPr preferRelativeResize="0"/>
          <p:nvPr/>
        </p:nvPicPr>
        <p:blipFill rotWithShape="1">
          <a:blip r:embed="rId3">
            <a:alphaModFix/>
          </a:blip>
          <a:srcRect/>
          <a:stretch/>
        </p:blipFill>
        <p:spPr>
          <a:xfrm>
            <a:off x="1532651" y="1544378"/>
            <a:ext cx="6284700" cy="4853849"/>
          </a:xfrm>
          <a:prstGeom prst="rect">
            <a:avLst/>
          </a:prstGeom>
          <a:noFill/>
          <a:ln>
            <a:noFill/>
          </a:ln>
        </p:spPr>
      </p:pic>
      <p:sp>
        <p:nvSpPr>
          <p:cNvPr id="999" name="Google Shape;999;g6b13f3e874_0_192"/>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g6b13f3e874_0_20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98</a:t>
            </a:fld>
            <a:endParaRPr>
              <a:solidFill>
                <a:schemeClr val="dk2"/>
              </a:solidFill>
            </a:endParaRPr>
          </a:p>
        </p:txBody>
      </p:sp>
      <p:sp>
        <p:nvSpPr>
          <p:cNvPr id="1006" name="Google Shape;1006;g6b13f3e874_0_200"/>
          <p:cNvSpPr txBox="1">
            <a:spLocks noGrp="1"/>
          </p:cNvSpPr>
          <p:nvPr>
            <p:ph type="title"/>
          </p:nvPr>
        </p:nvSpPr>
        <p:spPr>
          <a:xfrm>
            <a:off x="457200" y="197892"/>
            <a:ext cx="7066200" cy="116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800"/>
              <a:buNone/>
            </a:pPr>
            <a:r>
              <a:rPr lang="en-US"/>
              <a:t>Make your Landing</a:t>
            </a:r>
            <a:endParaRPr/>
          </a:p>
          <a:p>
            <a:pPr marL="0" lvl="0" indent="0" algn="l" rtl="0">
              <a:lnSpc>
                <a:spcPct val="90000"/>
              </a:lnSpc>
              <a:spcBef>
                <a:spcPts val="0"/>
              </a:spcBef>
              <a:spcAft>
                <a:spcPts val="0"/>
              </a:spcAft>
              <a:buSzPts val="1800"/>
              <a:buNone/>
            </a:pPr>
            <a:r>
              <a:rPr lang="en-US"/>
              <a:t>Pages Responsive</a:t>
            </a:r>
            <a:endParaRPr/>
          </a:p>
        </p:txBody>
      </p:sp>
      <p:sp>
        <p:nvSpPr>
          <p:cNvPr id="1007" name="Google Shape;1007;g6b13f3e874_0_200"/>
          <p:cNvSpPr txBox="1"/>
          <p:nvPr/>
        </p:nvSpPr>
        <p:spPr>
          <a:xfrm>
            <a:off x="5842804" y="5905670"/>
            <a:ext cx="2920200" cy="3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263B86"/>
                </a:solidFill>
                <a:latin typeface="Arial"/>
                <a:ea typeface="Arial"/>
                <a:cs typeface="Arial"/>
                <a:sym typeface="Arial"/>
              </a:rPr>
              <a:t>Mobile View</a:t>
            </a:r>
            <a:endParaRPr sz="1400" b="1" i="0" u="none" strike="noStrike" cap="none">
              <a:solidFill>
                <a:srgbClr val="263B86"/>
              </a:solidFill>
              <a:latin typeface="Arial"/>
              <a:ea typeface="Arial"/>
              <a:cs typeface="Arial"/>
              <a:sym typeface="Arial"/>
            </a:endParaRPr>
          </a:p>
        </p:txBody>
      </p:sp>
      <p:sp>
        <p:nvSpPr>
          <p:cNvPr id="1008" name="Google Shape;1008;g6b13f3e874_0_200"/>
          <p:cNvSpPr txBox="1"/>
          <p:nvPr/>
        </p:nvSpPr>
        <p:spPr>
          <a:xfrm>
            <a:off x="1367630" y="5900077"/>
            <a:ext cx="2920200" cy="3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2"/>
                </a:solidFill>
                <a:latin typeface="Arial"/>
                <a:ea typeface="Arial"/>
                <a:cs typeface="Arial"/>
                <a:sym typeface="Arial"/>
              </a:rPr>
              <a:t>Desktop View</a:t>
            </a:r>
            <a:endParaRPr sz="1400" b="1" i="0" u="none" strike="noStrike" cap="none">
              <a:solidFill>
                <a:schemeClr val="dk2"/>
              </a:solidFill>
              <a:latin typeface="Arial"/>
              <a:ea typeface="Arial"/>
              <a:cs typeface="Arial"/>
              <a:sym typeface="Arial"/>
            </a:endParaRPr>
          </a:p>
        </p:txBody>
      </p:sp>
      <p:sp>
        <p:nvSpPr>
          <p:cNvPr id="1009" name="Google Shape;1009;g6b13f3e874_0_200"/>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pic>
        <p:nvPicPr>
          <p:cNvPr id="1010" name="Google Shape;1010;g6b13f3e874_0_200"/>
          <p:cNvPicPr preferRelativeResize="0"/>
          <p:nvPr/>
        </p:nvPicPr>
        <p:blipFill rotWithShape="1">
          <a:blip r:embed="rId3">
            <a:alphaModFix/>
          </a:blip>
          <a:srcRect/>
          <a:stretch/>
        </p:blipFill>
        <p:spPr>
          <a:xfrm>
            <a:off x="1396088" y="1736651"/>
            <a:ext cx="2850487" cy="4090025"/>
          </a:xfrm>
          <a:prstGeom prst="rect">
            <a:avLst/>
          </a:prstGeom>
          <a:noFill/>
          <a:ln>
            <a:noFill/>
          </a:ln>
        </p:spPr>
      </p:pic>
      <p:pic>
        <p:nvPicPr>
          <p:cNvPr id="1011" name="Google Shape;1011;g6b13f3e874_0_200"/>
          <p:cNvPicPr preferRelativeResize="0"/>
          <p:nvPr/>
        </p:nvPicPr>
        <p:blipFill rotWithShape="1">
          <a:blip r:embed="rId4">
            <a:alphaModFix/>
          </a:blip>
          <a:srcRect b="80962"/>
          <a:stretch/>
        </p:blipFill>
        <p:spPr>
          <a:xfrm>
            <a:off x="6236100" y="1733850"/>
            <a:ext cx="2133600" cy="4090024"/>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g6b0e8910c7_0_657"/>
          <p:cNvSpPr txBox="1">
            <a:spLocks noGrp="1"/>
          </p:cNvSpPr>
          <p:nvPr>
            <p:ph type="dt" idx="10"/>
          </p:nvPr>
        </p:nvSpPr>
        <p:spPr>
          <a:xfrm>
            <a:off x="457200" y="6492875"/>
            <a:ext cx="1439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©Eaquals	</a:t>
            </a:r>
            <a:endParaRPr/>
          </a:p>
        </p:txBody>
      </p:sp>
      <p:sp>
        <p:nvSpPr>
          <p:cNvPr id="1018" name="Google Shape;1018;g6b0e8910c7_0_657"/>
          <p:cNvSpPr txBox="1">
            <a:spLocks noGrp="1"/>
          </p:cNvSpPr>
          <p:nvPr>
            <p:ph type="sldNum" idx="12"/>
          </p:nvPr>
        </p:nvSpPr>
        <p:spPr>
          <a:xfrm>
            <a:off x="6878198" y="6483827"/>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r>
              <a:rPr lang="en-US"/>
              <a:t>www.eaquals.org</a:t>
            </a:r>
            <a:r>
              <a:rPr lang="en-US">
                <a:solidFill>
                  <a:srgbClr val="FFCC00"/>
                </a:solidFill>
              </a:rPr>
              <a:t>  </a:t>
            </a:r>
            <a:fld id="{00000000-1234-1234-1234-123412341234}" type="slidenum">
              <a:rPr lang="en-US">
                <a:solidFill>
                  <a:schemeClr val="dk2"/>
                </a:solidFill>
              </a:rPr>
              <a:pPr marL="0" lvl="0" indent="0" algn="r" rtl="0">
                <a:lnSpc>
                  <a:spcPct val="100000"/>
                </a:lnSpc>
                <a:spcBef>
                  <a:spcPts val="0"/>
                </a:spcBef>
                <a:spcAft>
                  <a:spcPts val="0"/>
                </a:spcAft>
                <a:buClr>
                  <a:srgbClr val="000000"/>
                </a:buClr>
                <a:buSzPts val="1000"/>
                <a:buFont typeface="Arial"/>
                <a:buNone/>
              </a:pPr>
              <a:t>99</a:t>
            </a:fld>
            <a:endParaRPr>
              <a:solidFill>
                <a:schemeClr val="dk2"/>
              </a:solidFill>
            </a:endParaRPr>
          </a:p>
        </p:txBody>
      </p:sp>
      <p:sp>
        <p:nvSpPr>
          <p:cNvPr id="1019" name="Google Shape;1019;g6b0e8910c7_0_657"/>
          <p:cNvSpPr txBox="1">
            <a:spLocks noGrp="1"/>
          </p:cNvSpPr>
          <p:nvPr>
            <p:ph type="title"/>
          </p:nvPr>
        </p:nvSpPr>
        <p:spPr>
          <a:xfrm>
            <a:off x="432472" y="638425"/>
            <a:ext cx="4225200" cy="638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200"/>
              <a:buFont typeface="Open Sans SemiBold"/>
              <a:buNone/>
            </a:pPr>
            <a:r>
              <a:rPr lang="en-US"/>
              <a:t>Build your ads</a:t>
            </a:r>
            <a:endParaRPr/>
          </a:p>
        </p:txBody>
      </p:sp>
      <p:pic>
        <p:nvPicPr>
          <p:cNvPr id="1020" name="Google Shape;1020;g6b0e8910c7_0_657" descr="C:\Users\ff\AppData\Local\Temp\SNAGHTML10fdea3f.PNG"/>
          <p:cNvPicPr preferRelativeResize="0"/>
          <p:nvPr/>
        </p:nvPicPr>
        <p:blipFill rotWithShape="1">
          <a:blip r:embed="rId3">
            <a:alphaModFix/>
          </a:blip>
          <a:srcRect/>
          <a:stretch/>
        </p:blipFill>
        <p:spPr>
          <a:xfrm>
            <a:off x="723900" y="1843188"/>
            <a:ext cx="7646774" cy="368399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Expo">
      <a:dk1>
        <a:srgbClr val="000000"/>
      </a:dk1>
      <a:lt1>
        <a:srgbClr val="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TotalTime>
  <Words>4231</Words>
  <Application>Microsoft Office PowerPoint</Application>
  <PresentationFormat>On-screen Show (4:3)</PresentationFormat>
  <Paragraphs>861</Paragraphs>
  <Slides>157</Slides>
  <Notes>156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157</vt:i4>
      </vt:variant>
    </vt:vector>
  </HeadingPairs>
  <TitlesOfParts>
    <vt:vector size="165" baseType="lpstr">
      <vt:lpstr>Noto Sans Symbols</vt:lpstr>
      <vt:lpstr>Tahoma</vt:lpstr>
      <vt:lpstr>Open Sans</vt:lpstr>
      <vt:lpstr>Open Sans Light</vt:lpstr>
      <vt:lpstr>Open Sans SemiBold</vt:lpstr>
      <vt:lpstr>Arial</vt:lpstr>
      <vt:lpstr>Calibri</vt:lpstr>
      <vt:lpstr>Office Theme</vt:lpstr>
      <vt:lpstr>Google Analytics Workshop for Language Schools</vt:lpstr>
      <vt:lpstr>Today’s Presentation</vt:lpstr>
      <vt:lpstr>PowerPoint Presentation</vt:lpstr>
      <vt:lpstr>What is  Google Analytics?</vt:lpstr>
      <vt:lpstr>Why use Google Analytics?</vt:lpstr>
      <vt:lpstr>The Google Analytics  Interface</vt:lpstr>
      <vt:lpstr>Managing Google Analytics Accounts</vt:lpstr>
      <vt:lpstr>Setting up an account </vt:lpstr>
      <vt:lpstr>Linking Google Ads &amp; Search Console</vt:lpstr>
      <vt:lpstr>Remove internal traffic –  set up an IP Filter</vt:lpstr>
      <vt:lpstr>Remove internal traffic: Set up an IP Filter</vt:lpstr>
      <vt:lpstr>Sharing Google  Analytics access</vt:lpstr>
      <vt:lpstr>Choose from many Default Segments</vt:lpstr>
      <vt:lpstr>Setting up Website Goals</vt:lpstr>
      <vt:lpstr>Finding Goals on Your Website </vt:lpstr>
      <vt:lpstr>Goals vary based on personas</vt:lpstr>
      <vt:lpstr>Macro vs. Micro Conversions</vt:lpstr>
      <vt:lpstr>Exercise 1</vt:lpstr>
      <vt:lpstr>Setting up a Request Info Goal</vt:lpstr>
      <vt:lpstr>Setting up Website Goals </vt:lpstr>
      <vt:lpstr>Measurement plan framework</vt:lpstr>
      <vt:lpstr>Language school GA measurement plan</vt:lpstr>
      <vt:lpstr>Exercise 2</vt:lpstr>
      <vt:lpstr>Use Dashboards to  report on your plan</vt:lpstr>
      <vt:lpstr>Non Agent Dashboard</vt:lpstr>
      <vt:lpstr>Agent Dashboard</vt:lpstr>
      <vt:lpstr>Month over Month Website Goals</vt:lpstr>
      <vt:lpstr>The Google Analytics Reporting Interface</vt:lpstr>
      <vt:lpstr>The Overview Report:  where it all begins!</vt:lpstr>
      <vt:lpstr>The Location Report </vt:lpstr>
      <vt:lpstr>The Mobile Overview Report</vt:lpstr>
      <vt:lpstr>PowerPoint Presentation</vt:lpstr>
      <vt:lpstr>The Channel Report </vt:lpstr>
      <vt:lpstr>The Source/Medium  Report</vt:lpstr>
      <vt:lpstr>The Google Ads  Campaign Report</vt:lpstr>
      <vt:lpstr>The Social Overview Report</vt:lpstr>
      <vt:lpstr>The Queries Report </vt:lpstr>
      <vt:lpstr>The All Pages Report </vt:lpstr>
      <vt:lpstr>The Landing Pages  Report</vt:lpstr>
      <vt:lpstr>The All Pages Navigation Summary Report</vt:lpstr>
      <vt:lpstr>The Goals Overview  Report</vt:lpstr>
      <vt:lpstr>The Reverse Goal Path  Report</vt:lpstr>
      <vt:lpstr>PowerPoint Presentation</vt:lpstr>
      <vt:lpstr>Google Analytics URL Builder</vt:lpstr>
      <vt:lpstr>Exercise 3</vt:lpstr>
      <vt:lpstr>Google Analytics  Resources</vt:lpstr>
      <vt:lpstr>Generating Leads through SEO and Paid Advertising</vt:lpstr>
      <vt:lpstr>Today’s Presentation</vt:lpstr>
      <vt:lpstr>How Digital Marketing Attracts New Students</vt:lpstr>
      <vt:lpstr>Organic vs.  Paid Search</vt:lpstr>
      <vt:lpstr>What is SEO?</vt:lpstr>
      <vt:lpstr>What does SEO  involve?</vt:lpstr>
      <vt:lpstr>PowerPoint Presentation</vt:lpstr>
      <vt:lpstr>Google Search Console</vt:lpstr>
      <vt:lpstr>Google Search Console – Performance</vt:lpstr>
      <vt:lpstr>Keywords from Google Search Console</vt:lpstr>
      <vt:lpstr>Look at the competition’s Titles</vt:lpstr>
      <vt:lpstr>Look at the competition’s H1s</vt:lpstr>
      <vt:lpstr>Research with Google Keyword Planner</vt:lpstr>
      <vt:lpstr>Research with Google Keyword Planner</vt:lpstr>
      <vt:lpstr>Export your Keyword Research into Excel</vt:lpstr>
      <vt:lpstr>Exercise 4</vt:lpstr>
      <vt:lpstr>PowerPoint Presentation</vt:lpstr>
      <vt:lpstr>Page Title </vt:lpstr>
      <vt:lpstr>Heading Tags</vt:lpstr>
      <vt:lpstr>Meta descriptions</vt:lpstr>
      <vt:lpstr>Alt &amp; Title Attributes</vt:lpstr>
      <vt:lpstr>Exercise 5</vt:lpstr>
      <vt:lpstr>Measuring Your SEO Efforts</vt:lpstr>
      <vt:lpstr>Measuring your SEO Efforts Year over Year</vt:lpstr>
      <vt:lpstr>Evaluate your Organic Search Queries</vt:lpstr>
      <vt:lpstr>Google Ads</vt:lpstr>
      <vt:lpstr>Google Ads Campaign Types</vt:lpstr>
      <vt:lpstr>Google Ads Campaign Interface</vt:lpstr>
      <vt:lpstr>Selecting your metric columns</vt:lpstr>
      <vt:lpstr>Selecting your date range</vt:lpstr>
      <vt:lpstr>Comparing date ranges</vt:lpstr>
      <vt:lpstr>Toggling between tabs to drill down in your campaigns</vt:lpstr>
      <vt:lpstr>The Ad groups view</vt:lpstr>
      <vt:lpstr>The keywords view</vt:lpstr>
      <vt:lpstr>Prepare your Google Ads Ad Groups</vt:lpstr>
      <vt:lpstr>Prepare your Google AdWords Text Ads</vt:lpstr>
      <vt:lpstr>Use the Google Ads Campaign Template</vt:lpstr>
      <vt:lpstr>Google Ads Structure</vt:lpstr>
      <vt:lpstr>Exercise 6</vt:lpstr>
      <vt:lpstr>PowerPoint Presentation</vt:lpstr>
      <vt:lpstr>Facebook Ad Campaign Types</vt:lpstr>
      <vt:lpstr>Facebook Outcomes:  Conversions vs. Engagement</vt:lpstr>
      <vt:lpstr>Creating a Facebook Campaign</vt:lpstr>
      <vt:lpstr>Selecting the campaign objective</vt:lpstr>
      <vt:lpstr>Select your conversion pixel</vt:lpstr>
      <vt:lpstr>Define your Ad Set audience</vt:lpstr>
      <vt:lpstr>Name your audience</vt:lpstr>
      <vt:lpstr>Use Detailed Targeting</vt:lpstr>
      <vt:lpstr>Define your placements</vt:lpstr>
      <vt:lpstr>Define your budget</vt:lpstr>
      <vt:lpstr>Create Landing Pages</vt:lpstr>
      <vt:lpstr>Make your Landing Pages Responsive</vt:lpstr>
      <vt:lpstr>Build your ads</vt:lpstr>
      <vt:lpstr>Preview your ads by placement</vt:lpstr>
      <vt:lpstr>Preview your ads by placement</vt:lpstr>
      <vt:lpstr>Monitor the performance of your ads by placement</vt:lpstr>
      <vt:lpstr>Measure your FB Campaigns in GA</vt:lpstr>
      <vt:lpstr>Track Your FB Campaigns in CRM</vt:lpstr>
      <vt:lpstr> CRM &amp; Email Marketing for Language Schools</vt:lpstr>
      <vt:lpstr>Today’s Presentation</vt:lpstr>
      <vt:lpstr>How can CRM help Streamline Recruitment?</vt:lpstr>
      <vt:lpstr>How can Marketing Automation help?</vt:lpstr>
      <vt:lpstr>Stages in the  Admissions Process</vt:lpstr>
      <vt:lpstr>Use Lead Capture Forms</vt:lpstr>
      <vt:lpstr>PowerPoint Presentation</vt:lpstr>
      <vt:lpstr>PowerPoint Presentation</vt:lpstr>
      <vt:lpstr>Create Unique Forms for Local Campaigns </vt:lpstr>
      <vt:lpstr>Create Unique Forms for International Campaigns </vt:lpstr>
      <vt:lpstr>Define Course of Interest for Segmentation </vt:lpstr>
      <vt:lpstr>Specify campus if applicable </vt:lpstr>
      <vt:lpstr>Specify campus if applicable</vt:lpstr>
      <vt:lpstr>Exercise 7</vt:lpstr>
      <vt:lpstr>PowerPoint Presentation</vt:lpstr>
      <vt:lpstr>Separate Applications  from Inquiries  </vt:lpstr>
      <vt:lpstr>Separate Applications  from Inquiries  </vt:lpstr>
      <vt:lpstr>Have The Right Staff  Doing The Follow-Up</vt:lpstr>
      <vt:lpstr>Follow-Up Approach</vt:lpstr>
      <vt:lpstr>Use CRM to Rotate  Leads Round Robin</vt:lpstr>
      <vt:lpstr>Create Autoresponders  By Program</vt:lpstr>
      <vt:lpstr>Create email templates  for common queries</vt:lpstr>
      <vt:lpstr>Viewing Contacts  on CRM</vt:lpstr>
      <vt:lpstr>Record and View Each  Lead’s Contact History </vt:lpstr>
      <vt:lpstr>Using a CRM for Calls</vt:lpstr>
      <vt:lpstr>Using a CRM for Calls  – Select Outcome</vt:lpstr>
      <vt:lpstr>Call Outcome Report</vt:lpstr>
      <vt:lpstr>Sending SMS with CRM</vt:lpstr>
      <vt:lpstr>What is Lead Scoring? </vt:lpstr>
      <vt:lpstr>Lead Scoring Variables</vt:lpstr>
      <vt:lpstr>Sample Lead  Scoring Matrix</vt:lpstr>
      <vt:lpstr>Viewing Lead Scoring</vt:lpstr>
      <vt:lpstr>Segmenting Your Leads Using Lead Scoring</vt:lpstr>
      <vt:lpstr>Sample Follow-Up  Workflow</vt:lpstr>
      <vt:lpstr>Sample Follow-Up  Workflow</vt:lpstr>
      <vt:lpstr>Sample Follow-Up Workflow</vt:lpstr>
      <vt:lpstr>Sample Follow-up Workflow</vt:lpstr>
      <vt:lpstr>Admissions Activity  Report</vt:lpstr>
      <vt:lpstr>Exercise 9</vt:lpstr>
      <vt:lpstr>Create Workflows for  Follow-up Contact</vt:lpstr>
      <vt:lpstr>Automated Workflow  Setup</vt:lpstr>
      <vt:lpstr>Exercise 8</vt:lpstr>
      <vt:lpstr>Using CRM at  Recruitment Events</vt:lpstr>
      <vt:lpstr>Promoting Webinars  Using CRM </vt:lpstr>
      <vt:lpstr>Webinar Email  Workflow</vt:lpstr>
      <vt:lpstr>Leads by Request Type</vt:lpstr>
      <vt:lpstr>Leads by Owner </vt:lpstr>
      <vt:lpstr>Leads by Request Language</vt:lpstr>
      <vt:lpstr>Leads Segmented by Admissions Stage</vt:lpstr>
      <vt:lpstr>Enrollments by Contact Owner</vt:lpstr>
      <vt:lpstr>Enrollments by Channel</vt:lpstr>
      <vt:lpstr>Measure Your Lead to Student Ratio</vt:lpstr>
      <vt:lpstr>www.eaquals.org   info@eaquals.org   @Eaquals  #eaquals  #eaqualsmembers  #eaqualsfamily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Google Analytics Workshop for Language Schools</dc:title>
  <dc:creator>Microsoft Office User</dc:creator>
  <cp:lastModifiedBy>Philippe Taza</cp:lastModifiedBy>
  <cp:revision>14</cp:revision>
  <dcterms:created xsi:type="dcterms:W3CDTF">2014-08-06T11:33:11Z</dcterms:created>
  <dcterms:modified xsi:type="dcterms:W3CDTF">2019-11-22T14:45:44Z</dcterms:modified>
</cp:coreProperties>
</file>